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tags/tag10.xml" ContentType="application/vnd.openxmlformats-officedocument.presentationml.tags+xml"/>
  <Override PartName="/ppt/notesSlides/notesSlide12.xml" ContentType="application/vnd.openxmlformats-officedocument.presentationml.notesSlide+xml"/>
  <Override PartName="/ppt/tags/tag11.xml" ContentType="application/vnd.openxmlformats-officedocument.presentationml.tags+xml"/>
  <Override PartName="/ppt/notesSlides/notesSlide13.xml" ContentType="application/vnd.openxmlformats-officedocument.presentationml.notesSlide+xml"/>
  <Override PartName="/ppt/tags/tag12.xml" ContentType="application/vnd.openxmlformats-officedocument.presentationml.tags+xml"/>
  <Override PartName="/ppt/notesSlides/notesSlide14.xml" ContentType="application/vnd.openxmlformats-officedocument.presentationml.notesSlide+xml"/>
  <Override PartName="/ppt/tags/tag13.xml" ContentType="application/vnd.openxmlformats-officedocument.presentationml.tags+xml"/>
  <Override PartName="/ppt/notesSlides/notesSlide15.xml" ContentType="application/vnd.openxmlformats-officedocument.presentationml.notesSlide+xml"/>
  <Override PartName="/ppt/tags/tag14.xml" ContentType="application/vnd.openxmlformats-officedocument.presentationml.tags+xml"/>
  <Override PartName="/ppt/notesSlides/notesSlide16.xml" ContentType="application/vnd.openxmlformats-officedocument.presentationml.notesSlide+xml"/>
  <Override PartName="/ppt/tags/tag15.xml" ContentType="application/vnd.openxmlformats-officedocument.presentationml.tags+xml"/>
  <Override PartName="/ppt/notesSlides/notesSlide17.xml" ContentType="application/vnd.openxmlformats-officedocument.presentationml.notesSlide+xml"/>
  <Override PartName="/ppt/tags/tag16.xml" ContentType="application/vnd.openxmlformats-officedocument.presentationml.tags+xml"/>
  <Override PartName="/ppt/notesSlides/notesSlide18.xml" ContentType="application/vnd.openxmlformats-officedocument.presentationml.notesSlide+xml"/>
  <Override PartName="/ppt/tags/tag17.xml" ContentType="application/vnd.openxmlformats-officedocument.presentationml.tags+xml"/>
  <Override PartName="/ppt/notesSlides/notesSlide19.xml" ContentType="application/vnd.openxmlformats-officedocument.presentationml.notesSlide+xml"/>
  <Override PartName="/ppt/tags/tag18.xml" ContentType="application/vnd.openxmlformats-officedocument.presentationml.tags+xml"/>
  <Override PartName="/ppt/notesSlides/notesSlide20.xml" ContentType="application/vnd.openxmlformats-officedocument.presentationml.notesSlide+xml"/>
  <Override PartName="/ppt/tags/tag19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99" r:id="rId4"/>
    <p:sldId id="341" r:id="rId5"/>
    <p:sldId id="373" r:id="rId6"/>
    <p:sldId id="374" r:id="rId7"/>
    <p:sldId id="360" r:id="rId8"/>
    <p:sldId id="361" r:id="rId9"/>
    <p:sldId id="372" r:id="rId10"/>
    <p:sldId id="364" r:id="rId11"/>
    <p:sldId id="375" r:id="rId12"/>
    <p:sldId id="365" r:id="rId13"/>
    <p:sldId id="376" r:id="rId14"/>
    <p:sldId id="367" r:id="rId15"/>
    <p:sldId id="368" r:id="rId16"/>
    <p:sldId id="377" r:id="rId17"/>
    <p:sldId id="380" r:id="rId18"/>
    <p:sldId id="381" r:id="rId19"/>
    <p:sldId id="366" r:id="rId20"/>
    <p:sldId id="369" r:id="rId21"/>
    <p:sldId id="371" r:id="rId22"/>
    <p:sldId id="370" r:id="rId23"/>
    <p:sldId id="345" r:id="rId24"/>
    <p:sldId id="382" r:id="rId25"/>
    <p:sldId id="386" r:id="rId26"/>
    <p:sldId id="383" r:id="rId27"/>
    <p:sldId id="384" r:id="rId28"/>
    <p:sldId id="385" r:id="rId29"/>
    <p:sldId id="356" r:id="rId30"/>
    <p:sldId id="294" r:id="rId3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my" initials="L" lastIdx="1" clrIdx="0">
    <p:extLst>
      <p:ext uri="{19B8F6BF-5375-455C-9EA6-DF929625EA0E}">
        <p15:presenceInfo xmlns:p15="http://schemas.microsoft.com/office/powerpoint/2012/main" userId="Lam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9A61"/>
    <a:srgbClr val="E7800F"/>
    <a:srgbClr val="5097E6"/>
    <a:srgbClr val="EB8C45"/>
    <a:srgbClr val="E19335"/>
    <a:srgbClr val="F8C568"/>
    <a:srgbClr val="F3A05B"/>
    <a:srgbClr val="002861"/>
    <a:srgbClr val="5B9BD5"/>
    <a:srgbClr val="0E7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8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1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my\Documents\CODES\FJS_++\CODES\DOEs\DOE_multi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DOE MK02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'50-150'!$F$3:$F$103</c:f>
              <c:numCache>
                <c:formatCode>General</c:formatCode>
                <c:ptCount val="101"/>
                <c:pt idx="0">
                  <c:v>26</c:v>
                </c:pt>
                <c:pt idx="1">
                  <c:v>26</c:v>
                </c:pt>
                <c:pt idx="2">
                  <c:v>26</c:v>
                </c:pt>
                <c:pt idx="3">
                  <c:v>26</c:v>
                </c:pt>
                <c:pt idx="4">
                  <c:v>26</c:v>
                </c:pt>
                <c:pt idx="5">
                  <c:v>26</c:v>
                </c:pt>
                <c:pt idx="6">
                  <c:v>26</c:v>
                </c:pt>
                <c:pt idx="7">
                  <c:v>26</c:v>
                </c:pt>
                <c:pt idx="8">
                  <c:v>26</c:v>
                </c:pt>
                <c:pt idx="9">
                  <c:v>26</c:v>
                </c:pt>
                <c:pt idx="10">
                  <c:v>26</c:v>
                </c:pt>
                <c:pt idx="11">
                  <c:v>26</c:v>
                </c:pt>
                <c:pt idx="12">
                  <c:v>26</c:v>
                </c:pt>
                <c:pt idx="13">
                  <c:v>26</c:v>
                </c:pt>
                <c:pt idx="14">
                  <c:v>26</c:v>
                </c:pt>
                <c:pt idx="15">
                  <c:v>26</c:v>
                </c:pt>
                <c:pt idx="16">
                  <c:v>26</c:v>
                </c:pt>
                <c:pt idx="17">
                  <c:v>26</c:v>
                </c:pt>
                <c:pt idx="18">
                  <c:v>26</c:v>
                </c:pt>
                <c:pt idx="19">
                  <c:v>26</c:v>
                </c:pt>
                <c:pt idx="20">
                  <c:v>26</c:v>
                </c:pt>
                <c:pt idx="21">
                  <c:v>26</c:v>
                </c:pt>
                <c:pt idx="22">
                  <c:v>26</c:v>
                </c:pt>
                <c:pt idx="23">
                  <c:v>26</c:v>
                </c:pt>
                <c:pt idx="24">
                  <c:v>26</c:v>
                </c:pt>
                <c:pt idx="25">
                  <c:v>26</c:v>
                </c:pt>
                <c:pt idx="26">
                  <c:v>26</c:v>
                </c:pt>
                <c:pt idx="27">
                  <c:v>26</c:v>
                </c:pt>
                <c:pt idx="28">
                  <c:v>26</c:v>
                </c:pt>
                <c:pt idx="29">
                  <c:v>26</c:v>
                </c:pt>
                <c:pt idx="30">
                  <c:v>26</c:v>
                </c:pt>
                <c:pt idx="31">
                  <c:v>26</c:v>
                </c:pt>
                <c:pt idx="32">
                  <c:v>26</c:v>
                </c:pt>
                <c:pt idx="33">
                  <c:v>26</c:v>
                </c:pt>
                <c:pt idx="34">
                  <c:v>26</c:v>
                </c:pt>
                <c:pt idx="35">
                  <c:v>26</c:v>
                </c:pt>
                <c:pt idx="36">
                  <c:v>26</c:v>
                </c:pt>
                <c:pt idx="37">
                  <c:v>26</c:v>
                </c:pt>
                <c:pt idx="38">
                  <c:v>26</c:v>
                </c:pt>
                <c:pt idx="39">
                  <c:v>26</c:v>
                </c:pt>
                <c:pt idx="40">
                  <c:v>26</c:v>
                </c:pt>
                <c:pt idx="41">
                  <c:v>26</c:v>
                </c:pt>
                <c:pt idx="42">
                  <c:v>26</c:v>
                </c:pt>
                <c:pt idx="43">
                  <c:v>26</c:v>
                </c:pt>
                <c:pt idx="44">
                  <c:v>26</c:v>
                </c:pt>
                <c:pt idx="45">
                  <c:v>26</c:v>
                </c:pt>
                <c:pt idx="46">
                  <c:v>26</c:v>
                </c:pt>
                <c:pt idx="47">
                  <c:v>26</c:v>
                </c:pt>
                <c:pt idx="48">
                  <c:v>26</c:v>
                </c:pt>
                <c:pt idx="49">
                  <c:v>26</c:v>
                </c:pt>
                <c:pt idx="50">
                  <c:v>26</c:v>
                </c:pt>
                <c:pt idx="51">
                  <c:v>26</c:v>
                </c:pt>
                <c:pt idx="52">
                  <c:v>26</c:v>
                </c:pt>
                <c:pt idx="53">
                  <c:v>26</c:v>
                </c:pt>
                <c:pt idx="54">
                  <c:v>26</c:v>
                </c:pt>
                <c:pt idx="55">
                  <c:v>26</c:v>
                </c:pt>
                <c:pt idx="56">
                  <c:v>26</c:v>
                </c:pt>
                <c:pt idx="57">
                  <c:v>26</c:v>
                </c:pt>
                <c:pt idx="58">
                  <c:v>26</c:v>
                </c:pt>
                <c:pt idx="59">
                  <c:v>26</c:v>
                </c:pt>
                <c:pt idx="60">
                  <c:v>26</c:v>
                </c:pt>
                <c:pt idx="61">
                  <c:v>26</c:v>
                </c:pt>
                <c:pt idx="62">
                  <c:v>26</c:v>
                </c:pt>
                <c:pt idx="63">
                  <c:v>26</c:v>
                </c:pt>
                <c:pt idx="64">
                  <c:v>26</c:v>
                </c:pt>
                <c:pt idx="65">
                  <c:v>26</c:v>
                </c:pt>
                <c:pt idx="66">
                  <c:v>26</c:v>
                </c:pt>
                <c:pt idx="67">
                  <c:v>26</c:v>
                </c:pt>
                <c:pt idx="68">
                  <c:v>26</c:v>
                </c:pt>
                <c:pt idx="69">
                  <c:v>26</c:v>
                </c:pt>
                <c:pt idx="70">
                  <c:v>26</c:v>
                </c:pt>
                <c:pt idx="71">
                  <c:v>26</c:v>
                </c:pt>
                <c:pt idx="72">
                  <c:v>26</c:v>
                </c:pt>
                <c:pt idx="73">
                  <c:v>26</c:v>
                </c:pt>
                <c:pt idx="74">
                  <c:v>26</c:v>
                </c:pt>
                <c:pt idx="75">
                  <c:v>26</c:v>
                </c:pt>
                <c:pt idx="76">
                  <c:v>26</c:v>
                </c:pt>
                <c:pt idx="77">
                  <c:v>26</c:v>
                </c:pt>
                <c:pt idx="78">
                  <c:v>26</c:v>
                </c:pt>
                <c:pt idx="79">
                  <c:v>26</c:v>
                </c:pt>
                <c:pt idx="80">
                  <c:v>26</c:v>
                </c:pt>
                <c:pt idx="81">
                  <c:v>26</c:v>
                </c:pt>
                <c:pt idx="82">
                  <c:v>26</c:v>
                </c:pt>
                <c:pt idx="83">
                  <c:v>26</c:v>
                </c:pt>
                <c:pt idx="84">
                  <c:v>26</c:v>
                </c:pt>
                <c:pt idx="85">
                  <c:v>26</c:v>
                </c:pt>
                <c:pt idx="86">
                  <c:v>26</c:v>
                </c:pt>
                <c:pt idx="87">
                  <c:v>26</c:v>
                </c:pt>
                <c:pt idx="88">
                  <c:v>26</c:v>
                </c:pt>
                <c:pt idx="89">
                  <c:v>26</c:v>
                </c:pt>
                <c:pt idx="90">
                  <c:v>26</c:v>
                </c:pt>
                <c:pt idx="91">
                  <c:v>26</c:v>
                </c:pt>
                <c:pt idx="92">
                  <c:v>26</c:v>
                </c:pt>
                <c:pt idx="93">
                  <c:v>26</c:v>
                </c:pt>
                <c:pt idx="94">
                  <c:v>26</c:v>
                </c:pt>
                <c:pt idx="95">
                  <c:v>26</c:v>
                </c:pt>
                <c:pt idx="96">
                  <c:v>26</c:v>
                </c:pt>
                <c:pt idx="97">
                  <c:v>26</c:v>
                </c:pt>
                <c:pt idx="98">
                  <c:v>26</c:v>
                </c:pt>
                <c:pt idx="99">
                  <c:v>26</c:v>
                </c:pt>
                <c:pt idx="100">
                  <c:v>26</c:v>
                </c:pt>
              </c:numCache>
            </c:numRef>
          </c:xVal>
          <c:yVal>
            <c:numRef>
              <c:f>'50-150'!$G$3:$G$103</c:f>
              <c:numCache>
                <c:formatCode>General</c:formatCode>
                <c:ptCount val="101"/>
                <c:pt idx="0">
                  <c:v>18.527899999999999</c:v>
                </c:pt>
                <c:pt idx="1">
                  <c:v>18.615300000000001</c:v>
                </c:pt>
                <c:pt idx="2">
                  <c:v>18.871300000000002</c:v>
                </c:pt>
                <c:pt idx="3">
                  <c:v>19.4297</c:v>
                </c:pt>
                <c:pt idx="4">
                  <c:v>19.874500000000001</c:v>
                </c:pt>
                <c:pt idx="5">
                  <c:v>19.9589</c:v>
                </c:pt>
                <c:pt idx="6">
                  <c:v>20.282800000000002</c:v>
                </c:pt>
                <c:pt idx="7">
                  <c:v>20.524999999999999</c:v>
                </c:pt>
                <c:pt idx="8">
                  <c:v>20.61</c:v>
                </c:pt>
                <c:pt idx="9">
                  <c:v>21.089500000000001</c:v>
                </c:pt>
                <c:pt idx="10">
                  <c:v>21.168900000000001</c:v>
                </c:pt>
                <c:pt idx="11">
                  <c:v>21.183900000000001</c:v>
                </c:pt>
                <c:pt idx="12">
                  <c:v>21.6496</c:v>
                </c:pt>
                <c:pt idx="13">
                  <c:v>21.670100000000001</c:v>
                </c:pt>
                <c:pt idx="14">
                  <c:v>22.1266</c:v>
                </c:pt>
                <c:pt idx="15">
                  <c:v>22.4329</c:v>
                </c:pt>
                <c:pt idx="16">
                  <c:v>22.452500000000001</c:v>
                </c:pt>
                <c:pt idx="17">
                  <c:v>22.759799999999998</c:v>
                </c:pt>
                <c:pt idx="18">
                  <c:v>22.828800000000001</c:v>
                </c:pt>
                <c:pt idx="19">
                  <c:v>23.041599999999999</c:v>
                </c:pt>
                <c:pt idx="20">
                  <c:v>23.953199999999999</c:v>
                </c:pt>
                <c:pt idx="21">
                  <c:v>24.012599999999999</c:v>
                </c:pt>
                <c:pt idx="22">
                  <c:v>24.087499999999999</c:v>
                </c:pt>
                <c:pt idx="23">
                  <c:v>24.1828</c:v>
                </c:pt>
                <c:pt idx="24">
                  <c:v>24.285</c:v>
                </c:pt>
                <c:pt idx="25">
                  <c:v>24.4297</c:v>
                </c:pt>
                <c:pt idx="26">
                  <c:v>25.400600000000001</c:v>
                </c:pt>
                <c:pt idx="27">
                  <c:v>25.409400000000002</c:v>
                </c:pt>
                <c:pt idx="28">
                  <c:v>25.453600000000002</c:v>
                </c:pt>
                <c:pt idx="29">
                  <c:v>25.795500000000001</c:v>
                </c:pt>
                <c:pt idx="30">
                  <c:v>25.816400000000002</c:v>
                </c:pt>
                <c:pt idx="31">
                  <c:v>26.0153</c:v>
                </c:pt>
                <c:pt idx="32">
                  <c:v>26.0776</c:v>
                </c:pt>
                <c:pt idx="33">
                  <c:v>26.204799999999999</c:v>
                </c:pt>
                <c:pt idx="34">
                  <c:v>26.308299999999999</c:v>
                </c:pt>
                <c:pt idx="35">
                  <c:v>26.439699999999998</c:v>
                </c:pt>
                <c:pt idx="36">
                  <c:v>26.623100000000001</c:v>
                </c:pt>
                <c:pt idx="37">
                  <c:v>26.926100000000002</c:v>
                </c:pt>
                <c:pt idx="38">
                  <c:v>27.398800000000001</c:v>
                </c:pt>
                <c:pt idx="39">
                  <c:v>27.975899999999999</c:v>
                </c:pt>
                <c:pt idx="40">
                  <c:v>28.051300000000001</c:v>
                </c:pt>
                <c:pt idx="41">
                  <c:v>28.061199999999999</c:v>
                </c:pt>
                <c:pt idx="42">
                  <c:v>28.179300000000001</c:v>
                </c:pt>
                <c:pt idx="43">
                  <c:v>28.301300000000001</c:v>
                </c:pt>
                <c:pt idx="44">
                  <c:v>28.307700000000001</c:v>
                </c:pt>
                <c:pt idx="45">
                  <c:v>28.324400000000001</c:v>
                </c:pt>
                <c:pt idx="46">
                  <c:v>28.8935</c:v>
                </c:pt>
                <c:pt idx="47">
                  <c:v>28.999400000000001</c:v>
                </c:pt>
                <c:pt idx="48">
                  <c:v>29.2379</c:v>
                </c:pt>
                <c:pt idx="49">
                  <c:v>29.472100000000001</c:v>
                </c:pt>
                <c:pt idx="50">
                  <c:v>29.5977</c:v>
                </c:pt>
                <c:pt idx="51">
                  <c:v>29.706</c:v>
                </c:pt>
                <c:pt idx="52">
                  <c:v>29.723299999999998</c:v>
                </c:pt>
                <c:pt idx="53">
                  <c:v>29.9192</c:v>
                </c:pt>
                <c:pt idx="54">
                  <c:v>30.089500000000001</c:v>
                </c:pt>
                <c:pt idx="55">
                  <c:v>30.3018</c:v>
                </c:pt>
                <c:pt idx="56">
                  <c:v>30.456</c:v>
                </c:pt>
                <c:pt idx="57">
                  <c:v>30.525500000000001</c:v>
                </c:pt>
                <c:pt idx="58">
                  <c:v>30.986000000000001</c:v>
                </c:pt>
                <c:pt idx="59">
                  <c:v>31.032699999999998</c:v>
                </c:pt>
                <c:pt idx="60">
                  <c:v>31.293199999999999</c:v>
                </c:pt>
                <c:pt idx="61">
                  <c:v>31.432500000000001</c:v>
                </c:pt>
                <c:pt idx="62">
                  <c:v>31.714400000000001</c:v>
                </c:pt>
                <c:pt idx="63">
                  <c:v>31.992899999999999</c:v>
                </c:pt>
                <c:pt idx="64">
                  <c:v>32.049999999999997</c:v>
                </c:pt>
                <c:pt idx="65">
                  <c:v>32.6541</c:v>
                </c:pt>
                <c:pt idx="66">
                  <c:v>32.672400000000003</c:v>
                </c:pt>
                <c:pt idx="67">
                  <c:v>33.0306</c:v>
                </c:pt>
                <c:pt idx="68">
                  <c:v>33.094900000000003</c:v>
                </c:pt>
                <c:pt idx="69">
                  <c:v>33.132199999999997</c:v>
                </c:pt>
                <c:pt idx="70">
                  <c:v>33.1586</c:v>
                </c:pt>
                <c:pt idx="71">
                  <c:v>33.562199999999997</c:v>
                </c:pt>
                <c:pt idx="72">
                  <c:v>34.009</c:v>
                </c:pt>
                <c:pt idx="73">
                  <c:v>35.046599999999998</c:v>
                </c:pt>
                <c:pt idx="74">
                  <c:v>35.049500000000002</c:v>
                </c:pt>
                <c:pt idx="75">
                  <c:v>35.497700000000002</c:v>
                </c:pt>
                <c:pt idx="76">
                  <c:v>35.969200000000001</c:v>
                </c:pt>
                <c:pt idx="77">
                  <c:v>36.026600000000002</c:v>
                </c:pt>
                <c:pt idx="78">
                  <c:v>36.221200000000003</c:v>
                </c:pt>
                <c:pt idx="79">
                  <c:v>36.417900000000003</c:v>
                </c:pt>
                <c:pt idx="80">
                  <c:v>37.157499999999999</c:v>
                </c:pt>
                <c:pt idx="81">
                  <c:v>37.415399999999998</c:v>
                </c:pt>
                <c:pt idx="82">
                  <c:v>38.199199999999998</c:v>
                </c:pt>
                <c:pt idx="83">
                  <c:v>38.721699999999998</c:v>
                </c:pt>
                <c:pt idx="84">
                  <c:v>40.180900000000001</c:v>
                </c:pt>
                <c:pt idx="85">
                  <c:v>40.5381</c:v>
                </c:pt>
                <c:pt idx="86">
                  <c:v>41.051099999999998</c:v>
                </c:pt>
                <c:pt idx="87">
                  <c:v>41.286299999999997</c:v>
                </c:pt>
                <c:pt idx="88">
                  <c:v>41.5304</c:v>
                </c:pt>
                <c:pt idx="89">
                  <c:v>41.625</c:v>
                </c:pt>
                <c:pt idx="90">
                  <c:v>41.826500000000003</c:v>
                </c:pt>
                <c:pt idx="91">
                  <c:v>41.994799999999998</c:v>
                </c:pt>
                <c:pt idx="92">
                  <c:v>42.622799999999998</c:v>
                </c:pt>
                <c:pt idx="93">
                  <c:v>43.207700000000003</c:v>
                </c:pt>
                <c:pt idx="94">
                  <c:v>43.561</c:v>
                </c:pt>
                <c:pt idx="95">
                  <c:v>43.897100000000002</c:v>
                </c:pt>
                <c:pt idx="96">
                  <c:v>45.748199999999997</c:v>
                </c:pt>
                <c:pt idx="97">
                  <c:v>46.440300000000001</c:v>
                </c:pt>
                <c:pt idx="98">
                  <c:v>48.881300000000003</c:v>
                </c:pt>
                <c:pt idx="99">
                  <c:v>53.168700000000001</c:v>
                </c:pt>
                <c:pt idx="100">
                  <c:v>53.955800000000004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117-475E-BB1F-7C5CA8FD71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8399480"/>
        <c:axId val="638399088"/>
      </c:scatterChart>
      <c:valAx>
        <c:axId val="638399480"/>
        <c:scaling>
          <c:orientation val="minMax"/>
          <c:max val="27"/>
          <c:min val="2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8399088"/>
        <c:crosses val="autoZero"/>
        <c:crossBetween val="midCat"/>
        <c:majorUnit val="1"/>
      </c:valAx>
      <c:valAx>
        <c:axId val="638399088"/>
        <c:scaling>
          <c:orientation val="minMax"/>
          <c:max val="55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83994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B2077-CB4C-457E-AE01-4E63C23EEF70}" type="datetimeFigureOut">
              <a:rPr lang="fr-FR" smtClean="0"/>
              <a:t>jj/01/aa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6C6B9-6673-490D-84A5-C099BD03E4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088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7281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4573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239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862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3908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495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9458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513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57747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6435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732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11988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4793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2087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4855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4884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249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441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7982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2968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smtClean="0"/>
              <a:t>schedule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6601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194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817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246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978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696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957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277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786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jj/01/aa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022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jj/01/aa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23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jj/01/aa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27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jj/01/aa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872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jj/01/aa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941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jj/01/aa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69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jj/01/aa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971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jj/01/aa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37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jj/01/aa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2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jj/01/aa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16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jj/01/aa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406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5DFC6-71AE-44CB-AE2B-D2D3393F7C46}" type="datetimeFigureOut">
              <a:rPr lang="fr-FR" smtClean="0"/>
              <a:t>jj/01/aa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11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5" Type="http://schemas.openxmlformats.org/officeDocument/2006/relationships/image" Target="../media/image8.emf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6" Type="http://schemas.openxmlformats.org/officeDocument/2006/relationships/image" Target="../media/image14.emf"/><Relationship Id="rId11" Type="http://schemas.openxmlformats.org/officeDocument/2006/relationships/image" Target="../media/image19.emf"/><Relationship Id="rId5" Type="http://schemas.openxmlformats.org/officeDocument/2006/relationships/image" Target="../media/image13.emf"/><Relationship Id="rId10" Type="http://schemas.openxmlformats.org/officeDocument/2006/relationships/image" Target="../media/image18.emf"/><Relationship Id="rId4" Type="http://schemas.openxmlformats.org/officeDocument/2006/relationships/image" Target="../media/image12.emf"/><Relationship Id="rId9" Type="http://schemas.openxmlformats.org/officeDocument/2006/relationships/image" Target="../media/image1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4" Type="http://schemas.openxmlformats.org/officeDocument/2006/relationships/image" Target="../media/image2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7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Relationship Id="rId6" Type="http://schemas.openxmlformats.org/officeDocument/2006/relationships/image" Target="../media/image13.emf"/><Relationship Id="rId5" Type="http://schemas.openxmlformats.org/officeDocument/2006/relationships/image" Target="../media/image26.emf"/><Relationship Id="rId4" Type="http://schemas.openxmlformats.org/officeDocument/2006/relationships/image" Target="../media/image25.emf"/><Relationship Id="rId9" Type="http://schemas.openxmlformats.org/officeDocument/2006/relationships/image" Target="../media/image24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0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6" Type="http://schemas.openxmlformats.org/officeDocument/2006/relationships/image" Target="../media/image29.emf"/><Relationship Id="rId5" Type="http://schemas.openxmlformats.org/officeDocument/2006/relationships/image" Target="../media/image13.emf"/><Relationship Id="rId4" Type="http://schemas.openxmlformats.org/officeDocument/2006/relationships/image" Target="../media/image25.e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Relationship Id="rId6" Type="http://schemas.openxmlformats.org/officeDocument/2006/relationships/image" Target="../media/image32.emf"/><Relationship Id="rId5" Type="http://schemas.openxmlformats.org/officeDocument/2006/relationships/image" Target="../media/image31.emf"/><Relationship Id="rId4" Type="http://schemas.openxmlformats.org/officeDocument/2006/relationships/image" Target="../media/image1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5" Type="http://schemas.openxmlformats.org/officeDocument/2006/relationships/image" Target="../media/image33.emf"/><Relationship Id="rId4" Type="http://schemas.openxmlformats.org/officeDocument/2006/relationships/image" Target="../media/image2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5" Type="http://schemas.openxmlformats.org/officeDocument/2006/relationships/image" Target="../media/image24.emf"/><Relationship Id="rId4" Type="http://schemas.openxmlformats.org/officeDocument/2006/relationships/image" Target="../media/image3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Relationship Id="rId6" Type="http://schemas.openxmlformats.org/officeDocument/2006/relationships/image" Target="../media/image37.emf"/><Relationship Id="rId5" Type="http://schemas.openxmlformats.org/officeDocument/2006/relationships/image" Target="../media/image36.emf"/><Relationship Id="rId4" Type="http://schemas.openxmlformats.org/officeDocument/2006/relationships/image" Target="../media/image35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0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52" y="238855"/>
            <a:ext cx="1799732" cy="1192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470780" y="2071431"/>
            <a:ext cx="109962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US" sz="3600" b="1" cap="all" dirty="0" smtClean="0">
                <a:solidFill>
                  <a:srgbClr val="002861"/>
                </a:solidFill>
              </a:rPr>
              <a:t>Proposition </a:t>
            </a:r>
            <a:r>
              <a:rPr lang="en-US" sz="3600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sz="3600" b="1" cap="all" dirty="0" smtClean="0">
                <a:solidFill>
                  <a:srgbClr val="002861"/>
                </a:solidFill>
              </a:rPr>
              <a:t> métaheuristique pour le </a:t>
            </a:r>
          </a:p>
          <a:p>
            <a:pPr algn="ctr" fontAlgn="t"/>
            <a:r>
              <a:rPr lang="en-US" sz="3600" b="1" cap="all" dirty="0" smtClean="0">
                <a:solidFill>
                  <a:srgbClr val="002861"/>
                </a:solidFill>
              </a:rPr>
              <a:t>Job-Shop flexible</a:t>
            </a:r>
            <a:endParaRPr lang="fr-FR" sz="3600" dirty="0">
              <a:solidFill>
                <a:srgbClr val="3A9A6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14649" y="3819653"/>
            <a:ext cx="683049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fr-FR" altLang="fr-FR" sz="1600" u="sng" dirty="0"/>
              <a:t>Damien LAMY</a:t>
            </a:r>
            <a:r>
              <a:rPr lang="fr-FR" altLang="fr-FR" sz="1600" dirty="0"/>
              <a:t>, </a:t>
            </a:r>
            <a:r>
              <a:rPr lang="fr-FR" altLang="fr-FR" sz="1600" dirty="0" smtClean="0"/>
              <a:t> </a:t>
            </a:r>
            <a:r>
              <a:rPr lang="fr-FR" altLang="fr-FR" sz="1600" dirty="0" err="1" smtClean="0"/>
              <a:t>Sylverin</a:t>
            </a:r>
            <a:r>
              <a:rPr lang="fr-FR" altLang="fr-FR" sz="1600" dirty="0" smtClean="0"/>
              <a:t> KEMMOE-TCHOMTE, </a:t>
            </a:r>
            <a:r>
              <a:rPr lang="fr-FR" altLang="fr-FR" sz="1600" dirty="0" err="1" smtClean="0"/>
              <a:t>Nikolay</a:t>
            </a:r>
            <a:r>
              <a:rPr lang="fr-FR" altLang="fr-FR" sz="1600" dirty="0" smtClean="0"/>
              <a:t> TCHERNEV</a:t>
            </a:r>
            <a:endParaRPr lang="fr-FR" altLang="fr-FR" sz="1600" u="sng" dirty="0" smtClean="0"/>
          </a:p>
          <a:p>
            <a:pPr>
              <a:spcBef>
                <a:spcPct val="0"/>
              </a:spcBef>
            </a:pPr>
            <a:endParaRPr lang="fr-FR" altLang="fr-FR" sz="1600" dirty="0" smtClean="0"/>
          </a:p>
          <a:p>
            <a:r>
              <a:rPr lang="fr-FR" altLang="zh-CN" dirty="0" smtClean="0"/>
              <a:t>LIMOS </a:t>
            </a:r>
            <a:r>
              <a:rPr lang="fr-FR" altLang="zh-CN" dirty="0"/>
              <a:t>(UMR CNRS 6158), </a:t>
            </a:r>
            <a:r>
              <a:rPr lang="fr-FR" altLang="zh-CN" dirty="0" smtClean="0"/>
              <a:t>Clermont-Ferrand</a:t>
            </a:r>
            <a:r>
              <a:rPr lang="fr-FR" altLang="zh-CN" dirty="0"/>
              <a:t>, France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384" y="506950"/>
            <a:ext cx="2424578" cy="656193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552" y="238855"/>
            <a:ext cx="1145372" cy="114537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273643" y="6318422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318420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002" y="238854"/>
            <a:ext cx="4314855" cy="1193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76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10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44680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Métaheuristique: </a:t>
            </a:r>
            <a:r>
              <a:rPr lang="en-US" sz="2000" b="1" dirty="0" err="1">
                <a:solidFill>
                  <a:schemeClr val="bg2">
                    <a:lumMod val="50000"/>
                  </a:schemeClr>
                </a:solidFill>
              </a:rPr>
              <a:t>Codage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50000"/>
                  </a:schemeClr>
                </a:solidFill>
              </a:rPr>
              <a:t>d’une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 solution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Métaheuristique : codage d’une solution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Ordonnancement:</a:t>
            </a: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Vecteur par répétition (</a:t>
            </a:r>
            <a:r>
              <a:rPr lang="fr-FR" dirty="0" err="1" smtClean="0">
                <a:cs typeface="Times New Roman" panose="02020603050405020304" pitchFamily="18" charset="0"/>
              </a:rPr>
              <a:t>Bierwirth</a:t>
            </a:r>
            <a:r>
              <a:rPr lang="fr-FR" dirty="0" smtClean="0">
                <a:cs typeface="Times New Roman" panose="02020603050405020304" pitchFamily="18" charset="0"/>
              </a:rPr>
              <a:t>, 1995) </a:t>
            </a: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Affectation:</a:t>
            </a: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Matrice</a:t>
            </a: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r>
              <a:rPr lang="fr-FR" dirty="0" smtClean="0">
                <a:cs typeface="Times New Roman" panose="02020603050405020304" pitchFamily="18" charset="0"/>
              </a:rPr>
              <a:t>Avantage : les modifications effectuées sur l’un des éléments de codage n’engendre pas de perturbations sur l’autre (et vice versa)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3927" y="3480903"/>
            <a:ext cx="1486266" cy="14859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7871" y="2152020"/>
            <a:ext cx="3878854" cy="816991"/>
          </a:xfrm>
          <a:prstGeom prst="rect">
            <a:avLst/>
          </a:prstGeom>
        </p:spPr>
      </p:pic>
      <p:cxnSp>
        <p:nvCxnSpPr>
          <p:cNvPr id="5" name="Connecteur droit avec flèche 4"/>
          <p:cNvCxnSpPr/>
          <p:nvPr/>
        </p:nvCxnSpPr>
        <p:spPr>
          <a:xfrm flipH="1">
            <a:off x="7377060" y="2479589"/>
            <a:ext cx="578045" cy="1144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>
            <a:off x="7955105" y="2479589"/>
            <a:ext cx="1802619" cy="2167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66255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11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5627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Métaheuristique: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Codage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Décodage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50000"/>
                  </a:schemeClr>
                </a:solidFill>
              </a:rPr>
              <a:t>d’une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 solution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Démarche de résolution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1209809" y="1828125"/>
            <a:ext cx="9772382" cy="4799402"/>
            <a:chOff x="247503" y="1828125"/>
            <a:chExt cx="9772382" cy="4799402"/>
          </a:xfrm>
        </p:grpSpPr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94436" y="5923593"/>
              <a:ext cx="3342095" cy="703934"/>
            </a:xfrm>
            <a:prstGeom prst="rect">
              <a:avLst/>
            </a:prstGeom>
          </p:spPr>
        </p:pic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82497" y="1828125"/>
              <a:ext cx="1486266" cy="1485900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247503" y="4109421"/>
              <a:ext cx="1512168" cy="686789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Données de départ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Connecteur droit avec flèche 14"/>
            <p:cNvCxnSpPr>
              <a:stCxn id="13" idx="3"/>
              <a:endCxn id="17" idx="1"/>
            </p:cNvCxnSpPr>
            <p:nvPr/>
          </p:nvCxnSpPr>
          <p:spPr>
            <a:xfrm flipV="1">
              <a:off x="1759671" y="4424401"/>
              <a:ext cx="1235350" cy="28415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2995021" y="3961194"/>
              <a:ext cx="2000264" cy="926413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Construction du graphe disjonctif non orienté</a:t>
              </a:r>
              <a:endParaRPr lang="fr-FR" dirty="0"/>
            </a:p>
          </p:txBody>
        </p:sp>
        <p:cxnSp>
          <p:nvCxnSpPr>
            <p:cNvPr id="18" name="Connecteur droit avec flèche 17"/>
            <p:cNvCxnSpPr>
              <a:stCxn id="17" idx="3"/>
              <a:endCxn id="20" idx="1"/>
            </p:cNvCxnSpPr>
            <p:nvPr/>
          </p:nvCxnSpPr>
          <p:spPr>
            <a:xfrm>
              <a:off x="4995285" y="4424401"/>
              <a:ext cx="576064" cy="47026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5571349" y="4452816"/>
              <a:ext cx="2000264" cy="883707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Construction du graphe disjonctif orienté</a:t>
              </a:r>
              <a:endParaRPr lang="fr-FR" dirty="0"/>
            </a:p>
          </p:txBody>
        </p:sp>
        <p:cxnSp>
          <p:nvCxnSpPr>
            <p:cNvPr id="21" name="Connecteur droit avec flèche 20"/>
            <p:cNvCxnSpPr>
              <a:stCxn id="20" idx="3"/>
              <a:endCxn id="22" idx="1"/>
            </p:cNvCxnSpPr>
            <p:nvPr/>
          </p:nvCxnSpPr>
          <p:spPr>
            <a:xfrm flipV="1">
              <a:off x="7571613" y="4887607"/>
              <a:ext cx="448008" cy="7063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8019621" y="4601855"/>
              <a:ext cx="2000264" cy="571504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Evaluation du GDO</a:t>
              </a:r>
              <a:endParaRPr lang="fr-FR" dirty="0"/>
            </a:p>
          </p:txBody>
        </p:sp>
        <p:cxnSp>
          <p:nvCxnSpPr>
            <p:cNvPr id="23" name="Connecteur droit avec flèche 22"/>
            <p:cNvCxnSpPr>
              <a:stCxn id="22" idx="2"/>
              <a:endCxn id="24" idx="0"/>
            </p:cNvCxnSpPr>
            <p:nvPr/>
          </p:nvCxnSpPr>
          <p:spPr>
            <a:xfrm>
              <a:off x="9019753" y="5173359"/>
              <a:ext cx="0" cy="34750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8019621" y="5520868"/>
              <a:ext cx="2000264" cy="883476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Graphe disjonctif orienté évalué</a:t>
              </a:r>
            </a:p>
            <a:p>
              <a:pPr algn="ctr"/>
              <a:r>
                <a:rPr lang="fr-FR" dirty="0" smtClean="0"/>
                <a:t>=</a:t>
              </a:r>
              <a:r>
                <a:rPr lang="fr-FR" dirty="0"/>
                <a:t> </a:t>
              </a:r>
              <a:r>
                <a:rPr lang="fr-FR" dirty="0" smtClean="0"/>
                <a:t>Solution</a:t>
              </a:r>
              <a:endParaRPr lang="fr-FR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95021" y="5235116"/>
              <a:ext cx="2000264" cy="571504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Vecteur de Bierwirth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Connecteur droit avec flèche 25"/>
            <p:cNvCxnSpPr>
              <a:stCxn id="25" idx="3"/>
              <a:endCxn id="20" idx="1"/>
            </p:cNvCxnSpPr>
            <p:nvPr/>
          </p:nvCxnSpPr>
          <p:spPr>
            <a:xfrm flipV="1">
              <a:off x="4995285" y="4894670"/>
              <a:ext cx="576064" cy="62619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782159" y="2711266"/>
              <a:ext cx="2000264" cy="571504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Affectation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Connecteur droit avec flèche 28"/>
            <p:cNvCxnSpPr/>
            <p:nvPr/>
          </p:nvCxnSpPr>
          <p:spPr>
            <a:xfrm flipH="1">
              <a:off x="3782291" y="3282770"/>
              <a:ext cx="6468" cy="660685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2" name="Connecteur droit avec flèche 31"/>
          <p:cNvCxnSpPr>
            <a:endCxn id="28" idx="1"/>
          </p:cNvCxnSpPr>
          <p:nvPr/>
        </p:nvCxnSpPr>
        <p:spPr>
          <a:xfrm flipV="1">
            <a:off x="2721977" y="2997018"/>
            <a:ext cx="1022488" cy="13501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8495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12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5627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Métaheuristique: </a:t>
            </a:r>
            <a:r>
              <a:rPr lang="en-US" sz="2000" b="1" dirty="0" err="1">
                <a:solidFill>
                  <a:schemeClr val="bg2">
                    <a:lumMod val="50000"/>
                  </a:schemeClr>
                </a:solidFill>
              </a:rPr>
              <a:t>Codage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en-US" sz="2000" b="1" dirty="0" err="1">
                <a:solidFill>
                  <a:schemeClr val="bg2">
                    <a:lumMod val="50000"/>
                  </a:schemeClr>
                </a:solidFill>
              </a:rPr>
              <a:t>Décodage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d’une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solution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Codage de l’affectation 		-&gt; représente un graphe disjonctif 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Codage de l’ordonnancement 	-&gt; graphe conjonctif-disjonctif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Evaluation/décodage -&gt; Calcul d’un plus long chemin dans le graphe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5425" y="3041132"/>
            <a:ext cx="9066059" cy="34954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438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13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5627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Métaheuristique: </a:t>
            </a:r>
            <a:r>
              <a:rPr lang="en-US" sz="2000" b="1" dirty="0" err="1">
                <a:solidFill>
                  <a:schemeClr val="bg2">
                    <a:lumMod val="50000"/>
                  </a:schemeClr>
                </a:solidFill>
              </a:rPr>
              <a:t>Codage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en-US" sz="2000" b="1" dirty="0" err="1">
                <a:solidFill>
                  <a:schemeClr val="bg2">
                    <a:lumMod val="50000"/>
                  </a:schemeClr>
                </a:solidFill>
              </a:rPr>
              <a:t>Décodage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d’une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solution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2" name="Image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0524" y="3544877"/>
            <a:ext cx="1690050" cy="2283429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Evaluation/décodage -&gt; Calcul d’un plus long chemin dans le graphe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81475" y="2207036"/>
            <a:ext cx="4396672" cy="926057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7536179" y="2235994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2261" y="2426123"/>
            <a:ext cx="8107158" cy="4034058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2667000" y="3413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8017603" y="2235994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2667000" y="48712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2667000" y="63675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8502509" y="2238760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4448695" y="34094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</a:t>
            </a:r>
            <a:endParaRPr lang="fr-FR" dirty="0"/>
          </a:p>
        </p:txBody>
      </p:sp>
      <p:pic>
        <p:nvPicPr>
          <p:cNvPr id="40" name="Image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24652" y="4769392"/>
            <a:ext cx="3303858" cy="1014857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8987419" y="2241529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1" name="Image 4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670" y="4728450"/>
            <a:ext cx="1245300" cy="1243200"/>
          </a:xfrm>
          <a:prstGeom prst="rect">
            <a:avLst/>
          </a:prstGeom>
        </p:spPr>
      </p:pic>
      <p:sp>
        <p:nvSpPr>
          <p:cNvPr id="28" name="ZoneTexte 27"/>
          <p:cNvSpPr txBox="1"/>
          <p:nvPr/>
        </p:nvSpPr>
        <p:spPr>
          <a:xfrm>
            <a:off x="4448695" y="48712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9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9464014" y="2235988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4448695" y="63675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9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9939503" y="2242797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6353434" y="340588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19</a:t>
            </a:r>
            <a:endParaRPr lang="fr-FR" dirty="0"/>
          </a:p>
        </p:txBody>
      </p:sp>
      <p:sp>
        <p:nvSpPr>
          <p:cNvPr id="33" name="Rectangle 32"/>
          <p:cNvSpPr/>
          <p:nvPr/>
        </p:nvSpPr>
        <p:spPr>
          <a:xfrm>
            <a:off x="10423558" y="2235988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6353434" y="63695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22</a:t>
            </a:r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10908466" y="2247070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6357371" y="48712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12</a:t>
            </a:r>
            <a:endParaRPr lang="fr-FR" dirty="0"/>
          </a:p>
        </p:txBody>
      </p:sp>
      <p:sp>
        <p:nvSpPr>
          <p:cNvPr id="37" name="Rectangle 36"/>
          <p:cNvSpPr/>
          <p:nvPr/>
        </p:nvSpPr>
        <p:spPr>
          <a:xfrm>
            <a:off x="8748012" y="468659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30</a:t>
            </a:r>
            <a:endParaRPr lang="fr-FR" dirty="0"/>
          </a:p>
        </p:txBody>
      </p:sp>
      <p:sp>
        <p:nvSpPr>
          <p:cNvPr id="38" name="Rectangle 37"/>
          <p:cNvSpPr/>
          <p:nvPr/>
        </p:nvSpPr>
        <p:spPr>
          <a:xfrm>
            <a:off x="11383102" y="2242797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Image 3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82489" y="3405885"/>
            <a:ext cx="406629" cy="2511772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65929" y="3448722"/>
            <a:ext cx="165193" cy="913372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14064" y="3320456"/>
            <a:ext cx="393921" cy="25244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3474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/>
      <p:bldP spid="22" grpId="0" animBg="1"/>
      <p:bldP spid="23" grpId="0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/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14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34519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Métaheuristique: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Présentation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Première idée : utiliser le </a:t>
            </a:r>
            <a:r>
              <a:rPr lang="fr-FR" b="1" dirty="0" err="1" smtClean="0">
                <a:cs typeface="Times New Roman" panose="02020603050405020304" pitchFamily="18" charset="0"/>
              </a:rPr>
              <a:t>GRASPxELS</a:t>
            </a:r>
            <a:r>
              <a:rPr lang="fr-FR" dirty="0" smtClean="0">
                <a:cs typeface="Times New Roman" panose="02020603050405020304" pitchFamily="18" charset="0"/>
              </a:rPr>
              <a:t> (Prins, 2009)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A permis d’obtenir des résultats compétitifs sur le Job-shop classique</a:t>
            </a: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GRASPxELS</a:t>
            </a:r>
            <a:r>
              <a:rPr lang="fr-FR" dirty="0" smtClean="0">
                <a:cs typeface="Times New Roman" panose="02020603050405020304" pitchFamily="18" charset="0"/>
              </a:rPr>
              <a:t> :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Heuristique de construction</a:t>
            </a: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Recherche locale</a:t>
            </a: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Evolutionary</a:t>
            </a:r>
            <a:r>
              <a:rPr lang="fr-FR" dirty="0" smtClean="0">
                <a:cs typeface="Times New Roman" panose="02020603050405020304" pitchFamily="18" charset="0"/>
              </a:rPr>
              <a:t> Local </a:t>
            </a:r>
            <a:r>
              <a:rPr lang="fr-FR" dirty="0" err="1" smtClean="0">
                <a:cs typeface="Times New Roman" panose="02020603050405020304" pitchFamily="18" charset="0"/>
              </a:rPr>
              <a:t>Search</a:t>
            </a:r>
            <a:r>
              <a:rPr lang="fr-FR" dirty="0" smtClean="0">
                <a:cs typeface="Times New Roman" panose="02020603050405020304" pitchFamily="18" charset="0"/>
              </a:rPr>
              <a:t> (ELS)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8193" y="2452976"/>
            <a:ext cx="4865674" cy="42354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5752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15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6462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Métaheuristique (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GRASPxELS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) :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Heuristique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 de construction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Heuristique inspirée de (</a:t>
            </a:r>
            <a:r>
              <a:rPr lang="fr-FR" dirty="0" err="1" smtClean="0">
                <a:cs typeface="Times New Roman" panose="02020603050405020304" pitchFamily="18" charset="0"/>
              </a:rPr>
              <a:t>Binato</a:t>
            </a:r>
            <a:r>
              <a:rPr lang="fr-FR" dirty="0" smtClean="0">
                <a:cs typeface="Times New Roman" panose="02020603050405020304" pitchFamily="18" charset="0"/>
              </a:rPr>
              <a:t> et al., 2001)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338" y="2245403"/>
            <a:ext cx="9452019" cy="4440596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7864" y="1811380"/>
            <a:ext cx="4656377" cy="55403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87505" y="2658063"/>
            <a:ext cx="1486736" cy="148422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7347678" y="1887970"/>
            <a:ext cx="20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0484239" y="27354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7848093" y="1901886"/>
            <a:ext cx="20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10484239" y="32155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8347614" y="1882881"/>
            <a:ext cx="20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10484239" y="3712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65956" y="54987"/>
            <a:ext cx="1689581" cy="109660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265956" y="214313"/>
            <a:ext cx="1689582" cy="216694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866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5" grpId="0"/>
      <p:bldP spid="17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3796257" y="3042517"/>
            <a:ext cx="7123315" cy="3602958"/>
            <a:chOff x="2253207" y="3042517"/>
            <a:chExt cx="7123315" cy="3602958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53207" y="3042517"/>
              <a:ext cx="6727506" cy="3347554"/>
            </a:xfrm>
            <a:prstGeom prst="rect">
              <a:avLst/>
            </a:prstGeom>
          </p:spPr>
        </p:pic>
        <p:sp>
          <p:nvSpPr>
            <p:cNvPr id="45" name="ZoneTexte 44"/>
            <p:cNvSpPr txBox="1"/>
            <p:nvPr/>
          </p:nvSpPr>
          <p:spPr>
            <a:xfrm>
              <a:off x="3828350" y="387912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0</a:t>
              </a:r>
              <a:endParaRPr lang="fr-FR" dirty="0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3768154" y="505355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0</a:t>
              </a:r>
              <a:endParaRPr lang="fr-FR" dirty="0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3768154" y="625896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4</a:t>
              </a:r>
              <a:endParaRPr lang="fr-FR" dirty="0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5336975" y="381995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4</a:t>
              </a:r>
              <a:endParaRPr lang="fr-FR" dirty="0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5367714" y="502238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9</a:t>
              </a:r>
              <a:endParaRPr lang="fr-FR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5428614" y="627614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9</a:t>
              </a:r>
              <a:endParaRPr lang="fr-FR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6845600" y="386277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19</a:t>
              </a:r>
              <a:endParaRPr lang="fr-FR" dirty="0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6879722" y="624053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22</a:t>
              </a:r>
              <a:endParaRPr lang="fr-FR" dirty="0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6879722" y="505237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12</a:t>
              </a:r>
              <a:endParaRPr lang="fr-FR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8957818" y="4716294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30</a:t>
              </a:r>
              <a:endParaRPr lang="fr-FR" dirty="0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16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6" name="Image 5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7207" y="3041702"/>
            <a:ext cx="7430826" cy="3524481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527222" y="659027"/>
            <a:ext cx="5355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Métaheuristique (</a:t>
            </a:r>
            <a:r>
              <a:rPr lang="en-US" sz="2000" b="1" dirty="0" err="1">
                <a:solidFill>
                  <a:schemeClr val="bg2">
                    <a:lumMod val="50000"/>
                  </a:schemeClr>
                </a:solidFill>
              </a:rPr>
              <a:t>GRASPxELS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) :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Recherche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 locale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graphicFrame>
        <p:nvGraphicFramePr>
          <p:cNvPr id="55" name="Tableau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194461"/>
              </p:ext>
            </p:extLst>
          </p:nvPr>
        </p:nvGraphicFramePr>
        <p:xfrm>
          <a:off x="4247125" y="1648296"/>
          <a:ext cx="7493259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9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0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Op.3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7030A0"/>
                          </a:solidFill>
                        </a:rPr>
                        <a:t>Job 1</a:t>
                      </a:r>
                      <a:endParaRPr lang="fr-FR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chemeClr val="accent6"/>
                          </a:solidFill>
                        </a:rPr>
                        <a:t>Job 2</a:t>
                      </a:r>
                      <a:endParaRPr lang="fr-FR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0B0F0"/>
                          </a:solidFill>
                        </a:rPr>
                        <a:t>Job 3</a:t>
                      </a:r>
                      <a:endParaRPr lang="fr-FR" sz="1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600" b="1" i="0" u="none" strike="noStrike" kern="1200" baseline="-25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6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600" b="1" i="0" u="none" strike="noStrike" kern="1200" baseline="-25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FR" sz="1600" b="1" i="0" u="none" strike="noStrike" kern="1200" baseline="30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6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600" b="1" i="0" u="none" strike="noStrike" kern="1200" baseline="-25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6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600" b="1" i="0" u="none" strike="noStrike" kern="1200" baseline="-25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FR" sz="1600" b="1" i="0" u="none" strike="noStrike" kern="1200" baseline="30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6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2" name="Imag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9542" y="2145737"/>
            <a:ext cx="3488429" cy="73475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6298" y="3051655"/>
            <a:ext cx="1467459" cy="146498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6298" y="5085626"/>
            <a:ext cx="1486736" cy="1484229"/>
          </a:xfrm>
          <a:prstGeom prst="rect">
            <a:avLst/>
          </a:prstGeom>
        </p:spPr>
      </p:pic>
      <p:cxnSp>
        <p:nvCxnSpPr>
          <p:cNvPr id="10" name="Connecteur droit avec flèche 9"/>
          <p:cNvCxnSpPr/>
          <p:nvPr/>
        </p:nvCxnSpPr>
        <p:spPr>
          <a:xfrm>
            <a:off x="1549887" y="4248459"/>
            <a:ext cx="1" cy="1992077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 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65956" y="54987"/>
            <a:ext cx="1689581" cy="1096608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10265956" y="509595"/>
            <a:ext cx="1689582" cy="216694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Affectations :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448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17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5501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Métaheuristique (</a:t>
            </a:r>
            <a:r>
              <a:rPr lang="en-US" sz="2000" b="1" dirty="0" err="1">
                <a:solidFill>
                  <a:schemeClr val="bg2">
                    <a:lumMod val="50000"/>
                  </a:schemeClr>
                </a:solidFill>
              </a:rPr>
              <a:t>GRASPxELS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) :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Recherche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l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ocale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Ordonnancement :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97812" y="3085243"/>
            <a:ext cx="5791537" cy="2805787"/>
            <a:chOff x="2253207" y="3042517"/>
            <a:chExt cx="7123315" cy="3602958"/>
          </a:xfrm>
        </p:grpSpPr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53207" y="3042517"/>
              <a:ext cx="6727506" cy="3347554"/>
            </a:xfrm>
            <a:prstGeom prst="rect">
              <a:avLst/>
            </a:prstGeom>
          </p:spPr>
        </p:pic>
        <p:sp>
          <p:nvSpPr>
            <p:cNvPr id="13" name="ZoneTexte 12"/>
            <p:cNvSpPr txBox="1"/>
            <p:nvPr/>
          </p:nvSpPr>
          <p:spPr>
            <a:xfrm>
              <a:off x="3828350" y="387912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0</a:t>
              </a:r>
              <a:endParaRPr lang="fr-FR" dirty="0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3768154" y="505355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0</a:t>
              </a:r>
              <a:endParaRPr lang="fr-FR" dirty="0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3768154" y="625896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4</a:t>
              </a:r>
              <a:endParaRPr lang="fr-FR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5336975" y="381995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4</a:t>
              </a:r>
              <a:endParaRPr lang="fr-FR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5367714" y="502238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9</a:t>
              </a:r>
              <a:endParaRPr lang="fr-FR" dirty="0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5428614" y="627614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9</a:t>
              </a:r>
              <a:endParaRPr lang="fr-FR" dirty="0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6845600" y="386277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19</a:t>
              </a:r>
              <a:endParaRPr lang="fr-FR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6879722" y="624053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22</a:t>
              </a:r>
              <a:endParaRPr lang="fr-FR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6879722" y="505237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12</a:t>
              </a:r>
              <a:endParaRPr lang="fr-FR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8957818" y="4716294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30</a:t>
              </a:r>
              <a:endParaRPr lang="fr-FR" dirty="0"/>
            </a:p>
          </p:txBody>
        </p:sp>
      </p:grpSp>
      <p:pic>
        <p:nvPicPr>
          <p:cNvPr id="26" name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316" y="6003401"/>
            <a:ext cx="4396672" cy="926057"/>
          </a:xfrm>
          <a:prstGeom prst="rect">
            <a:avLst/>
          </a:prstGeom>
        </p:spPr>
      </p:pic>
      <p:sp>
        <p:nvSpPr>
          <p:cNvPr id="6" name="Arc 5"/>
          <p:cNvSpPr/>
          <p:nvPr/>
        </p:nvSpPr>
        <p:spPr>
          <a:xfrm rot="12109262">
            <a:off x="402978" y="4463589"/>
            <a:ext cx="1213658" cy="1496291"/>
          </a:xfrm>
          <a:prstGeom prst="arc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5428614" y="6259484"/>
            <a:ext cx="1463298" cy="16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 rot="2689313">
            <a:off x="10436148" y="4803980"/>
            <a:ext cx="1213658" cy="1496291"/>
          </a:xfrm>
          <a:prstGeom prst="arc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3278781" y="5919929"/>
            <a:ext cx="1128042" cy="638460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69337" y="6008501"/>
            <a:ext cx="4396672" cy="926057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9412001" y="5919929"/>
            <a:ext cx="1128042" cy="667358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46320" y="3095290"/>
            <a:ext cx="5837673" cy="2733924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265956" y="54987"/>
            <a:ext cx="1689581" cy="1096608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10265956" y="509595"/>
            <a:ext cx="1689582" cy="216694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75005"/>
              </p:ext>
            </p:extLst>
          </p:nvPr>
        </p:nvGraphicFramePr>
        <p:xfrm>
          <a:off x="4247125" y="1648296"/>
          <a:ext cx="7493259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9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0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Op.3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7030A0"/>
                          </a:solidFill>
                        </a:rPr>
                        <a:t>Job 1</a:t>
                      </a:r>
                      <a:endParaRPr lang="fr-FR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chemeClr val="accent6"/>
                          </a:solidFill>
                        </a:rPr>
                        <a:t>Job 2</a:t>
                      </a:r>
                      <a:endParaRPr lang="fr-FR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0B0F0"/>
                          </a:solidFill>
                        </a:rPr>
                        <a:t>Job 3</a:t>
                      </a:r>
                      <a:endParaRPr lang="fr-FR" sz="1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73644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8" grpId="0" animBg="1"/>
      <p:bldP spid="29" grpId="0" animBg="1"/>
      <p:bldP spid="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18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5402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Métaheuristique (</a:t>
            </a:r>
            <a:r>
              <a:rPr lang="en-US" sz="2000" b="1" dirty="0" err="1">
                <a:solidFill>
                  <a:schemeClr val="bg2">
                    <a:lumMod val="50000"/>
                  </a:schemeClr>
                </a:solidFill>
              </a:rPr>
              <a:t>GRASPxELS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) : </a:t>
            </a:r>
            <a:r>
              <a:rPr lang="en-US" sz="2000" b="1" dirty="0" err="1">
                <a:solidFill>
                  <a:schemeClr val="bg2">
                    <a:lumMod val="50000"/>
                  </a:schemeClr>
                </a:solidFill>
              </a:rPr>
              <a:t>Recherche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locale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Ordonnancement :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316" y="6003401"/>
            <a:ext cx="4396672" cy="926057"/>
          </a:xfrm>
          <a:prstGeom prst="rect">
            <a:avLst/>
          </a:prstGeom>
        </p:spPr>
      </p:pic>
      <p:sp>
        <p:nvSpPr>
          <p:cNvPr id="6" name="Arc 5"/>
          <p:cNvSpPr/>
          <p:nvPr/>
        </p:nvSpPr>
        <p:spPr>
          <a:xfrm rot="12109262">
            <a:off x="402978" y="4463589"/>
            <a:ext cx="1213658" cy="1496291"/>
          </a:xfrm>
          <a:prstGeom prst="arc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Arc 27"/>
          <p:cNvSpPr/>
          <p:nvPr/>
        </p:nvSpPr>
        <p:spPr>
          <a:xfrm rot="2689313">
            <a:off x="10436148" y="4803980"/>
            <a:ext cx="1213658" cy="1496291"/>
          </a:xfrm>
          <a:prstGeom prst="arc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2180" y="3085243"/>
            <a:ext cx="5828583" cy="281871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68356" y="6011020"/>
            <a:ext cx="4396672" cy="926057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1009807" y="5891031"/>
            <a:ext cx="350086" cy="696256"/>
          </a:xfrm>
          <a:prstGeom prst="ellipse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1961664" y="5903125"/>
            <a:ext cx="350086" cy="696256"/>
          </a:xfrm>
          <a:prstGeom prst="ellipse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7171339" y="5910745"/>
            <a:ext cx="350086" cy="696256"/>
          </a:xfrm>
          <a:prstGeom prst="ellipse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8129431" y="5913508"/>
            <a:ext cx="350086" cy="696256"/>
          </a:xfrm>
          <a:prstGeom prst="ellipse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65956" y="54987"/>
            <a:ext cx="1689581" cy="1096608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10265956" y="509595"/>
            <a:ext cx="1689582" cy="216694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6" name="Tableau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023878"/>
              </p:ext>
            </p:extLst>
          </p:nvPr>
        </p:nvGraphicFramePr>
        <p:xfrm>
          <a:off x="4247125" y="1648296"/>
          <a:ext cx="7493259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9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0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Op.3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7030A0"/>
                          </a:solidFill>
                        </a:rPr>
                        <a:t>Job 1</a:t>
                      </a:r>
                      <a:endParaRPr lang="fr-FR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chemeClr val="accent6"/>
                          </a:solidFill>
                        </a:rPr>
                        <a:t>Job 2</a:t>
                      </a:r>
                      <a:endParaRPr lang="fr-FR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0B0F0"/>
                          </a:solidFill>
                        </a:rPr>
                        <a:t>Job 3</a:t>
                      </a:r>
                      <a:endParaRPr lang="fr-FR" sz="1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37" name="Connecteur droit avec flèche 36"/>
          <p:cNvCxnSpPr/>
          <p:nvPr/>
        </p:nvCxnSpPr>
        <p:spPr>
          <a:xfrm flipV="1">
            <a:off x="5428614" y="6259484"/>
            <a:ext cx="1463298" cy="16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e 37"/>
          <p:cNvGrpSpPr/>
          <p:nvPr/>
        </p:nvGrpSpPr>
        <p:grpSpPr>
          <a:xfrm>
            <a:off x="97812" y="3085243"/>
            <a:ext cx="5791537" cy="2805787"/>
            <a:chOff x="2253207" y="3042517"/>
            <a:chExt cx="7123315" cy="3602958"/>
          </a:xfrm>
        </p:grpSpPr>
        <p:pic>
          <p:nvPicPr>
            <p:cNvPr id="39" name="Image 3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253207" y="3042517"/>
              <a:ext cx="6727506" cy="3347554"/>
            </a:xfrm>
            <a:prstGeom prst="rect">
              <a:avLst/>
            </a:prstGeom>
          </p:spPr>
        </p:pic>
        <p:sp>
          <p:nvSpPr>
            <p:cNvPr id="40" name="ZoneTexte 39"/>
            <p:cNvSpPr txBox="1"/>
            <p:nvPr/>
          </p:nvSpPr>
          <p:spPr>
            <a:xfrm>
              <a:off x="3828350" y="387912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0</a:t>
              </a:r>
              <a:endParaRPr lang="fr-FR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3768154" y="505355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0</a:t>
              </a:r>
              <a:endParaRPr lang="fr-FR" dirty="0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3768154" y="625896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4</a:t>
              </a:r>
              <a:endParaRPr lang="fr-FR" dirty="0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5336975" y="381995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4</a:t>
              </a:r>
              <a:endParaRPr lang="fr-FR" dirty="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5367714" y="502238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9</a:t>
              </a:r>
              <a:endParaRPr lang="fr-FR" dirty="0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5428614" y="627614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9</a:t>
              </a:r>
              <a:endParaRPr lang="fr-FR" dirty="0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6845600" y="386277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19</a:t>
              </a:r>
              <a:endParaRPr lang="fr-FR" dirty="0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6879722" y="624053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22</a:t>
              </a:r>
              <a:endParaRPr lang="fr-FR" dirty="0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6879722" y="505237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12</a:t>
              </a:r>
              <a:endParaRPr lang="fr-FR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8957818" y="4716294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30</a:t>
              </a:r>
              <a:endParaRPr lang="fr-FR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4448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8" grpId="0" animBg="1"/>
      <p:bldP spid="5" grpId="0" animBg="1"/>
      <p:bldP spid="32" grpId="0" animBg="1"/>
      <p:bldP spid="33" grpId="0" animBg="1"/>
      <p:bldP spid="3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19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5402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Métaheuristique (</a:t>
            </a:r>
            <a:r>
              <a:rPr lang="en-US" sz="2000" b="1" dirty="0" err="1">
                <a:solidFill>
                  <a:schemeClr val="bg2">
                    <a:lumMod val="50000"/>
                  </a:schemeClr>
                </a:solidFill>
              </a:rPr>
              <a:t>GRASPxELS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) : </a:t>
            </a:r>
            <a:r>
              <a:rPr lang="en-US" sz="2000" b="1" dirty="0" err="1">
                <a:solidFill>
                  <a:schemeClr val="bg2">
                    <a:lumMod val="50000"/>
                  </a:schemeClr>
                </a:solidFill>
              </a:rPr>
              <a:t>Recherche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locale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Combiner les deux approches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5956" y="54987"/>
            <a:ext cx="1689581" cy="109660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0265956" y="509595"/>
            <a:ext cx="1689582" cy="216694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3700" y="2057962"/>
            <a:ext cx="6942165" cy="469638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4540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2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>
          <a:xfrm>
            <a:off x="270595" y="1700632"/>
            <a:ext cx="10781684" cy="3311163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/>
              <a:t>Implication du laboratoire dans un projet comprenant optimisation et simulation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/>
              <a:t>Inclusion de contraintes énergétiques (Projet ECOTHER)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/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/>
              <a:t>Travaux réalisés sur le </a:t>
            </a:r>
            <a:r>
              <a:rPr lang="fr-FR" b="1" dirty="0" smtClean="0"/>
              <a:t>Job-shop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/>
              <a:t>Proposer des approches pour des </a:t>
            </a:r>
            <a:r>
              <a:rPr lang="fr-FR" b="1" dirty="0" smtClean="0"/>
              <a:t>systèmes de production plus flexibles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/>
              <a:t>Utilisation de </a:t>
            </a:r>
            <a:r>
              <a:rPr lang="fr-FR" b="1" dirty="0" smtClean="0"/>
              <a:t>métaheuristiques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b="1" dirty="0" smtClean="0"/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solidFill>
                <a:srgbClr val="FF0000"/>
              </a:solidFill>
            </a:endParaRPr>
          </a:p>
          <a:p>
            <a:pPr marL="45720" lvl="1" indent="0" algn="ctr">
              <a:buClr>
                <a:schemeClr val="accent3">
                  <a:lumMod val="75000"/>
                </a:schemeClr>
              </a:buClr>
              <a:buNone/>
            </a:pPr>
            <a:r>
              <a:rPr lang="fr-FR" sz="3200" dirty="0" smtClean="0"/>
              <a:t>Proposer une métaheuristique pour le </a:t>
            </a:r>
            <a:r>
              <a:rPr lang="fr-FR" sz="3200" b="1" dirty="0" smtClean="0"/>
              <a:t>Job-shop Flexible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1512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Introduction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41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20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63569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Métaheuristique (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GRASPxELS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): Evolutionary Local Search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ELS (Wolf and Merz, 2007)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0254" y="1869970"/>
            <a:ext cx="4895409" cy="4831087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65956" y="54987"/>
            <a:ext cx="1689581" cy="109660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0265956" y="808045"/>
            <a:ext cx="1689582" cy="216694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382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21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62190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Métaheuristique (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GRASPxELS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) : 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Evolutionary Local Search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Différents voisinages utilisés 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1026569" y="2361726"/>
            <a:ext cx="10138862" cy="4201208"/>
            <a:chOff x="1084205" y="2361726"/>
            <a:chExt cx="10138862" cy="4201208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84205" y="2361726"/>
              <a:ext cx="4382579" cy="2057400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84205" y="4594434"/>
              <a:ext cx="3417141" cy="1968500"/>
            </a:xfrm>
            <a:prstGeom prst="rect">
              <a:avLst/>
            </a:prstGeom>
          </p:spPr>
        </p:pic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840488" y="2361726"/>
              <a:ext cx="4382579" cy="3797300"/>
            </a:xfrm>
            <a:prstGeom prst="rect">
              <a:avLst/>
            </a:prstGeom>
          </p:spPr>
        </p:pic>
      </p:grpSp>
      <p:pic>
        <p:nvPicPr>
          <p:cNvPr id="13" name="Imag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65956" y="54987"/>
            <a:ext cx="1689581" cy="1096608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0265956" y="808045"/>
            <a:ext cx="1689582" cy="216694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941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22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4374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Métaheuristique (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GRASPxELS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) :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Constat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Problème :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Le </a:t>
            </a:r>
            <a:r>
              <a:rPr lang="fr-FR" dirty="0" err="1" smtClean="0">
                <a:cs typeface="Times New Roman" panose="02020603050405020304" pitchFamily="18" charset="0"/>
              </a:rPr>
              <a:t>GRASPxELS</a:t>
            </a:r>
            <a:r>
              <a:rPr lang="fr-FR" dirty="0" smtClean="0">
                <a:cs typeface="Times New Roman" panose="02020603050405020304" pitchFamily="18" charset="0"/>
              </a:rPr>
              <a:t> seul ne permet pas de trouver des solutions acceptables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Trouver un paramétrage adapté s’est avéré complexe et long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Modifier le </a:t>
            </a:r>
            <a:r>
              <a:rPr lang="fr-FR" dirty="0" err="1" smtClean="0">
                <a:cs typeface="Times New Roman" panose="02020603050405020304" pitchFamily="18" charset="0"/>
              </a:rPr>
              <a:t>GRASPxELS</a:t>
            </a:r>
            <a:r>
              <a:rPr lang="fr-FR" dirty="0" smtClean="0">
                <a:cs typeface="Times New Roman" panose="02020603050405020304" pitchFamily="18" charset="0"/>
              </a:rPr>
              <a:t> -&gt; </a:t>
            </a:r>
            <a:r>
              <a:rPr lang="fr-FR" b="1" dirty="0" smtClean="0">
                <a:cs typeface="Times New Roman" panose="02020603050405020304" pitchFamily="18" charset="0"/>
              </a:rPr>
              <a:t>ajouter un niveau d’exploration de l’espace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770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23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27222" y="659027"/>
            <a:ext cx="34989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Métaheuristique: GRASPx2ELS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811" y="1868536"/>
            <a:ext cx="11110379" cy="438115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003228" y="2721685"/>
            <a:ext cx="4830184" cy="2183802"/>
          </a:xfrm>
          <a:prstGeom prst="rect">
            <a:avLst/>
          </a:prstGeom>
          <a:solidFill>
            <a:schemeClr val="accent6">
              <a:lumMod val="60000"/>
              <a:lumOff val="40000"/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517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24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27222" y="659027"/>
            <a:ext cx="7376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Métaheuristique: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Comparaison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graphique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GRASPxELS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 / GRASPx2ELS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140" y="1510160"/>
            <a:ext cx="3243236" cy="515671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8614" y="1854860"/>
            <a:ext cx="6310476" cy="4812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63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25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27222" y="659027"/>
            <a:ext cx="35747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GRASPx2ELS : Plan </a:t>
            </a:r>
            <a:r>
              <a:rPr lang="fr-FR" sz="2000" b="1" dirty="0" smtClean="0">
                <a:solidFill>
                  <a:schemeClr val="bg2">
                    <a:lumMod val="50000"/>
                  </a:schemeClr>
                </a:solidFill>
              </a:rPr>
              <a:t>d’expérience</a:t>
            </a:r>
            <a:endParaRPr lang="fr-FR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Rectangle 2"/>
          <p:cNvSpPr txBox="1">
            <a:spLocks/>
          </p:cNvSpPr>
          <p:nvPr/>
        </p:nvSpPr>
        <p:spPr>
          <a:xfrm>
            <a:off x="391418" y="1661984"/>
            <a:ext cx="6390382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Tests réalisés sur une instance issue du jeu de données MK (</a:t>
            </a:r>
            <a:r>
              <a:rPr lang="fr-FR" dirty="0" err="1" smtClean="0">
                <a:cs typeface="Times New Roman" panose="02020603050405020304" pitchFamily="18" charset="0"/>
              </a:rPr>
              <a:t>Brandimarte</a:t>
            </a:r>
            <a:r>
              <a:rPr lang="fr-FR" dirty="0" smtClean="0">
                <a:cs typeface="Times New Roman" panose="02020603050405020304" pitchFamily="18" charset="0"/>
              </a:rPr>
              <a:t>, 1993)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/>
              <a:t>Nombre de voisins </a:t>
            </a:r>
            <a:r>
              <a:rPr lang="fr-FR" dirty="0" smtClean="0"/>
              <a:t>de </a:t>
            </a:r>
            <a:r>
              <a:rPr lang="fr-FR" b="1" dirty="0" smtClean="0"/>
              <a:t>50</a:t>
            </a:r>
            <a:r>
              <a:rPr lang="fr-FR" dirty="0" smtClean="0"/>
              <a:t> à </a:t>
            </a:r>
            <a:r>
              <a:rPr lang="fr-FR" b="1" dirty="0" smtClean="0"/>
              <a:t>150</a:t>
            </a:r>
            <a:r>
              <a:rPr lang="fr-FR" dirty="0" smtClean="0"/>
              <a:t>, par pas de </a:t>
            </a:r>
            <a:r>
              <a:rPr lang="fr-FR" b="1" dirty="0" smtClean="0"/>
              <a:t>50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/>
              <a:t>Nombre de ELS </a:t>
            </a:r>
            <a:r>
              <a:rPr lang="fr-FR" dirty="0" smtClean="0"/>
              <a:t>de </a:t>
            </a:r>
            <a:r>
              <a:rPr lang="fr-FR" b="1" dirty="0" smtClean="0"/>
              <a:t>100</a:t>
            </a:r>
            <a:r>
              <a:rPr lang="fr-FR" dirty="0" smtClean="0"/>
              <a:t> à </a:t>
            </a:r>
            <a:r>
              <a:rPr lang="fr-FR" b="1" dirty="0" smtClean="0"/>
              <a:t>300</a:t>
            </a:r>
            <a:r>
              <a:rPr lang="fr-FR" dirty="0" smtClean="0"/>
              <a:t>, </a:t>
            </a:r>
            <a:r>
              <a:rPr lang="fr-FR" dirty="0"/>
              <a:t>par pas de </a:t>
            </a:r>
            <a:r>
              <a:rPr lang="fr-FR" b="1" dirty="0" smtClean="0"/>
              <a:t>20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Nombre de voisins ELS de </a:t>
            </a:r>
            <a:r>
              <a:rPr lang="fr-FR" b="1" dirty="0" smtClean="0">
                <a:cs typeface="Times New Roman" panose="02020603050405020304" pitchFamily="18" charset="0"/>
              </a:rPr>
              <a:t>10</a:t>
            </a:r>
            <a:r>
              <a:rPr lang="fr-FR" dirty="0" smtClean="0">
                <a:cs typeface="Times New Roman" panose="02020603050405020304" pitchFamily="18" charset="0"/>
              </a:rPr>
              <a:t> à </a:t>
            </a:r>
            <a:r>
              <a:rPr lang="fr-FR" b="1" dirty="0" smtClean="0">
                <a:cs typeface="Times New Roman" panose="02020603050405020304" pitchFamily="18" charset="0"/>
              </a:rPr>
              <a:t>30</a:t>
            </a:r>
            <a:r>
              <a:rPr lang="fr-FR" dirty="0" smtClean="0">
                <a:cs typeface="Times New Roman" panose="02020603050405020304" pitchFamily="18" charset="0"/>
              </a:rPr>
              <a:t>, </a:t>
            </a:r>
            <a:r>
              <a:rPr lang="fr-FR" dirty="0"/>
              <a:t>par pas de </a:t>
            </a:r>
            <a:r>
              <a:rPr lang="fr-FR" b="1" dirty="0" smtClean="0">
                <a:cs typeface="Times New Roman" panose="02020603050405020304" pitchFamily="18" charset="0"/>
              </a:rPr>
              <a:t>2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b="1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Ne sont gardés que les paramétrages fournissant des solutions optimales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194396"/>
              </p:ext>
            </p:extLst>
          </p:nvPr>
        </p:nvGraphicFramePr>
        <p:xfrm>
          <a:off x="7412309" y="1539287"/>
          <a:ext cx="4572000" cy="5214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458219" y="5336273"/>
            <a:ext cx="48553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Nombre de restart 		: </a:t>
            </a:r>
            <a:r>
              <a:rPr lang="fr-FR" b="1" dirty="0" smtClean="0"/>
              <a:t>borné par le temps</a:t>
            </a:r>
          </a:p>
          <a:p>
            <a:r>
              <a:rPr lang="fr-FR" dirty="0"/>
              <a:t>Nombre de </a:t>
            </a:r>
            <a:r>
              <a:rPr lang="fr-FR" dirty="0" smtClean="0"/>
              <a:t>voisins 		: </a:t>
            </a:r>
            <a:r>
              <a:rPr lang="fr-FR" b="1" dirty="0" smtClean="0"/>
              <a:t>100</a:t>
            </a:r>
          </a:p>
          <a:p>
            <a:r>
              <a:rPr lang="fr-FR" dirty="0" smtClean="0"/>
              <a:t>Nombre de ELS 		: </a:t>
            </a:r>
            <a:r>
              <a:rPr lang="fr-FR" b="1" dirty="0" smtClean="0"/>
              <a:t>280</a:t>
            </a:r>
          </a:p>
          <a:p>
            <a:r>
              <a:rPr lang="fr-FR" dirty="0" smtClean="0"/>
              <a:t>Nombre de voisins ELS 	: </a:t>
            </a:r>
            <a:r>
              <a:rPr lang="fr-FR" b="1" dirty="0" smtClean="0"/>
              <a:t>18</a:t>
            </a:r>
            <a:endParaRPr lang="fr-FR" b="1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6161314" y="6041571"/>
            <a:ext cx="3536995" cy="54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09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26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27222" y="659027"/>
            <a:ext cx="2670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GRASPx2ELS :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Résultats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702176"/>
              </p:ext>
            </p:extLst>
          </p:nvPr>
        </p:nvGraphicFramePr>
        <p:xfrm>
          <a:off x="865187" y="2110581"/>
          <a:ext cx="10461627" cy="4193782"/>
        </p:xfrm>
        <a:graphic>
          <a:graphicData uri="http://schemas.openxmlformats.org/drawingml/2006/table">
            <a:tbl>
              <a:tblPr/>
              <a:tblGrid>
                <a:gridCol w="720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9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9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4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4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9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22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85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41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9237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91248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538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83362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79982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265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Hmida et al., 2010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Yuan et al., 2013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Gonzalez et al., 2013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Gonzalez et al., 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577"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CDDS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GA+TS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SSPR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GRASPx2ELS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577"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5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flex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7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7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7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7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5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41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5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5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7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7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7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7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#best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65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CI+CPU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1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Instances MK (</a:t>
            </a:r>
            <a:r>
              <a:rPr lang="fr-FR" dirty="0" err="1" smtClean="0">
                <a:cs typeface="Times New Roman" panose="02020603050405020304" pitchFamily="18" charset="0"/>
              </a:rPr>
              <a:t>Brandimarte</a:t>
            </a:r>
            <a:r>
              <a:rPr lang="fr-FR" dirty="0" smtClean="0">
                <a:cs typeface="Times New Roman" panose="02020603050405020304" pitchFamily="18" charset="0"/>
              </a:rPr>
              <a:t>, 1993) :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45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27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27222" y="659027"/>
            <a:ext cx="2670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GRASPx2ELS :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Résultats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Instances BC (Barnes and Chambers, 1996) :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522836"/>
              </p:ext>
            </p:extLst>
          </p:nvPr>
        </p:nvGraphicFramePr>
        <p:xfrm>
          <a:off x="962023" y="2009783"/>
          <a:ext cx="10401298" cy="4727457"/>
        </p:xfrm>
        <a:graphic>
          <a:graphicData uri="http://schemas.openxmlformats.org/drawingml/2006/table">
            <a:tbl>
              <a:tblPr/>
              <a:tblGrid>
                <a:gridCol w="643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38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9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38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38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24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387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4387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7170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387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4387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8243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4387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64387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7170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64387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4387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17061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Hmida et al., 2010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Bozejko et al., 2010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Yuan et al., 2013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Gonzalez et al., 2013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Gonzalez et al., 2015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610"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CDDS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TSBM2h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GA+TS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SSPR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GRASPx2ELS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61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flex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LB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mt10c1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927,72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mt10cc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910,6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908,4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mt10x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918,58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mt10xx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918,38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mt10xxx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mt10xy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905,56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905,1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mt10xyz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847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851,14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847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847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setb4c9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917,12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setb4cc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909,58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908,6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setb4x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925,82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setb4xx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925,64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setb4xxx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925,48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setb4xy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setb4xyz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905,28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903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904,8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seti5c12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1171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1175,42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1171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1170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1169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1171,9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seti5cc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1137,76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1135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1135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1135,9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seti5x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1201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1198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1200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1205,64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1200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1198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1198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seti5xx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1202,68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1194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1196,3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seti5xxx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1202,26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1194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1194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1196,5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seti5xy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1137,98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1135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1135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1135,9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seti5xyz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1125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1125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1129,76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1125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1125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1125,8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RPD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22,45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(–)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22,42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22,49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22,36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22,33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#best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061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CI+CPU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554,68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E7800F"/>
                          </a:solidFill>
                          <a:effectLst/>
                          <a:latin typeface="Calibri" panose="020F0502020204030204" pitchFamily="34" charset="0"/>
                        </a:rPr>
                        <a:t>320,51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784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28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27222" y="659027"/>
            <a:ext cx="2670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GRASPx2ELS :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Résultats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Instances DP (</a:t>
            </a:r>
            <a:r>
              <a:rPr lang="fr-FR" dirty="0" err="1" smtClean="0">
                <a:cs typeface="Times New Roman" panose="02020603050405020304" pitchFamily="18" charset="0"/>
              </a:rPr>
              <a:t>Dauzère</a:t>
            </a:r>
            <a:r>
              <a:rPr lang="fr-FR" dirty="0" smtClean="0">
                <a:cs typeface="Times New Roman" panose="02020603050405020304" pitchFamily="18" charset="0"/>
              </a:rPr>
              <a:t>-Pérès and </a:t>
            </a:r>
            <a:r>
              <a:rPr lang="fr-FR" dirty="0" err="1" smtClean="0">
                <a:cs typeface="Times New Roman" panose="02020603050405020304" pitchFamily="18" charset="0"/>
              </a:rPr>
              <a:t>Paulli</a:t>
            </a:r>
            <a:r>
              <a:rPr lang="fr-FR" dirty="0" smtClean="0">
                <a:cs typeface="Times New Roman" panose="02020603050405020304" pitchFamily="18" charset="0"/>
              </a:rPr>
              <a:t>, 1997) :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95748"/>
              </p:ext>
            </p:extLst>
          </p:nvPr>
        </p:nvGraphicFramePr>
        <p:xfrm>
          <a:off x="1666349" y="2272962"/>
          <a:ext cx="8859303" cy="4222656"/>
        </p:xfrm>
        <a:graphic>
          <a:graphicData uri="http://schemas.openxmlformats.org/drawingml/2006/table">
            <a:tbl>
              <a:tblPr/>
              <a:tblGrid>
                <a:gridCol w="456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3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36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76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36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36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90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361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361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5760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6361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6361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5760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6361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6361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174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Hmida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 al., 2010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Yuan et al., 2013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Gonzalez et al., 2013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Gonzalez et al., 2015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386"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CDDS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HHS/LNS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GA+TS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SSPR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GRASPx2ELS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flex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LB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2505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2525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2505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2505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2505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2505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2508,9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2235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2230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2229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2230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2229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2231,1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2228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2230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2228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2228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2503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2510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2503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2503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2503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2504,2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2215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2211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2215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2211**</a:t>
                      </a:r>
                      <a:endParaRPr lang="fr-FR" sz="1100" b="1" i="0" u="none" strike="noStrike" dirty="0">
                        <a:solidFill>
                          <a:srgbClr val="3A9A6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2213,3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2200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2183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2190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2266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2285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2282,9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2075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2064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2070,5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2062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2068,6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2263*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2276,2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2051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2063,7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2033,5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2260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2248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2248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2258,9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2163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2174,1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2165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2170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2162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2170,5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2244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2255,2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2140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2150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2130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2147,7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3A9A61"/>
                          </a:solidFill>
                          <a:effectLst/>
                          <a:latin typeface="Calibri" panose="020F0502020204030204" pitchFamily="34" charset="0"/>
                        </a:rPr>
                        <a:t>2119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2123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2139,8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RPD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(2.19)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(2.13)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(2.17)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(1.79)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#best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4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CI-CPU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2890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6279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3397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1934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2206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666349" y="6536602"/>
            <a:ext cx="292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** 2207 trouvée avec un autre paramétrage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71799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29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13452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Conclusion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Proposition d’une modification du </a:t>
            </a:r>
            <a:r>
              <a:rPr lang="fr-FR" dirty="0" err="1" smtClean="0">
                <a:cs typeface="Times New Roman" panose="02020603050405020304" pitchFamily="18" charset="0"/>
              </a:rPr>
              <a:t>GRASPxELS</a:t>
            </a:r>
            <a:r>
              <a:rPr lang="fr-FR" dirty="0" smtClean="0">
                <a:cs typeface="Times New Roman" panose="02020603050405020304" pitchFamily="18" charset="0"/>
              </a:rPr>
              <a:t> pour le Job-Shop Flexible</a:t>
            </a:r>
            <a:endParaRPr lang="fr-FR" b="1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Résultats </a:t>
            </a:r>
            <a:r>
              <a:rPr lang="fr-FR" b="1" dirty="0" smtClean="0">
                <a:cs typeface="Times New Roman" panose="02020603050405020304" pitchFamily="18" charset="0"/>
              </a:rPr>
              <a:t>prometteurs et comparables </a:t>
            </a:r>
            <a:r>
              <a:rPr lang="fr-FR" dirty="0" smtClean="0">
                <a:cs typeface="Times New Roman" panose="02020603050405020304" pitchFamily="18" charset="0"/>
              </a:rPr>
              <a:t>à ceux de la littérature</a:t>
            </a:r>
            <a:endParaRPr lang="fr-FR" b="1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Possibilité de développer des métaheuristiques basées sur une unique solution courante (</a:t>
            </a:r>
            <a:r>
              <a:rPr lang="fr-FR" dirty="0" err="1" smtClean="0">
                <a:cs typeface="Times New Roman" panose="02020603050405020304" pitchFamily="18" charset="0"/>
              </a:rPr>
              <a:t>Boussaïd</a:t>
            </a:r>
            <a:r>
              <a:rPr lang="fr-FR" dirty="0" smtClean="0">
                <a:cs typeface="Times New Roman" panose="02020603050405020304" pitchFamily="18" charset="0"/>
              </a:rPr>
              <a:t> et al., 2013) 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Améliorations possibles: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Table de hachage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Coupes dans la recherche locale?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Recherche locale randomisée? 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Plan d’expérience plus précis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Perspectives : 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Couplage Optimisation/Simulation dans le contexte d’un Job-Shop Flexible Réactif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Etudes d’extensions du problèmes : inclusion de contraintes énergétiques, financières, …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07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fr-FR" sz="1600" b="1" smtClean="0">
                <a:solidFill>
                  <a:schemeClr val="bg1">
                    <a:lumMod val="95000"/>
                  </a:schemeClr>
                </a:solidFill>
              </a:rPr>
              <a:t>3</a:t>
            </a:fld>
            <a:endParaRPr lang="fr-FR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>
          <a:xfrm>
            <a:off x="851189" y="2587889"/>
            <a:ext cx="10781684" cy="3200400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0070" lvl="1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r>
              <a:rPr lang="fr-FR" sz="2800" dirty="0" smtClean="0"/>
              <a:t>Le Job-shop Flexible</a:t>
            </a:r>
          </a:p>
          <a:p>
            <a:pPr marL="1017270" lvl="2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r>
              <a:rPr lang="fr-FR" sz="2400" dirty="0" smtClean="0"/>
              <a:t>Présentation</a:t>
            </a:r>
          </a:p>
          <a:p>
            <a:pPr marL="1017270" lvl="2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r>
              <a:rPr lang="fr-FR" sz="2400" dirty="0" smtClean="0"/>
              <a:t>Contexte</a:t>
            </a:r>
          </a:p>
          <a:p>
            <a:pPr marL="560070" lvl="1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r>
              <a:rPr lang="fr-FR" sz="2800" dirty="0" smtClean="0"/>
              <a:t>Métaheuristique</a:t>
            </a:r>
          </a:p>
          <a:p>
            <a:pPr marL="1017270" lvl="2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r>
              <a:rPr lang="fr-FR" sz="2400" dirty="0" smtClean="0"/>
              <a:t>Codage/décodage</a:t>
            </a:r>
          </a:p>
          <a:p>
            <a:pPr marL="1017270" lvl="2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r>
              <a:rPr lang="fr-FR" sz="2400" dirty="0" err="1" smtClean="0"/>
              <a:t>GRASPxELS</a:t>
            </a:r>
            <a:r>
              <a:rPr lang="fr-FR" sz="2400" dirty="0" smtClean="0"/>
              <a:t> </a:t>
            </a:r>
            <a:endParaRPr lang="fr-FR" sz="2400" dirty="0"/>
          </a:p>
          <a:p>
            <a:pPr marL="1474470" lvl="3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r>
              <a:rPr lang="fr-FR" sz="2000" dirty="0" smtClean="0"/>
              <a:t>Présentation</a:t>
            </a:r>
          </a:p>
          <a:p>
            <a:pPr marL="1474470" lvl="3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r>
              <a:rPr lang="fr-FR" sz="2000" dirty="0" smtClean="0"/>
              <a:t>Heuristique de construction</a:t>
            </a:r>
          </a:p>
          <a:p>
            <a:pPr marL="1474470" lvl="3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r>
              <a:rPr lang="fr-FR" sz="2000" dirty="0" smtClean="0"/>
              <a:t>Recherche locale</a:t>
            </a:r>
          </a:p>
          <a:p>
            <a:pPr marL="1474470" lvl="3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r>
              <a:rPr lang="fr-FR" sz="2000" dirty="0" smtClean="0"/>
              <a:t>ELS et voisinage</a:t>
            </a:r>
          </a:p>
          <a:p>
            <a:pPr marL="1017270" lvl="2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r>
              <a:rPr lang="fr-FR" sz="2400" dirty="0" smtClean="0"/>
              <a:t>GRASPx2ELS</a:t>
            </a:r>
          </a:p>
          <a:p>
            <a:pPr marL="1017270" lvl="2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r>
              <a:rPr lang="fr-FR" sz="2400" dirty="0" smtClean="0"/>
              <a:t>Résultats</a:t>
            </a:r>
          </a:p>
          <a:p>
            <a:pPr marL="1474470" lvl="3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endParaRPr lang="fr-FR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64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2">
                    <a:lumMod val="50000"/>
                  </a:schemeClr>
                </a:solidFill>
              </a:rPr>
              <a:t>Plan</a:t>
            </a:r>
            <a:endParaRPr lang="fr-FR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07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2"/>
          <p:cNvSpPr txBox="1">
            <a:spLocks noChangeArrowheads="1"/>
          </p:cNvSpPr>
          <p:nvPr/>
        </p:nvSpPr>
        <p:spPr bwMode="auto">
          <a:xfrm>
            <a:off x="1385912" y="2132805"/>
            <a:ext cx="81359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2438" indent="-452438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E19335"/>
              </a:buClr>
              <a:buFont typeface="Wingdings" panose="05000000000000000000" pitchFamily="2" charset="2"/>
              <a:buChar char="n"/>
            </a:pPr>
            <a:endParaRPr lang="en-US" altLang="fr-FR" sz="1800" dirty="0"/>
          </a:p>
        </p:txBody>
      </p:sp>
      <p:sp>
        <p:nvSpPr>
          <p:cNvPr id="10" name="ZoneTexte 1"/>
          <p:cNvSpPr txBox="1">
            <a:spLocks noChangeArrowheads="1"/>
          </p:cNvSpPr>
          <p:nvPr/>
        </p:nvSpPr>
        <p:spPr bwMode="auto">
          <a:xfrm>
            <a:off x="2744627" y="3453499"/>
            <a:ext cx="733917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en-GB" altLang="fr-FR" sz="44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Merci</a:t>
            </a:r>
            <a:r>
              <a:rPr lang="en-GB" altLang="fr-FR" sz="44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pour </a:t>
            </a:r>
            <a:r>
              <a:rPr lang="en-GB" altLang="fr-FR" sz="44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votre</a:t>
            </a:r>
            <a:r>
              <a:rPr lang="en-GB" altLang="fr-FR" sz="44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attention!</a:t>
            </a:r>
            <a:endParaRPr lang="fr-FR" altLang="fr-FR" sz="4400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53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4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3559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Job-shop Flexible :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Présentation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Un ensemble de produits à ordonnancer (Jobs)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Chaque Job a un </a:t>
            </a:r>
            <a:r>
              <a:rPr lang="fr-FR" b="1" dirty="0" smtClean="0">
                <a:cs typeface="Times New Roman" panose="02020603050405020304" pitchFamily="18" charset="0"/>
              </a:rPr>
              <a:t>ensemble d’opérations </a:t>
            </a:r>
            <a:r>
              <a:rPr lang="fr-FR" dirty="0" smtClean="0">
                <a:cs typeface="Times New Roman" panose="02020603050405020304" pitchFamily="18" charset="0"/>
              </a:rPr>
              <a:t>qui doivent être effectuées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Chaque opération peut être réalisée sur un </a:t>
            </a:r>
            <a:r>
              <a:rPr lang="fr-FR" b="1" dirty="0" smtClean="0">
                <a:cs typeface="Times New Roman" panose="02020603050405020304" pitchFamily="18" charset="0"/>
              </a:rPr>
              <a:t>ensemble de machine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b="1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Une opération ne peut être réalisée que sur </a:t>
            </a:r>
            <a:r>
              <a:rPr lang="fr-FR" b="1" dirty="0" smtClean="0">
                <a:cs typeface="Times New Roman" panose="02020603050405020304" pitchFamily="18" charset="0"/>
              </a:rPr>
              <a:t>une machine à la fois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b="1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Une machine ne peut traiter </a:t>
            </a:r>
            <a:r>
              <a:rPr lang="fr-FR" b="1" dirty="0" smtClean="0">
                <a:cs typeface="Times New Roman" panose="02020603050405020304" pitchFamily="18" charset="0"/>
              </a:rPr>
              <a:t>qu’une opération à la fois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Critère d’optimisation : </a:t>
            </a:r>
            <a:r>
              <a:rPr lang="fr-FR" b="1" dirty="0" smtClean="0">
                <a:cs typeface="Times New Roman" panose="02020603050405020304" pitchFamily="18" charset="0"/>
              </a:rPr>
              <a:t>Makespan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289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5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3559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Job-shop Flexible : </a:t>
            </a:r>
            <a:r>
              <a:rPr lang="fr-FR" sz="2000" b="1" dirty="0" smtClean="0">
                <a:solidFill>
                  <a:schemeClr val="bg2">
                    <a:lumMod val="50000"/>
                  </a:schemeClr>
                </a:solidFill>
              </a:rPr>
              <a:t>Présentation</a:t>
            </a:r>
            <a:endParaRPr lang="fr-FR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Instance d’un problème :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Plusieurs degrés de flexibilité dans les instances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Plusieurs jeux de données: </a:t>
            </a:r>
            <a:r>
              <a:rPr lang="en-GB" dirty="0"/>
              <a:t>(</a:t>
            </a:r>
            <a:r>
              <a:rPr lang="en-GB" dirty="0" err="1"/>
              <a:t>Brandimarte</a:t>
            </a:r>
            <a:r>
              <a:rPr lang="en-GB" dirty="0"/>
              <a:t>, 1993</a:t>
            </a:r>
            <a:r>
              <a:rPr lang="en-GB" dirty="0" smtClean="0"/>
              <a:t>)</a:t>
            </a:r>
            <a:r>
              <a:rPr lang="fr-FR" dirty="0" smtClean="0">
                <a:cs typeface="Times New Roman" panose="02020603050405020304" pitchFamily="18" charset="0"/>
              </a:rPr>
              <a:t> (</a:t>
            </a:r>
            <a:r>
              <a:rPr lang="fr-FR" dirty="0" err="1" smtClean="0">
                <a:cs typeface="Times New Roman" panose="02020603050405020304" pitchFamily="18" charset="0"/>
              </a:rPr>
              <a:t>Hurink</a:t>
            </a:r>
            <a:r>
              <a:rPr lang="fr-FR" dirty="0" smtClean="0">
                <a:cs typeface="Times New Roman" panose="02020603050405020304" pitchFamily="18" charset="0"/>
              </a:rPr>
              <a:t> et al., 1994) (Barnes and Chambers, 1996) (</a:t>
            </a:r>
            <a:r>
              <a:rPr lang="en-GB" dirty="0" err="1" smtClean="0"/>
              <a:t>Dauzère-Pérès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dirty="0" err="1" smtClean="0"/>
              <a:t>Paulli</a:t>
            </a:r>
            <a:r>
              <a:rPr lang="en-GB" dirty="0" smtClean="0"/>
              <a:t>, 1997) </a:t>
            </a: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288527"/>
              </p:ext>
            </p:extLst>
          </p:nvPr>
        </p:nvGraphicFramePr>
        <p:xfrm>
          <a:off x="687616" y="2723985"/>
          <a:ext cx="10816769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2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57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17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d’opérations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Op.1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Op.2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Op.3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Job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mtClean="0"/>
                        <a:t>Job 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pt-B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mtClean="0"/>
                        <a:t>Job 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r-FR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r-FR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pt-B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FR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FR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5035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6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3559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Job-shop Flexible : </a:t>
            </a:r>
            <a:r>
              <a:rPr lang="fr-FR" sz="2000" b="1" dirty="0" smtClean="0">
                <a:solidFill>
                  <a:schemeClr val="bg2">
                    <a:lumMod val="50000"/>
                  </a:schemeClr>
                </a:solidFill>
              </a:rPr>
              <a:t>Présentation</a:t>
            </a:r>
            <a:endParaRPr lang="fr-FR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Instance d’un problème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419661"/>
              </p:ext>
            </p:extLst>
          </p:nvPr>
        </p:nvGraphicFramePr>
        <p:xfrm>
          <a:off x="1795924" y="2163733"/>
          <a:ext cx="8600153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9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25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0253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Nombre d’opérations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Op.3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7030A0"/>
                          </a:solidFill>
                        </a:rPr>
                        <a:t>Job 1</a:t>
                      </a:r>
                      <a:endParaRPr lang="fr-FR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mtClean="0"/>
                        <a:t>3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chemeClr val="accent6"/>
                          </a:solidFill>
                        </a:rPr>
                        <a:t>Job 2</a:t>
                      </a:r>
                      <a:endParaRPr lang="fr-FR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0B0F0"/>
                          </a:solidFill>
                        </a:rPr>
                        <a:t>Job 3</a:t>
                      </a:r>
                      <a:endParaRPr lang="fr-FR" sz="1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mtClean="0"/>
                        <a:t>3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2" name="Groupe 11"/>
          <p:cNvGrpSpPr/>
          <p:nvPr/>
        </p:nvGrpSpPr>
        <p:grpSpPr>
          <a:xfrm>
            <a:off x="486824" y="3814041"/>
            <a:ext cx="11218353" cy="2722561"/>
            <a:chOff x="659794" y="3814041"/>
            <a:chExt cx="11218353" cy="2722561"/>
          </a:xfrm>
        </p:grpSpPr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712708" y="3814041"/>
              <a:ext cx="5165439" cy="2587045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59794" y="3814041"/>
              <a:ext cx="5684785" cy="2722561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402014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7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3154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Job-shop Flexible :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Contexte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Etat de l’art - (</a:t>
            </a:r>
            <a:r>
              <a:rPr lang="fr-FR" dirty="0" err="1" smtClean="0">
                <a:cs typeface="Times New Roman" panose="02020603050405020304" pitchFamily="18" charset="0"/>
              </a:rPr>
              <a:t>Chaundry</a:t>
            </a:r>
            <a:r>
              <a:rPr lang="fr-FR" dirty="0" smtClean="0">
                <a:cs typeface="Times New Roman" panose="02020603050405020304" pitchFamily="18" charset="0"/>
              </a:rPr>
              <a:t> and Khan, 2015)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+ de 400 publications sur le sujet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191 articles retenus -&gt; près de la totalité sont orientés métaheuristiques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b="1" dirty="0" smtClean="0">
                <a:cs typeface="Times New Roman" panose="02020603050405020304" pitchFamily="18" charset="0"/>
              </a:rPr>
              <a:t>ACO, ABC, AIS, EA, </a:t>
            </a:r>
            <a:r>
              <a:rPr lang="fr-FR" b="1" dirty="0">
                <a:cs typeface="Times New Roman" panose="02020603050405020304" pitchFamily="18" charset="0"/>
              </a:rPr>
              <a:t>P</a:t>
            </a:r>
            <a:r>
              <a:rPr lang="fr-FR" b="1" dirty="0" smtClean="0">
                <a:cs typeface="Times New Roman" panose="02020603050405020304" pitchFamily="18" charset="0"/>
              </a:rPr>
              <a:t>SO</a:t>
            </a:r>
            <a:r>
              <a:rPr lang="fr-FR" dirty="0" smtClean="0">
                <a:cs typeface="Times New Roman" panose="02020603050405020304" pitchFamily="18" charset="0"/>
              </a:rPr>
              <a:t>, …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Observations: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dirty="0">
                <a:cs typeface="Times New Roman" panose="02020603050405020304" pitchFamily="18" charset="0"/>
              </a:rPr>
              <a:t>La plupart des articles utilisent des </a:t>
            </a:r>
            <a:r>
              <a:rPr lang="fr-FR" b="1" dirty="0">
                <a:cs typeface="Times New Roman" panose="02020603050405020304" pitchFamily="18" charset="0"/>
              </a:rPr>
              <a:t>algorithmes à populations</a:t>
            </a: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>
                <a:cs typeface="Times New Roman" panose="02020603050405020304" pitchFamily="18" charset="0"/>
              </a:rPr>
              <a:t>	Des articles proposent des métaheuristiques mais elles ne sont </a:t>
            </a:r>
            <a:r>
              <a:rPr lang="fr-FR" b="1" dirty="0">
                <a:cs typeface="Times New Roman" panose="02020603050405020304" pitchFamily="18" charset="0"/>
              </a:rPr>
              <a:t>pas testées sur le </a:t>
            </a:r>
            <a:r>
              <a:rPr lang="fr-FR" b="1" dirty="0" smtClean="0">
                <a:cs typeface="Times New Roman" panose="02020603050405020304" pitchFamily="18" charset="0"/>
              </a:rPr>
              <a:t>problème </a:t>
            </a:r>
            <a:r>
              <a:rPr lang="fr-FR" b="1" dirty="0">
                <a:cs typeface="Times New Roman" panose="02020603050405020304" pitchFamily="18" charset="0"/>
              </a:rPr>
              <a:t>de base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187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8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3154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Job-shop Flexible :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Contexte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Etat de l’art - (</a:t>
            </a:r>
            <a:r>
              <a:rPr lang="fr-FR" dirty="0" err="1" smtClean="0">
                <a:cs typeface="Times New Roman" panose="02020603050405020304" pitchFamily="18" charset="0"/>
              </a:rPr>
              <a:t>Chaundry</a:t>
            </a:r>
            <a:r>
              <a:rPr lang="fr-FR" dirty="0" smtClean="0">
                <a:cs typeface="Times New Roman" panose="02020603050405020304" pitchFamily="18" charset="0"/>
              </a:rPr>
              <a:t> and Khan, 2015)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b="1" dirty="0" smtClean="0">
                <a:cs typeface="Times New Roman" panose="02020603050405020304" pitchFamily="18" charset="0"/>
              </a:rPr>
              <a:t>Pas de comparaison sur la qualité des méthodes répertoriées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Article publié en même temps : (Gonzalez et al., 2015) - </a:t>
            </a:r>
            <a:r>
              <a:rPr lang="fr-FR" b="1" dirty="0" smtClean="0">
                <a:cs typeface="Times New Roman" panose="02020603050405020304" pitchFamily="18" charset="0"/>
              </a:rPr>
              <a:t>les meilleurs résultats à ce jour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Scatter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Search</a:t>
            </a:r>
            <a:r>
              <a:rPr lang="fr-FR" dirty="0" smtClean="0">
                <a:cs typeface="Times New Roman" panose="02020603050405020304" pitchFamily="18" charset="0"/>
              </a:rPr>
              <a:t> + Path </a:t>
            </a:r>
            <a:r>
              <a:rPr lang="fr-FR" dirty="0" err="1" smtClean="0">
                <a:cs typeface="Times New Roman" panose="02020603050405020304" pitchFamily="18" charset="0"/>
              </a:rPr>
              <a:t>Relinking</a:t>
            </a:r>
            <a:r>
              <a:rPr lang="fr-FR" dirty="0" smtClean="0">
                <a:cs typeface="Times New Roman" panose="02020603050405020304" pitchFamily="18" charset="0"/>
              </a:rPr>
              <a:t> + </a:t>
            </a:r>
            <a:r>
              <a:rPr lang="fr-FR" dirty="0" err="1" smtClean="0">
                <a:cs typeface="Times New Roman" panose="02020603050405020304" pitchFamily="18" charset="0"/>
              </a:rPr>
              <a:t>Tabu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Search</a:t>
            </a:r>
            <a:endParaRPr lang="fr-FR" dirty="0" smtClean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Objectif :</a:t>
            </a:r>
            <a:endParaRPr lang="fr-FR" dirty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Proposer une méthode de résolution </a:t>
            </a:r>
            <a:r>
              <a:rPr lang="fr-FR" b="1" dirty="0" smtClean="0">
                <a:cs typeface="Times New Roman" panose="02020603050405020304" pitchFamily="18" charset="0"/>
              </a:rPr>
              <a:t>qui ne soit pas une méthode à population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Basée sur le </a:t>
            </a:r>
            <a:r>
              <a:rPr lang="fr-FR" b="1" dirty="0" err="1" smtClean="0">
                <a:cs typeface="Times New Roman" panose="02020603050405020304" pitchFamily="18" charset="0"/>
              </a:rPr>
              <a:t>GRASPxELS</a:t>
            </a:r>
            <a:r>
              <a:rPr lang="fr-FR" b="1" dirty="0" smtClean="0">
                <a:cs typeface="Times New Roman" panose="02020603050405020304" pitchFamily="18" charset="0"/>
              </a:rPr>
              <a:t> </a:t>
            </a:r>
            <a:r>
              <a:rPr lang="fr-FR" dirty="0" smtClean="0">
                <a:cs typeface="Times New Roman" panose="02020603050405020304" pitchFamily="18" charset="0"/>
              </a:rPr>
              <a:t>(Prins, 2009)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737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9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7222" y="659027"/>
            <a:ext cx="44680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Métaheuristique: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Codage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d’une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 solution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Métaheuristique : codage d’une solution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r>
              <a:rPr lang="fr-FR" dirty="0" smtClean="0">
                <a:cs typeface="Times New Roman" panose="02020603050405020304" pitchFamily="18" charset="0"/>
              </a:rPr>
              <a:t>(Cheng et al., 1996)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7512" y="78827"/>
            <a:ext cx="1038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cap="all" dirty="0" smtClean="0">
                <a:solidFill>
                  <a:srgbClr val="002861"/>
                </a:solidFill>
              </a:rPr>
              <a:t>Proposition </a:t>
            </a:r>
            <a:r>
              <a:rPr lang="en-US" b="1" cap="all" dirty="0" err="1" smtClean="0">
                <a:solidFill>
                  <a:srgbClr val="002861"/>
                </a:solidFill>
              </a:rPr>
              <a:t>d’une</a:t>
            </a:r>
            <a:r>
              <a:rPr lang="en-US" b="1" cap="all" dirty="0" smtClean="0">
                <a:solidFill>
                  <a:srgbClr val="002861"/>
                </a:solidFill>
              </a:rPr>
              <a:t> métaheuristique pour le job-shop flexible</a:t>
            </a:r>
            <a:endParaRPr lang="en-US" dirty="0">
              <a:solidFill>
                <a:srgbClr val="3A9A6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476" y="2041452"/>
            <a:ext cx="6172614" cy="322441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3414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35830</TotalTime>
  <Words>2608</Words>
  <Application>Microsoft Office PowerPoint</Application>
  <PresentationFormat>Grand écran</PresentationFormat>
  <Paragraphs>1347</Paragraphs>
  <Slides>30</Slides>
  <Notes>29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7" baseType="lpstr">
      <vt:lpstr>宋体</vt:lpstr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Lamy</dc:creator>
  <cp:lastModifiedBy>David Lemoine</cp:lastModifiedBy>
  <cp:revision>564</cp:revision>
  <dcterms:created xsi:type="dcterms:W3CDTF">2014-12-26T12:41:45Z</dcterms:created>
  <dcterms:modified xsi:type="dcterms:W3CDTF">2016-01-11T09:34:52Z</dcterms:modified>
</cp:coreProperties>
</file>