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1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256" r:id="rId2"/>
    <p:sldId id="882" r:id="rId3"/>
    <p:sldId id="848" r:id="rId4"/>
    <p:sldId id="883" r:id="rId5"/>
    <p:sldId id="884" r:id="rId6"/>
    <p:sldId id="875" r:id="rId7"/>
    <p:sldId id="885" r:id="rId8"/>
    <p:sldId id="887" r:id="rId9"/>
    <p:sldId id="892" r:id="rId10"/>
    <p:sldId id="894" r:id="rId11"/>
    <p:sldId id="895" r:id="rId12"/>
    <p:sldId id="870" r:id="rId13"/>
    <p:sldId id="890" r:id="rId14"/>
    <p:sldId id="893" r:id="rId15"/>
    <p:sldId id="812" r:id="rId16"/>
    <p:sldId id="689" r:id="rId17"/>
    <p:sldId id="889" r:id="rId18"/>
    <p:sldId id="888" r:id="rId19"/>
  </p:sldIdLst>
  <p:sldSz cx="9144000" cy="6858000" type="screen4x3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 userDrawn="1">
          <p15:clr>
            <a:srgbClr val="A4A3A4"/>
          </p15:clr>
        </p15:guide>
        <p15:guide id="2" pos="312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E5EE"/>
    <a:srgbClr val="FFFFFF"/>
    <a:srgbClr val="8FB2CF"/>
    <a:srgbClr val="94B6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93D81CF-94F2-401A-BA57-92F5A7B2D0C5}" styleName="Style moye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D7AC3CCA-C797-4891-BE02-D94E43425B78}" styleName="Style moye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19" autoAdjust="0"/>
    <p:restoredTop sz="92906" autoAdjust="0"/>
  </p:normalViewPr>
  <p:slideViewPr>
    <p:cSldViewPr>
      <p:cViewPr varScale="1">
        <p:scale>
          <a:sx n="82" d="100"/>
          <a:sy n="82" d="100"/>
        </p:scale>
        <p:origin x="1426" y="4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1" d="100"/>
          <a:sy n="71" d="100"/>
        </p:scale>
        <p:origin x="-3258" y="-90"/>
      </p:cViewPr>
      <p:guideLst>
        <p:guide orient="horz" pos="2141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22806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38B474C-20F0-4313-918A-1CED2B1CC357}" type="datetimeFigureOut">
              <a:rPr lang="en-GB"/>
              <a:pPr>
                <a:defRPr/>
              </a:pPr>
              <a:t>jj/01/aa</a:t>
            </a:fld>
            <a:endParaRPr lang="en-GB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5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22806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BA14391-6C65-4347-887A-404EA2BB1B22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75160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622806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6DC3A4D-7F8A-4A9B-82CE-7FFAAC71E822}" type="datetimeFigureOut">
              <a:rPr lang="en-GB"/>
              <a:pPr>
                <a:defRPr/>
              </a:pPr>
              <a:t>jj/01/aa</a:t>
            </a:fld>
            <a:endParaRPr lang="en-GB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 smtClean="0"/>
              <a:t>Modifiez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en-GB" noProof="0" smtClean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5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622806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22CED4B-AA6C-4DCC-933F-9E4EE0E4206D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32136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A339A78-ABC5-49D1-8326-D8E91D45DB99}" type="slidenum">
              <a:rPr lang="en-GB" smtClean="0"/>
              <a:pPr>
                <a:defRPr/>
              </a:pPr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72810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2CED4B-AA6C-4DCC-933F-9E4EE0E4206D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24276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2CED4B-AA6C-4DCC-933F-9E4EE0E4206D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39167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fr-FR"/>
            </a:pP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introduite par [Pea01]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fr-FR"/>
            </a:pP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[Hot33] qui fut le premier à employer le terme de composantes principales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fr-FR"/>
            </a:pP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recherche appliquée [Rao64]</a:t>
            </a:r>
            <a:endParaRPr lang="fr-F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70420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+5 BAB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2CED4B-AA6C-4DCC-933F-9E4EE0E4206D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42376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52F20A-1993-4BDC-BF82-398F3D6F4318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9542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B213B2-C153-4824-A894-69B63A9EF99B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7193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/>
          <a:lstStyle/>
          <a:p>
            <a:fld id="{F1527FC6-2303-4357-8638-362D4B87C370}" type="datetime1">
              <a:rPr lang="fr-FR" smtClean="0"/>
              <a:t>jj/01/aa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B1A1A-1DFC-4137-A3F9-C53E169C0C01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755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6200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  <p:sp>
        <p:nvSpPr>
          <p:cNvPr id="7" name="Rectangle 6"/>
          <p:cNvSpPr/>
          <p:nvPr userDrawn="1"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225" y="5648325"/>
            <a:ext cx="549275" cy="396875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8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973536B-D06A-4837-93F5-60B143924CB6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9pPr>
    </p:titleStyle>
    <p:bodyStyle>
      <a:lvl1pPr marL="342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A5AB81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ct val="20000"/>
        </a:spcBef>
        <a:spcAft>
          <a:spcPct val="0"/>
        </a:spcAft>
        <a:buClr>
          <a:srgbClr val="D8B25C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ct val="20000"/>
        </a:spcBef>
        <a:spcAft>
          <a:spcPct val="0"/>
        </a:spcAft>
        <a:buClr>
          <a:srgbClr val="7BA79D"/>
        </a:buClr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13" Type="http://schemas.openxmlformats.org/officeDocument/2006/relationships/image" Target="NULL"/><Relationship Id="rId3" Type="http://schemas.openxmlformats.org/officeDocument/2006/relationships/image" Target="NULL"/><Relationship Id="rId7" Type="http://schemas.openxmlformats.org/officeDocument/2006/relationships/image" Target="NULL"/><Relationship Id="rId12" Type="http://schemas.openxmlformats.org/officeDocument/2006/relationships/image" Target="NUL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NULL"/><Relationship Id="rId11" Type="http://schemas.openxmlformats.org/officeDocument/2006/relationships/image" Target="NULL"/><Relationship Id="rId5" Type="http://schemas.openxmlformats.org/officeDocument/2006/relationships/image" Target="NULL"/><Relationship Id="rId10" Type="http://schemas.openxmlformats.org/officeDocument/2006/relationships/image" Target="NULL"/><Relationship Id="rId4" Type="http://schemas.openxmlformats.org/officeDocument/2006/relationships/image" Target="NULL"/><Relationship Id="rId9" Type="http://schemas.openxmlformats.org/officeDocument/2006/relationships/image" Target="NULL"/><Relationship Id="rId14" Type="http://schemas.openxmlformats.org/officeDocument/2006/relationships/image" Target="NUL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13" Type="http://schemas.openxmlformats.org/officeDocument/2006/relationships/image" Target="NULL"/><Relationship Id="rId7" Type="http://schemas.openxmlformats.org/officeDocument/2006/relationships/image" Target="NULL"/><Relationship Id="rId12" Type="http://schemas.openxmlformats.org/officeDocument/2006/relationships/image" Target="NUL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NULL"/><Relationship Id="rId11" Type="http://schemas.openxmlformats.org/officeDocument/2006/relationships/image" Target="NULL"/><Relationship Id="rId5" Type="http://schemas.openxmlformats.org/officeDocument/2006/relationships/image" Target="NULL"/><Relationship Id="rId10" Type="http://schemas.openxmlformats.org/officeDocument/2006/relationships/image" Target="NULL"/><Relationship Id="rId4" Type="http://schemas.openxmlformats.org/officeDocument/2006/relationships/image" Target="NULL"/><Relationship Id="rId9" Type="http://schemas.openxmlformats.org/officeDocument/2006/relationships/image" Target="NULL"/><Relationship Id="rId14" Type="http://schemas.openxmlformats.org/officeDocument/2006/relationships/image" Target="NUL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23529" y="2112234"/>
            <a:ext cx="7128792" cy="1584176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sz="3200" dirty="0"/>
              <a:t>Proposition d’une heuristique efficace pour l’ordonnancement des machines parallèles</a:t>
            </a:r>
            <a:endParaRPr lang="en-US" sz="3200" dirty="0"/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10"/>
          </p:nvPr>
        </p:nvSpPr>
        <p:spPr>
          <a:xfrm>
            <a:off x="8531225" y="5648325"/>
            <a:ext cx="549275" cy="396875"/>
          </a:xfrm>
        </p:spPr>
        <p:txBody>
          <a:bodyPr/>
          <a:lstStyle/>
          <a:p>
            <a:pPr>
              <a:defRPr/>
            </a:pPr>
            <a:r>
              <a:rPr lang="en-GB" dirty="0"/>
              <a:t>1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286941"/>
            <a:ext cx="901700" cy="65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87710"/>
            <a:ext cx="1365250" cy="105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8" descr="C:\Users\ben\Desktop\monsite\img\logo-ipl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5008" y="329010"/>
            <a:ext cx="28194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ous-titre 2"/>
          <p:cNvSpPr>
            <a:spLocks noGrp="1"/>
          </p:cNvSpPr>
          <p:nvPr>
            <p:ph type="subTitle" idx="1"/>
          </p:nvPr>
        </p:nvSpPr>
        <p:spPr>
          <a:xfrm>
            <a:off x="883980" y="4068291"/>
            <a:ext cx="7200800" cy="1304925"/>
          </a:xfrm>
        </p:spPr>
        <p:txBody>
          <a:bodyPr rtlCol="0">
            <a:normAutofit fontScale="85000" lnSpcReduction="20000"/>
          </a:bodyPr>
          <a:lstStyle/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sz="2500" b="1" dirty="0">
                <a:solidFill>
                  <a:schemeClr val="accent6">
                    <a:lumMod val="50000"/>
                  </a:schemeClr>
                </a:solidFill>
              </a:rPr>
              <a:t>Benjamin Vincent</a:t>
            </a: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</a:rPr>
              <a:t>Nikolay</a:t>
            </a:r>
            <a:r>
              <a:rPr lang="fr-FR" sz="24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fr-FR" sz="2400" dirty="0" err="1" smtClean="0">
                <a:solidFill>
                  <a:schemeClr val="accent6">
                    <a:lumMod val="50000"/>
                  </a:schemeClr>
                </a:solidFill>
              </a:rPr>
              <a:t>Tchernev</a:t>
            </a:r>
            <a:endParaRPr lang="fr-FR" sz="24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sz="2400" dirty="0" smtClean="0">
                <a:solidFill>
                  <a:schemeClr val="accent6">
                    <a:lumMod val="50000"/>
                  </a:schemeClr>
                </a:solidFill>
              </a:rPr>
              <a:t>Christophe Duhamel</a:t>
            </a: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sz="2400" dirty="0" smtClean="0">
                <a:solidFill>
                  <a:schemeClr val="accent6">
                    <a:lumMod val="50000"/>
                  </a:schemeClr>
                </a:solidFill>
              </a:rPr>
              <a:t>		</a:t>
            </a:r>
            <a:r>
              <a:rPr lang="fr-FR" sz="2400" dirty="0" err="1" smtClean="0">
                <a:solidFill>
                  <a:schemeClr val="accent6">
                    <a:lumMod val="50000"/>
                  </a:schemeClr>
                </a:solidFill>
              </a:rPr>
              <a:t>Libo</a:t>
            </a:r>
            <a:r>
              <a:rPr lang="fr-FR" sz="24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fr-FR" sz="2400" dirty="0" err="1" smtClean="0">
                <a:solidFill>
                  <a:schemeClr val="accent6">
                    <a:lumMod val="50000"/>
                  </a:schemeClr>
                </a:solidFill>
              </a:rPr>
              <a:t>Ren</a:t>
            </a:r>
            <a:endParaRPr lang="fr-FR" sz="24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fr-FR" sz="24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Sous-titre 2"/>
          <p:cNvSpPr txBox="1">
            <a:spLocks/>
          </p:cNvSpPr>
          <p:nvPr/>
        </p:nvSpPr>
        <p:spPr bwMode="auto">
          <a:xfrm>
            <a:off x="35496" y="6309320"/>
            <a:ext cx="8208912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accent1"/>
              </a:buClr>
              <a:buFont typeface="Arial" charset="0"/>
              <a:buNone/>
            </a:pPr>
            <a:r>
              <a:rPr lang="en-US" sz="1600" dirty="0" smtClean="0">
                <a:solidFill>
                  <a:srgbClr val="898989"/>
                </a:solidFill>
              </a:rPr>
              <a:t>21e </a:t>
            </a:r>
            <a:r>
              <a:rPr lang="en-US" sz="1600" dirty="0" err="1" smtClean="0">
                <a:solidFill>
                  <a:srgbClr val="898989"/>
                </a:solidFill>
              </a:rPr>
              <a:t>journées</a:t>
            </a:r>
            <a:r>
              <a:rPr lang="en-US" sz="1600" dirty="0" smtClean="0">
                <a:solidFill>
                  <a:srgbClr val="898989"/>
                </a:solidFill>
              </a:rPr>
              <a:t> STP du GDR MACS, Nantes, France, 26-27 </a:t>
            </a:r>
            <a:r>
              <a:rPr lang="en-US" sz="1600" dirty="0" err="1" smtClean="0">
                <a:solidFill>
                  <a:srgbClr val="898989"/>
                </a:solidFill>
              </a:rPr>
              <a:t>novembre</a:t>
            </a:r>
            <a:r>
              <a:rPr lang="en-US" sz="1600" dirty="0" smtClean="0">
                <a:solidFill>
                  <a:srgbClr val="898989"/>
                </a:solidFill>
              </a:rPr>
              <a:t> </a:t>
            </a:r>
            <a:r>
              <a:rPr lang="en-US" sz="1600" dirty="0">
                <a:solidFill>
                  <a:srgbClr val="898989"/>
                </a:solidFill>
              </a:rPr>
              <a:t>2015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730" y="100233"/>
            <a:ext cx="1822859" cy="102905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B213B2-C153-4824-A894-69B63A9EF99B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15507" y="2589295"/>
            <a:ext cx="828092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hangingPunct="0"/>
            <a:r>
              <a:rPr kumimoji="0" lang="fr-FR" altLang="fr-FR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Échange</a:t>
            </a:r>
            <a:r>
              <a:rPr kumimoji="0" lang="fr-FR" altLang="fr-FR" sz="1600" b="1" i="0" u="sng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de deux tâches 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15507" y="4144902"/>
            <a:ext cx="828092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hangingPunct="0"/>
            <a:r>
              <a:rPr kumimoji="0" lang="fr-FR" altLang="fr-FR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Insertion d’une</a:t>
            </a:r>
            <a:r>
              <a:rPr kumimoji="0" lang="fr-FR" altLang="fr-FR" sz="1600" b="1" i="0" u="sng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tâche </a:t>
            </a:r>
            <a:r>
              <a:rPr kumimoji="0" lang="fr-FR" altLang="fr-FR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à</a:t>
            </a:r>
            <a:r>
              <a:rPr kumimoji="0" lang="fr-FR" altLang="fr-FR" sz="1600" b="1" i="0" u="sng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la suite d’une autre (deux machi</a:t>
            </a:r>
            <a:r>
              <a:rPr lang="fr-FR" altLang="fr-FR" sz="1600" b="1" u="sng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nes différentes)</a:t>
            </a:r>
            <a:r>
              <a:rPr kumimoji="0" lang="fr-FR" altLang="fr-FR" sz="1600" b="1" i="0" u="sng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</a:t>
            </a:r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-144016" y="-18256"/>
            <a:ext cx="889248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600" kern="1200" spc="-1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9pPr>
          </a:lstStyle>
          <a:p>
            <a:pPr algn="ctr"/>
            <a:r>
              <a:rPr lang="fr-FR" sz="3600" dirty="0" smtClean="0"/>
              <a:t>Présentation de la méthode</a:t>
            </a:r>
            <a:r>
              <a:rPr lang="fr-FR" sz="2800" dirty="0"/>
              <a:t/>
            </a:r>
            <a:br>
              <a:rPr lang="fr-FR" sz="2800" dirty="0"/>
            </a:br>
            <a:r>
              <a:rPr lang="fr-FR" sz="2400" dirty="0"/>
              <a:t>définition </a:t>
            </a:r>
            <a:r>
              <a:rPr lang="fr-FR" sz="2400" dirty="0" smtClean="0"/>
              <a:t>des voisinages</a:t>
            </a:r>
            <a:endParaRPr lang="fr-FR" sz="2400" dirty="0"/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115507" y="5508208"/>
            <a:ext cx="828092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hangingPunct="0"/>
            <a:r>
              <a:rPr kumimoji="0" lang="fr-FR" altLang="fr-FR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Insertion d’une tâche sur</a:t>
            </a:r>
            <a:r>
              <a:rPr kumimoji="0" lang="fr-FR" altLang="fr-FR" sz="1600" b="1" i="0" u="sng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une machine vide</a:t>
            </a:r>
            <a:r>
              <a:rPr kumimoji="0" lang="fr-FR" altLang="fr-FR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</a:t>
            </a:r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3865114"/>
              </p:ext>
            </p:extLst>
          </p:nvPr>
        </p:nvGraphicFramePr>
        <p:xfrm>
          <a:off x="953906" y="3124448"/>
          <a:ext cx="6240015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83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29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29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29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29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9883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800" b="0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Machine</a:t>
                      </a:r>
                      <a:r>
                        <a:rPr lang="fr-FR" sz="1800" b="0" kern="1200" baseline="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 1</a:t>
                      </a:r>
                      <a:endParaRPr lang="fr-FR" sz="1800" b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0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Tâche 4</a:t>
                      </a:r>
                      <a:endParaRPr lang="fr-FR" sz="1800" b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0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Tâche 8</a:t>
                      </a:r>
                      <a:endParaRPr lang="fr-FR" sz="1800" b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0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Tâche 7</a:t>
                      </a:r>
                      <a:endParaRPr lang="fr-FR" sz="1800" b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0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Tâche 5</a:t>
                      </a:r>
                      <a:endParaRPr lang="fr-FR" sz="1800" b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CE5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ysClr val="windowText" lastClr="000000"/>
                          </a:solidFill>
                        </a:rPr>
                        <a:t>Machine 2</a:t>
                      </a:r>
                      <a:endParaRPr lang="fr-F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0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Tâche 6</a:t>
                      </a:r>
                      <a:endParaRPr lang="fr-FR" sz="1800" b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0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Tâche 2</a:t>
                      </a:r>
                      <a:endParaRPr lang="fr-FR" sz="1800" b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Tâche 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Tâche 3</a:t>
                      </a:r>
                    </a:p>
                  </a:txBody>
                  <a:tcPr>
                    <a:solidFill>
                      <a:srgbClr val="DCE5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0003850"/>
              </p:ext>
            </p:extLst>
          </p:nvPr>
        </p:nvGraphicFramePr>
        <p:xfrm>
          <a:off x="971600" y="1664968"/>
          <a:ext cx="6240015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83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29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29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29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29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9883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800" b="0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Machine</a:t>
                      </a:r>
                      <a:r>
                        <a:rPr lang="fr-FR" sz="1800" b="0" kern="1200" baseline="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 1</a:t>
                      </a:r>
                      <a:endParaRPr lang="fr-FR" sz="1800" b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0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Tâche 4</a:t>
                      </a:r>
                      <a:endParaRPr lang="fr-FR" sz="1800" b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0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Tâche 1</a:t>
                      </a:r>
                      <a:endParaRPr lang="fr-FR" sz="1800" b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0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Tâche 7</a:t>
                      </a:r>
                      <a:endParaRPr lang="fr-FR" sz="1800" b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0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Tâche 5</a:t>
                      </a:r>
                      <a:endParaRPr lang="fr-FR" sz="1800" b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CE5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ysClr val="windowText" lastClr="000000"/>
                          </a:solidFill>
                        </a:rPr>
                        <a:t>Machine 2</a:t>
                      </a:r>
                      <a:endParaRPr lang="fr-F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0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Tâche 6</a:t>
                      </a:r>
                      <a:endParaRPr lang="fr-FR" sz="1800" b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0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Tâche 2</a:t>
                      </a:r>
                      <a:endParaRPr lang="fr-FR" sz="1800" b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Tâche 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Tâche 3</a:t>
                      </a:r>
                    </a:p>
                  </a:txBody>
                  <a:tcPr>
                    <a:solidFill>
                      <a:srgbClr val="DCE5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115507" y="1146257"/>
            <a:ext cx="828092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hangingPunct="0"/>
            <a:r>
              <a:rPr kumimoji="0" lang="fr-FR" altLang="fr-FR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Ordonnancement initial 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</a:t>
            </a: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9479508"/>
              </p:ext>
            </p:extLst>
          </p:nvPr>
        </p:nvGraphicFramePr>
        <p:xfrm>
          <a:off x="953905" y="4584430"/>
          <a:ext cx="4977094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83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29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29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29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883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800" b="0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Machine</a:t>
                      </a:r>
                      <a:r>
                        <a:rPr lang="fr-FR" sz="1800" b="0" kern="1200" baseline="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 1</a:t>
                      </a:r>
                      <a:endParaRPr lang="fr-FR" sz="1800" b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0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Tâche 4</a:t>
                      </a:r>
                      <a:endParaRPr lang="fr-FR" sz="1800" b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0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Tâche 7</a:t>
                      </a:r>
                      <a:endParaRPr lang="fr-FR" sz="1800" b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0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Tâche 5</a:t>
                      </a:r>
                      <a:endParaRPr lang="fr-FR" sz="1800" b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CE5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7394449"/>
              </p:ext>
            </p:extLst>
          </p:nvPr>
        </p:nvGraphicFramePr>
        <p:xfrm>
          <a:off x="953905" y="5027957"/>
          <a:ext cx="7290503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98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b="0" dirty="0" smtClean="0">
                          <a:solidFill>
                            <a:sysClr val="windowText" lastClr="000000"/>
                          </a:solidFill>
                        </a:rPr>
                        <a:t>Machine 2</a:t>
                      </a:r>
                      <a:endParaRPr lang="fr-FR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0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Tâche 6</a:t>
                      </a:r>
                      <a:endParaRPr lang="fr-FR" sz="1800" b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0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Tâche 2</a:t>
                      </a:r>
                      <a:endParaRPr lang="fr-FR" sz="1800" b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Tâche 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Tâche 8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Tâche 3</a:t>
                      </a:r>
                    </a:p>
                  </a:txBody>
                  <a:tcPr>
                    <a:solidFill>
                      <a:srgbClr val="DCE5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" name="Tableau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3522956"/>
              </p:ext>
            </p:extLst>
          </p:nvPr>
        </p:nvGraphicFramePr>
        <p:xfrm>
          <a:off x="365861" y="5974942"/>
          <a:ext cx="7780211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31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81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81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81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81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81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81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381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9883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800" b="0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Machine</a:t>
                      </a:r>
                      <a:r>
                        <a:rPr lang="fr-FR" sz="1800" b="0" kern="1200" baseline="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 1</a:t>
                      </a:r>
                      <a:endParaRPr lang="fr-FR" sz="1800" b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0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Tâche 4</a:t>
                      </a:r>
                      <a:endParaRPr lang="fr-FR" sz="1800" b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0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Tâche 8</a:t>
                      </a:r>
                      <a:endParaRPr lang="fr-FR" sz="1800" b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0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Tâche 7</a:t>
                      </a:r>
                      <a:endParaRPr lang="fr-FR" sz="1800" b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0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Tâche 5</a:t>
                      </a:r>
                      <a:endParaRPr lang="fr-FR" sz="1800" b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0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Tâche 6</a:t>
                      </a:r>
                      <a:endParaRPr lang="fr-FR" sz="1800" b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0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Tâche 2</a:t>
                      </a:r>
                      <a:endParaRPr lang="fr-FR" sz="1800" b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Tâche 3</a:t>
                      </a:r>
                    </a:p>
                  </a:txBody>
                  <a:tcPr>
                    <a:solidFill>
                      <a:srgbClr val="DCE5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4398359"/>
              </p:ext>
            </p:extLst>
          </p:nvPr>
        </p:nvGraphicFramePr>
        <p:xfrm>
          <a:off x="365861" y="6417571"/>
          <a:ext cx="210797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98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81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b="0" dirty="0" smtClean="0">
                          <a:solidFill>
                            <a:sysClr val="windowText" lastClr="000000"/>
                          </a:solidFill>
                        </a:rPr>
                        <a:t>Machine 2</a:t>
                      </a:r>
                      <a:endParaRPr lang="fr-FR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0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Tâche 1</a:t>
                      </a:r>
                      <a:endParaRPr lang="fr-FR" sz="1800" b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81976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B213B2-C153-4824-A894-69B63A9EF99B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  <p:sp>
        <p:nvSpPr>
          <p:cNvPr id="6" name="ZoneTexte 5"/>
          <p:cNvSpPr txBox="1"/>
          <p:nvPr/>
        </p:nvSpPr>
        <p:spPr>
          <a:xfrm>
            <a:off x="323528" y="1079624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Pseudo code :</a:t>
            </a:r>
            <a:endParaRPr lang="fr-FR" b="1" u="sng" dirty="0"/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-144016" y="-18256"/>
            <a:ext cx="889248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600" kern="1200" spc="-1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9pPr>
          </a:lstStyle>
          <a:p>
            <a:pPr algn="ctr"/>
            <a:r>
              <a:rPr lang="fr-FR" sz="3600" dirty="0" smtClean="0"/>
              <a:t>Présentation de la méthode</a:t>
            </a:r>
            <a:r>
              <a:rPr lang="fr-FR" sz="2800" dirty="0"/>
              <a:t/>
            </a:r>
            <a:br>
              <a:rPr lang="fr-FR" sz="2800" dirty="0"/>
            </a:br>
            <a:r>
              <a:rPr lang="fr-FR" sz="2400" dirty="0" smtClean="0"/>
              <a:t>recuit simulé</a:t>
            </a:r>
            <a:endParaRPr lang="fr-FR" sz="2400" dirty="0"/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476667"/>
            <a:ext cx="7363569" cy="5156353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11560" y="3206514"/>
            <a:ext cx="6552728" cy="3600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613665" y="2534880"/>
            <a:ext cx="6552728" cy="3600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611560" y="3717032"/>
            <a:ext cx="6552728" cy="81099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611560" y="4628026"/>
            <a:ext cx="6552728" cy="141717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6963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9" grpId="1" animBg="1"/>
      <p:bldP spid="11" grpId="0" animBg="1"/>
      <p:bldP spid="11" grpId="1" animBg="1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5"/>
          <p:cNvSpPr>
            <a:spLocks noGrp="1"/>
          </p:cNvSpPr>
          <p:nvPr>
            <p:ph type="sldNum" sz="quarter" idx="10"/>
          </p:nvPr>
        </p:nvSpPr>
        <p:spPr>
          <a:xfrm>
            <a:off x="8531225" y="5648325"/>
            <a:ext cx="549275" cy="396875"/>
          </a:xfrm>
        </p:spPr>
        <p:txBody>
          <a:bodyPr/>
          <a:lstStyle/>
          <a:p>
            <a:pPr>
              <a:defRPr/>
            </a:pPr>
            <a:fld id="{6BBCA7A7-8F85-4AA6-8DA4-1AD2947E44F4}" type="slidenum">
              <a:rPr lang="en-GB" smtClean="0"/>
              <a:pPr>
                <a:defRPr/>
              </a:pPr>
              <a:t>12</a:t>
            </a:fld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259423" y="1717569"/>
            <a:ext cx="278473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b="1" u="sng" dirty="0">
                <a:latin typeface="Arial" panose="020B0604020202020204" pitchFamily="34" charset="0"/>
                <a:ea typeface="Times New Roman" panose="02020603050405020304" pitchFamily="18" charset="0"/>
              </a:rPr>
              <a:t>Jeu de données industriel:</a:t>
            </a:r>
          </a:p>
        </p:txBody>
      </p:sp>
      <p:sp>
        <p:nvSpPr>
          <p:cNvPr id="23" name="Titre 1"/>
          <p:cNvSpPr txBox="1">
            <a:spLocks/>
          </p:cNvSpPr>
          <p:nvPr/>
        </p:nvSpPr>
        <p:spPr>
          <a:xfrm>
            <a:off x="-279158" y="0"/>
            <a:ext cx="889248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600" kern="1200" spc="-1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9pPr>
          </a:lstStyle>
          <a:p>
            <a:pPr algn="ctr"/>
            <a:r>
              <a:rPr lang="fr-FR" sz="3200" dirty="0">
                <a:latin typeface="Calibri" pitchFamily="34" charset="0"/>
                <a:cs typeface="Calibri" pitchFamily="34" charset="0"/>
              </a:rPr>
              <a:t>Résultats</a:t>
            </a:r>
          </a:p>
          <a:p>
            <a:pPr algn="ctr"/>
            <a:r>
              <a:rPr lang="fr-FR" sz="2400" dirty="0"/>
              <a:t>Présentation du jeu industriel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909717" y="1717569"/>
            <a:ext cx="511866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125 instances</a:t>
            </a:r>
          </a:p>
          <a:p>
            <a:r>
              <a:rPr lang="fr-FR" dirty="0" smtClean="0"/>
              <a:t>m </a:t>
            </a:r>
            <a:r>
              <a:rPr lang="fr-FR" dirty="0"/>
              <a:t>= </a:t>
            </a:r>
            <a:r>
              <a:rPr lang="fr-FR" dirty="0" smtClean="0"/>
              <a:t>2 machines</a:t>
            </a:r>
          </a:p>
          <a:p>
            <a:r>
              <a:rPr lang="fr-FR" dirty="0" smtClean="0"/>
              <a:t>n </a:t>
            </a:r>
            <a:r>
              <a:rPr lang="fr-FR" dirty="0"/>
              <a:t>= </a:t>
            </a:r>
            <a:r>
              <a:rPr lang="fr-FR" dirty="0" smtClean="0"/>
              <a:t>20 tâches</a:t>
            </a:r>
            <a:endParaRPr lang="fr-FR" dirty="0"/>
          </a:p>
        </p:txBody>
      </p:sp>
      <p:sp>
        <p:nvSpPr>
          <p:cNvPr id="22" name="Rectangle 21"/>
          <p:cNvSpPr/>
          <p:nvPr/>
        </p:nvSpPr>
        <p:spPr>
          <a:xfrm>
            <a:off x="2909717" y="2621027"/>
            <a:ext cx="4711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https://sites.google.com/site/shunjitanaka/pmtt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259423" y="3867885"/>
            <a:ext cx="69206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u="sng" dirty="0" err="1">
                <a:latin typeface="Arial" panose="020B0604020202020204" pitchFamily="34" charset="0"/>
                <a:ea typeface="Times New Roman" panose="02020603050405020304" pitchFamily="18" charset="0"/>
              </a:rPr>
              <a:t>Yalaoui</a:t>
            </a:r>
            <a:r>
              <a:rPr lang="fr-FR" sz="1600" b="1" u="sng" dirty="0">
                <a:latin typeface="Arial" panose="020B0604020202020204" pitchFamily="34" charset="0"/>
                <a:ea typeface="Times New Roman" panose="02020603050405020304" pitchFamily="18" charset="0"/>
              </a:rPr>
              <a:t> et Chu (2002) </a:t>
            </a:r>
            <a:r>
              <a:rPr lang="fr-FR" sz="1600" b="1" u="sng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:</a:t>
            </a:r>
            <a:r>
              <a:rPr lang="fr-FR" b="1" dirty="0">
                <a:solidFill>
                  <a:schemeClr val="tx2"/>
                </a:solidFill>
              </a:rPr>
              <a:t> </a:t>
            </a:r>
            <a:r>
              <a:rPr lang="fr-FR" dirty="0" smtClean="0"/>
              <a:t>Branch And </a:t>
            </a:r>
            <a:r>
              <a:rPr lang="fr-FR" dirty="0" err="1" smtClean="0"/>
              <a:t>Bound</a:t>
            </a:r>
            <a:r>
              <a:rPr lang="fr-FR" dirty="0" smtClean="0"/>
              <a:t>, 25 </a:t>
            </a:r>
            <a:r>
              <a:rPr lang="fr-FR" dirty="0"/>
              <a:t>groupes de 5 instances</a:t>
            </a:r>
          </a:p>
          <a:p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259423" y="5075892"/>
            <a:ext cx="72312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u="sng" dirty="0">
                <a:latin typeface="Arial" panose="020B0604020202020204" pitchFamily="34" charset="0"/>
                <a:ea typeface="Times New Roman" panose="02020603050405020304" pitchFamily="18" charset="0"/>
              </a:rPr>
              <a:t>Tanaka and Araki (2008) :</a:t>
            </a:r>
            <a:r>
              <a:rPr lang="en-GB" b="1" dirty="0" smtClean="0">
                <a:solidFill>
                  <a:schemeClr val="tx2"/>
                </a:solidFill>
              </a:rPr>
              <a:t> </a:t>
            </a:r>
            <a:r>
              <a:rPr lang="en-GB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Relaxation </a:t>
            </a:r>
            <a:r>
              <a:rPr lang="en-GB" dirty="0" err="1" smtClean="0">
                <a:latin typeface="Times New Roman" panose="02020603050405020304" pitchFamily="18" charset="0"/>
                <a:ea typeface="SimSun" panose="02010600030101010101" pitchFamily="2" charset="-122"/>
              </a:rPr>
              <a:t>lagrangienne</a:t>
            </a:r>
            <a:r>
              <a:rPr lang="en-GB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 + Branch And Bound 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42207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8373" y="3112"/>
            <a:ext cx="7620000" cy="747380"/>
          </a:xfrm>
        </p:spPr>
        <p:txBody>
          <a:bodyPr/>
          <a:lstStyle/>
          <a:p>
            <a:pPr algn="ctr"/>
            <a:r>
              <a:rPr lang="fr-FR" sz="3600" dirty="0" smtClean="0"/>
              <a:t>Résultats</a:t>
            </a:r>
            <a:endParaRPr lang="fr-FR" sz="36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B213B2-C153-4824-A894-69B63A9EF99B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9970970"/>
              </p:ext>
            </p:extLst>
          </p:nvPr>
        </p:nvGraphicFramePr>
        <p:xfrm>
          <a:off x="190149" y="1052736"/>
          <a:ext cx="4453859" cy="5076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721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32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53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32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32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32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32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 smtClean="0">
                          <a:solidFill>
                            <a:schemeClr val="tx1"/>
                          </a:solidFill>
                          <a:effectLst/>
                        </a:rPr>
                        <a:t>Notre </a:t>
                      </a:r>
                      <a:r>
                        <a:rPr lang="en-GB" sz="1000" dirty="0" err="1" smtClean="0">
                          <a:solidFill>
                            <a:schemeClr val="tx1"/>
                          </a:solidFill>
                          <a:effectLst/>
                        </a:rPr>
                        <a:t>heuristique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BAB YC1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BAB YC2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Instances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S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 smtClean="0">
                          <a:solidFill>
                            <a:schemeClr val="tx1"/>
                          </a:solidFill>
                          <a:effectLst/>
                        </a:rPr>
                        <a:t>Temps 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S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 smtClean="0">
                          <a:solidFill>
                            <a:schemeClr val="tx1"/>
                          </a:solidFill>
                          <a:effectLst/>
                        </a:rPr>
                        <a:t>Temps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S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 smtClean="0">
                          <a:solidFill>
                            <a:schemeClr val="tx1"/>
                          </a:solidFill>
                          <a:effectLst/>
                        </a:rPr>
                        <a:t>Temps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0,352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1518,2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1520,5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0,347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fr-FR" sz="1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fr-FR" sz="1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0,349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1594,6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1594,6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0,346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40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1288,2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40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1324,2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0,351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80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1021,6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80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1049,5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0,349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fr-FR" sz="1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fr-FR" sz="1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0,350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40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1447,8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40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1473,5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0,351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40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1082,8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40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1083,2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0,349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60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1109,0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60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1043,8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0,361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80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577,3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80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669,5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40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0,348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1470,3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1472,5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40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0,351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fr-FR" sz="1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fr-FR" sz="1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0,346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fr-FR" sz="1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0,349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1538,3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1566,4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0,351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60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1259,9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40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1390,2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80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0,356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762,5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782,1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60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0,357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60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924,3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60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982,2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0,349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40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1083,1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40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1083,3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0,359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1564,3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1632,0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0,351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80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1482,2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80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1259,9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0,354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0,6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0,7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0,347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42,1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56,9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60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0,352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748,2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855,3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40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0,353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60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775,3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60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790,5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0,353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60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1027,3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60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1119,6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 err="1" smtClean="0">
                          <a:solidFill>
                            <a:schemeClr val="tx1"/>
                          </a:solidFill>
                          <a:effectLst/>
                        </a:rPr>
                        <a:t>Moyenne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38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0,351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48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1062,7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47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1083,4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188538" y="6214087"/>
            <a:ext cx="24570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Yalaoui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and Chu (2002) 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4775538" y="1628800"/>
            <a:ext cx="360755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 smtClean="0"/>
              <a:t>Solution à 6% de la solution optimale sur les instances non résolues 87/125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 smtClean="0"/>
              <a:t>16 solutions optimales sur 17 instances sans retard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600" dirty="0"/>
          </a:p>
        </p:txBody>
      </p:sp>
      <p:sp>
        <p:nvSpPr>
          <p:cNvPr id="7" name="Rectangle 6"/>
          <p:cNvSpPr/>
          <p:nvPr/>
        </p:nvSpPr>
        <p:spPr>
          <a:xfrm>
            <a:off x="190148" y="1777727"/>
            <a:ext cx="4453859" cy="55226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2350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4186" y="117051"/>
            <a:ext cx="7620000" cy="747380"/>
          </a:xfrm>
        </p:spPr>
        <p:txBody>
          <a:bodyPr/>
          <a:lstStyle/>
          <a:p>
            <a:pPr algn="ctr"/>
            <a:r>
              <a:rPr lang="fr-FR" sz="3600" dirty="0" smtClean="0"/>
              <a:t>Résultats</a:t>
            </a:r>
            <a:endParaRPr lang="fr-FR" sz="36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B213B2-C153-4824-A894-69B63A9EF99B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3596212"/>
              </p:ext>
            </p:extLst>
          </p:nvPr>
        </p:nvGraphicFramePr>
        <p:xfrm>
          <a:off x="1979712" y="2986210"/>
          <a:ext cx="4066273" cy="10763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44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89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28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81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</a:rPr>
                        <a:t>Notre </a:t>
                      </a:r>
                      <a:r>
                        <a:rPr lang="en-GB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heuristique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Tanaka and Araki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4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Av. Time</a:t>
                      </a:r>
                      <a:endParaRPr lang="fr-FR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0.351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0.656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62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Max. Time</a:t>
                      </a:r>
                      <a:endParaRPr lang="fr-FR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0.371</a:t>
                      </a:r>
                      <a:endParaRPr lang="fr-FR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2.282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24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N4</a:t>
                      </a:r>
                      <a:endParaRPr lang="fr-FR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48/125</a:t>
                      </a:r>
                      <a:endParaRPr lang="fr-FR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105/125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2921990" y="4138256"/>
            <a:ext cx="24833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Tanaka and Araki (2008)</a:t>
            </a:r>
            <a:endParaRPr lang="fr-FR" dirty="0"/>
          </a:p>
        </p:txBody>
      </p:sp>
      <p:sp>
        <p:nvSpPr>
          <p:cNvPr id="11" name="Rectangle 10"/>
          <p:cNvSpPr/>
          <p:nvPr/>
        </p:nvSpPr>
        <p:spPr>
          <a:xfrm>
            <a:off x="179512" y="5589240"/>
            <a:ext cx="7168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b="1" u="sng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Critère N4 :</a:t>
            </a:r>
            <a:r>
              <a:rPr lang="fr-FR" sz="16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fr-FR" dirty="0"/>
              <a:t>La solution obtenue est à moins de 1% de la solution optimale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51520" y="1566005"/>
            <a:ext cx="478207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b="1" u="sng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Comparaison avec la relaxation lagrangienne :</a:t>
            </a:r>
            <a:r>
              <a:rPr lang="fr-FR" sz="16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22246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B213B2-C153-4824-A894-69B63A9EF99B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-35859" y="188640"/>
            <a:ext cx="846043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600" kern="1200" spc="-1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9pPr>
          </a:lstStyle>
          <a:p>
            <a:pPr algn="ctr"/>
            <a:r>
              <a:rPr lang="fr-FR" sz="3600" dirty="0" smtClean="0"/>
              <a:t>Conclusion et </a:t>
            </a:r>
            <a:r>
              <a:rPr lang="fr-FR" sz="3600" dirty="0"/>
              <a:t>perspectives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75923" y="1785672"/>
            <a:ext cx="8746772" cy="18312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u="sng" dirty="0" smtClean="0">
                <a:solidFill>
                  <a:schemeClr val="tx2"/>
                </a:solidFill>
              </a:rPr>
              <a:t>Conclusion :</a:t>
            </a:r>
          </a:p>
          <a:p>
            <a:endParaRPr lang="fr-FR" sz="2000" b="1" u="sng" dirty="0" smtClean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300" dirty="0" smtClean="0">
                <a:solidFill>
                  <a:schemeClr val="tx2"/>
                </a:solidFill>
              </a:rPr>
              <a:t>Une heuristique efficace pour l’ordonnancement sur machines parallèles 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fr-FR" sz="2300" dirty="0" smtClean="0">
              <a:solidFill>
                <a:schemeClr val="tx2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73700" y="3717032"/>
            <a:ext cx="8350871" cy="29084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u="sng" dirty="0" smtClean="0">
                <a:solidFill>
                  <a:schemeClr val="tx2"/>
                </a:solidFill>
              </a:rPr>
              <a:t>Perspectives :</a:t>
            </a:r>
          </a:p>
          <a:p>
            <a:endParaRPr lang="fr-FR" sz="2000" b="1" u="sng" dirty="0" smtClean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300" dirty="0" smtClean="0">
                <a:solidFill>
                  <a:schemeClr val="tx2"/>
                </a:solidFill>
              </a:rPr>
              <a:t>Validation sur d’autres jeux de données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fr-FR" sz="2300" dirty="0" smtClean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300" dirty="0" smtClean="0">
                <a:solidFill>
                  <a:schemeClr val="tx2"/>
                </a:solidFill>
              </a:rPr>
              <a:t>Mise au point d’une méthode efficace de type Branch and </a:t>
            </a:r>
            <a:r>
              <a:rPr lang="fr-FR" sz="2300" dirty="0" err="1" smtClean="0">
                <a:solidFill>
                  <a:schemeClr val="tx2"/>
                </a:solidFill>
              </a:rPr>
              <a:t>Bound</a:t>
            </a:r>
            <a:endParaRPr lang="fr-FR" sz="2300" dirty="0" smtClean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fr-FR" sz="2300" dirty="0" smtClean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fr-FR" sz="24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94447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B213B2-C153-4824-A894-69B63A9EF99B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  <p:sp>
        <p:nvSpPr>
          <p:cNvPr id="5" name="ZoneTexte 4"/>
          <p:cNvSpPr txBox="1"/>
          <p:nvPr/>
        </p:nvSpPr>
        <p:spPr>
          <a:xfrm>
            <a:off x="2051720" y="2564904"/>
            <a:ext cx="43924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Merci de </a:t>
            </a:r>
            <a:r>
              <a:rPr lang="en-US" sz="3200" dirty="0" err="1" smtClean="0"/>
              <a:t>votre</a:t>
            </a:r>
            <a:r>
              <a:rPr lang="en-US" sz="3200" dirty="0" smtClean="0"/>
              <a:t> attention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270777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4186" y="117051"/>
            <a:ext cx="7620000" cy="747380"/>
          </a:xfrm>
        </p:spPr>
        <p:txBody>
          <a:bodyPr/>
          <a:lstStyle/>
          <a:p>
            <a:pPr algn="ctr"/>
            <a:r>
              <a:rPr lang="fr-FR" sz="3600" dirty="0"/>
              <a:t>Branch and </a:t>
            </a:r>
            <a:r>
              <a:rPr lang="fr-FR" sz="3600" dirty="0" err="1"/>
              <a:t>Bound</a:t>
            </a:r>
            <a:endParaRPr lang="fr-FR" sz="36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B213B2-C153-4824-A894-69B63A9EF99B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/>
          </p:nvPr>
        </p:nvGraphicFramePr>
        <p:xfrm>
          <a:off x="467544" y="1020564"/>
          <a:ext cx="609600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9883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800" b="0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Temps</a:t>
                      </a:r>
                      <a:endParaRPr lang="fr-FR" sz="1800" b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0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fr-FR" sz="1800" b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0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fr-FR" sz="1800" b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0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fr-FR" sz="1800" b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0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fr-FR" sz="1800" b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CE5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ysClr val="windowText" lastClr="000000"/>
                          </a:solidFill>
                        </a:rPr>
                        <a:t>Echéance</a:t>
                      </a:r>
                      <a:endParaRPr lang="fr-F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ysClr val="windowText" lastClr="000000"/>
                          </a:solidFill>
                        </a:rPr>
                        <a:t>15</a:t>
                      </a:r>
                      <a:endParaRPr lang="fr-F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ysClr val="windowText" lastClr="000000"/>
                          </a:solidFill>
                        </a:rPr>
                        <a:t>13</a:t>
                      </a:r>
                      <a:endParaRPr lang="fr-F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  <a:endParaRPr lang="fr-F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ysClr val="windowText" lastClr="000000"/>
                          </a:solidFill>
                        </a:rPr>
                        <a:t>20</a:t>
                      </a:r>
                      <a:endParaRPr lang="fr-F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1" name="Connecteur droit avec flèche 10"/>
          <p:cNvCxnSpPr/>
          <p:nvPr/>
        </p:nvCxnSpPr>
        <p:spPr>
          <a:xfrm>
            <a:off x="3407532" y="1812652"/>
            <a:ext cx="0" cy="27510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Tableau 11"/>
          <p:cNvGraphicFramePr>
            <a:graphicFrameLocks noGrp="1"/>
          </p:cNvGraphicFramePr>
          <p:nvPr>
            <p:extLst/>
          </p:nvPr>
        </p:nvGraphicFramePr>
        <p:xfrm>
          <a:off x="467544" y="2188344"/>
          <a:ext cx="609600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9883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800" b="0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Temps</a:t>
                      </a:r>
                      <a:endParaRPr lang="fr-FR" sz="1800" b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0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fr-FR" sz="1800" b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0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fr-FR" sz="1800" b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0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fr-FR" sz="1800" b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0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fr-FR" sz="1800" b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CE5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ysClr val="windowText" lastClr="000000"/>
                          </a:solidFill>
                        </a:rPr>
                        <a:t>Echéance</a:t>
                      </a:r>
                      <a:endParaRPr lang="fr-F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  <a:endParaRPr lang="fr-F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ysClr val="windowText" lastClr="000000"/>
                          </a:solidFill>
                        </a:rPr>
                        <a:t>13</a:t>
                      </a:r>
                      <a:endParaRPr lang="fr-F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ysClr val="windowText" lastClr="000000"/>
                          </a:solidFill>
                        </a:rPr>
                        <a:t>15</a:t>
                      </a:r>
                      <a:endParaRPr lang="fr-F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ysClr val="windowText" lastClr="000000"/>
                          </a:solidFill>
                        </a:rPr>
                        <a:t>20</a:t>
                      </a:r>
                      <a:endParaRPr lang="fr-F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" name="ZoneTexte 12"/>
          <p:cNvSpPr txBox="1"/>
          <p:nvPr/>
        </p:nvSpPr>
        <p:spPr>
          <a:xfrm>
            <a:off x="7281605" y="2295034"/>
            <a:ext cx="10542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/>
              <a:t>LB =5</a:t>
            </a:r>
            <a:endParaRPr lang="fr-FR" sz="2800" b="1" dirty="0"/>
          </a:p>
        </p:txBody>
      </p:sp>
      <p:cxnSp>
        <p:nvCxnSpPr>
          <p:cNvPr id="15" name="Connecteur droit avec flèche 14"/>
          <p:cNvCxnSpPr/>
          <p:nvPr/>
        </p:nvCxnSpPr>
        <p:spPr>
          <a:xfrm>
            <a:off x="6596633" y="2529632"/>
            <a:ext cx="648072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/>
          <p:nvPr/>
        </p:nvCxnSpPr>
        <p:spPr>
          <a:xfrm>
            <a:off x="6596633" y="1412776"/>
            <a:ext cx="648072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ZoneTexte 20"/>
          <p:cNvSpPr txBox="1"/>
          <p:nvPr/>
        </p:nvSpPr>
        <p:spPr>
          <a:xfrm>
            <a:off x="7277794" y="1151166"/>
            <a:ext cx="13712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/>
              <a:t>UB =10</a:t>
            </a:r>
            <a:endParaRPr lang="fr-FR" sz="2800" b="1" dirty="0"/>
          </a:p>
        </p:txBody>
      </p:sp>
      <p:grpSp>
        <p:nvGrpSpPr>
          <p:cNvPr id="22" name="Groupe 21"/>
          <p:cNvGrpSpPr/>
          <p:nvPr/>
        </p:nvGrpSpPr>
        <p:grpSpPr>
          <a:xfrm>
            <a:off x="1187624" y="3322909"/>
            <a:ext cx="5688632" cy="2866137"/>
            <a:chOff x="1259632" y="2576458"/>
            <a:chExt cx="5688632" cy="2866137"/>
          </a:xfrm>
        </p:grpSpPr>
        <p:pic>
          <p:nvPicPr>
            <p:cNvPr id="23" name="Image 2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009775" y="2708920"/>
              <a:ext cx="4514850" cy="2733675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>
            <a:xfrm>
              <a:off x="1259632" y="2576458"/>
              <a:ext cx="5688632" cy="13246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5" name="ZoneTexte 24"/>
          <p:cNvSpPr txBox="1"/>
          <p:nvPr/>
        </p:nvSpPr>
        <p:spPr>
          <a:xfrm>
            <a:off x="3147028" y="3227572"/>
            <a:ext cx="10542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LB =8</a:t>
            </a:r>
            <a:endParaRPr lang="fr-FR" sz="2000" b="1" dirty="0"/>
          </a:p>
        </p:txBody>
      </p:sp>
      <p:sp>
        <p:nvSpPr>
          <p:cNvPr id="26" name="ZoneTexte 25"/>
          <p:cNvSpPr txBox="1"/>
          <p:nvPr/>
        </p:nvSpPr>
        <p:spPr>
          <a:xfrm>
            <a:off x="1514128" y="4142723"/>
            <a:ext cx="12772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LB =10</a:t>
            </a:r>
            <a:endParaRPr lang="fr-FR" sz="2000" b="1" dirty="0"/>
          </a:p>
        </p:txBody>
      </p:sp>
      <p:sp>
        <p:nvSpPr>
          <p:cNvPr id="27" name="ZoneTexte 26"/>
          <p:cNvSpPr txBox="1"/>
          <p:nvPr/>
        </p:nvSpPr>
        <p:spPr>
          <a:xfrm>
            <a:off x="2726049" y="6103450"/>
            <a:ext cx="5374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14</a:t>
            </a:r>
            <a:endParaRPr lang="fr-FR" sz="2000" b="1" dirty="0"/>
          </a:p>
        </p:txBody>
      </p:sp>
      <p:sp>
        <p:nvSpPr>
          <p:cNvPr id="28" name="ZoneTexte 27"/>
          <p:cNvSpPr txBox="1"/>
          <p:nvPr/>
        </p:nvSpPr>
        <p:spPr>
          <a:xfrm>
            <a:off x="5880764" y="4179245"/>
            <a:ext cx="10775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LB=18</a:t>
            </a:r>
            <a:endParaRPr lang="fr-FR" sz="2000" b="1" dirty="0"/>
          </a:p>
        </p:txBody>
      </p:sp>
    </p:spTree>
    <p:extLst>
      <p:ext uri="{BB962C8B-B14F-4D97-AF65-F5344CB8AC3E}">
        <p14:creationId xmlns:p14="http://schemas.microsoft.com/office/powerpoint/2010/main" val="1282443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B213B2-C153-4824-A894-69B63A9EF99B}" type="slidenum">
              <a:rPr lang="en-GB" smtClean="0"/>
              <a:pPr>
                <a:defRPr/>
              </a:pPr>
              <a:t>18</a:t>
            </a:fld>
            <a:endParaRPr lang="en-GB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680" y="2005589"/>
            <a:ext cx="5083511" cy="3897724"/>
          </a:xfrm>
          <a:prstGeom prst="rect">
            <a:avLst/>
          </a:prstGeom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6" name="ZoneTexte 5"/>
          <p:cNvSpPr txBox="1"/>
          <p:nvPr/>
        </p:nvSpPr>
        <p:spPr>
          <a:xfrm>
            <a:off x="323528" y="1367979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Pseudo code :</a:t>
            </a:r>
            <a:endParaRPr lang="fr-FR" b="1" u="sng" dirty="0"/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-144016" y="-18256"/>
            <a:ext cx="889248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600" kern="1200" spc="-1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9pPr>
          </a:lstStyle>
          <a:p>
            <a:pPr algn="ctr"/>
            <a:r>
              <a:rPr lang="fr-FR" sz="3600" dirty="0" smtClean="0"/>
              <a:t>Présentation de la méthode</a:t>
            </a:r>
            <a:r>
              <a:rPr lang="fr-FR" sz="2800" dirty="0"/>
              <a:t/>
            </a:r>
            <a:br>
              <a:rPr lang="fr-FR" sz="2800" dirty="0"/>
            </a:br>
            <a:r>
              <a:rPr lang="fr-FR" sz="2400" dirty="0" smtClean="0"/>
              <a:t>recuit simulé</a:t>
            </a:r>
            <a:endParaRPr lang="fr-FR" sz="2400" dirty="0"/>
          </a:p>
        </p:txBody>
      </p:sp>
      <p:sp>
        <p:nvSpPr>
          <p:cNvPr id="3" name="Rectangle 2"/>
          <p:cNvSpPr/>
          <p:nvPr/>
        </p:nvSpPr>
        <p:spPr>
          <a:xfrm>
            <a:off x="1552672" y="1948825"/>
            <a:ext cx="3096344" cy="10801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1552672" y="3573016"/>
            <a:ext cx="3811415" cy="21602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1420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B213B2-C153-4824-A894-69B63A9EF99B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17802" y="1396620"/>
            <a:ext cx="29038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u="sng" dirty="0">
                <a:solidFill>
                  <a:schemeClr val="tx2"/>
                </a:solidFill>
              </a:rPr>
              <a:t>Industrie de type </a:t>
            </a:r>
            <a:r>
              <a:rPr lang="fr-FR" b="1" u="sng" dirty="0" err="1">
                <a:solidFill>
                  <a:schemeClr val="tx2"/>
                </a:solidFill>
              </a:rPr>
              <a:t>process</a:t>
            </a:r>
            <a:r>
              <a:rPr lang="fr-FR" b="1" u="sng" dirty="0">
                <a:solidFill>
                  <a:schemeClr val="tx2"/>
                </a:solidFill>
              </a:rPr>
              <a:t> : </a:t>
            </a:r>
          </a:p>
          <a:p>
            <a:r>
              <a:rPr lang="fr-FR" sz="2000" dirty="0" smtClean="0"/>
              <a:t> </a:t>
            </a:r>
          </a:p>
        </p:txBody>
      </p:sp>
      <p:sp>
        <p:nvSpPr>
          <p:cNvPr id="7" name="Rectangle 6"/>
          <p:cNvSpPr/>
          <p:nvPr/>
        </p:nvSpPr>
        <p:spPr>
          <a:xfrm>
            <a:off x="2573956" y="2413741"/>
            <a:ext cx="1728192" cy="64807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Ligne de production 1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73956" y="4069925"/>
            <a:ext cx="1728192" cy="64807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Ligne de production</a:t>
            </a:r>
            <a:r>
              <a:rPr lang="fr-FR" dirty="0" smtClean="0">
                <a:solidFill>
                  <a:schemeClr val="tx1"/>
                </a:solidFill>
              </a:rPr>
              <a:t> n</a:t>
            </a:r>
            <a:endParaRPr lang="fr-FR" dirty="0">
              <a:solidFill>
                <a:schemeClr val="tx1"/>
              </a:solidFill>
            </a:endParaRPr>
          </a:p>
        </p:txBody>
      </p:sp>
      <p:cxnSp>
        <p:nvCxnSpPr>
          <p:cNvPr id="10" name="Connecteur droit 9"/>
          <p:cNvCxnSpPr/>
          <p:nvPr/>
        </p:nvCxnSpPr>
        <p:spPr>
          <a:xfrm>
            <a:off x="3438052" y="3205829"/>
            <a:ext cx="0" cy="792088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>
            <a:off x="1685954" y="3500060"/>
            <a:ext cx="86409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317802" y="3212028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Matières premières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ZoneTexte 15"/>
              <p:cNvSpPr txBox="1"/>
              <p:nvPr/>
            </p:nvSpPr>
            <p:spPr>
              <a:xfrm>
                <a:off x="5173815" y="3146880"/>
                <a:ext cx="187220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dirty="0" smtClean="0"/>
                  <a:t> Plusieurs type de produits finis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16" name="ZoneText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3815" y="3146880"/>
                <a:ext cx="1872209" cy="646331"/>
              </a:xfrm>
              <a:prstGeom prst="rect">
                <a:avLst/>
              </a:prstGeom>
              <a:blipFill rotWithShape="0">
                <a:blip r:embed="rId3"/>
                <a:stretch>
                  <a:fillRect t="-4717" r="-3909" b="-1415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Connecteur droit avec flèche 17"/>
          <p:cNvCxnSpPr/>
          <p:nvPr/>
        </p:nvCxnSpPr>
        <p:spPr>
          <a:xfrm flipV="1">
            <a:off x="4402114" y="3482156"/>
            <a:ext cx="782417" cy="17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avec flèche 21"/>
          <p:cNvCxnSpPr/>
          <p:nvPr/>
        </p:nvCxnSpPr>
        <p:spPr>
          <a:xfrm flipH="1">
            <a:off x="4475197" y="2275066"/>
            <a:ext cx="593530" cy="1635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ZoneTexte 22"/>
          <p:cNvSpPr txBox="1"/>
          <p:nvPr/>
        </p:nvSpPr>
        <p:spPr>
          <a:xfrm>
            <a:off x="5173815" y="1987522"/>
            <a:ext cx="18642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Paramétrages</a:t>
            </a:r>
            <a:endParaRPr lang="fr-FR" dirty="0"/>
          </a:p>
        </p:txBody>
      </p:sp>
      <p:cxnSp>
        <p:nvCxnSpPr>
          <p:cNvPr id="24" name="Connecteur droit avec flèche 23"/>
          <p:cNvCxnSpPr/>
          <p:nvPr/>
        </p:nvCxnSpPr>
        <p:spPr>
          <a:xfrm flipH="1" flipV="1">
            <a:off x="4475197" y="4715852"/>
            <a:ext cx="349276" cy="923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ZoneTexte 24"/>
          <p:cNvSpPr txBox="1"/>
          <p:nvPr/>
        </p:nvSpPr>
        <p:spPr>
          <a:xfrm>
            <a:off x="4833364" y="4715852"/>
            <a:ext cx="18642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Paramétrages</a:t>
            </a:r>
            <a:endParaRPr lang="fr-FR" dirty="0"/>
          </a:p>
        </p:txBody>
      </p:sp>
      <p:cxnSp>
        <p:nvCxnSpPr>
          <p:cNvPr id="39" name="Connecteur droit avec flèche 38"/>
          <p:cNvCxnSpPr/>
          <p:nvPr/>
        </p:nvCxnSpPr>
        <p:spPr>
          <a:xfrm>
            <a:off x="2051244" y="6021288"/>
            <a:ext cx="5383044" cy="23912"/>
          </a:xfrm>
          <a:prstGeom prst="straightConnector1">
            <a:avLst/>
          </a:prstGeom>
          <a:ln w="3810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ZoneTexte 39"/>
          <p:cNvSpPr txBox="1"/>
          <p:nvPr/>
        </p:nvSpPr>
        <p:spPr>
          <a:xfrm>
            <a:off x="6804248" y="6096070"/>
            <a:ext cx="864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Temps</a:t>
            </a:r>
            <a:endParaRPr lang="fr-FR" sz="1600" dirty="0"/>
          </a:p>
        </p:txBody>
      </p:sp>
      <p:grpSp>
        <p:nvGrpSpPr>
          <p:cNvPr id="44" name="Groupe 43"/>
          <p:cNvGrpSpPr/>
          <p:nvPr/>
        </p:nvGrpSpPr>
        <p:grpSpPr>
          <a:xfrm>
            <a:off x="2080628" y="5312051"/>
            <a:ext cx="1177196" cy="629507"/>
            <a:chOff x="730508" y="5312051"/>
            <a:chExt cx="1177196" cy="62950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" name="Rectangle 40"/>
                <p:cNvSpPr/>
                <p:nvPr/>
              </p:nvSpPr>
              <p:spPr>
                <a:xfrm>
                  <a:off x="730508" y="5521867"/>
                  <a:ext cx="363092" cy="419002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fr-FR" sz="1400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1400" i="1" dirty="0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fr-FR" sz="140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fr-FR" sz="1200" dirty="0"/>
                </a:p>
              </p:txBody>
            </p:sp>
          </mc:Choice>
          <mc:Fallback xmlns="">
            <p:sp>
              <p:nvSpPr>
                <p:cNvPr id="41" name="Rectangle 4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0508" y="5521867"/>
                  <a:ext cx="363092" cy="419002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Rectangle 41"/>
                <p:cNvSpPr/>
                <p:nvPr/>
              </p:nvSpPr>
              <p:spPr>
                <a:xfrm>
                  <a:off x="1089815" y="5312051"/>
                  <a:ext cx="389627" cy="628627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fr-FR" sz="140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1400" i="1" dirty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fr-FR" sz="14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fr-FR" sz="1400" dirty="0"/>
                </a:p>
              </p:txBody>
            </p:sp>
          </mc:Choice>
          <mc:Fallback xmlns="">
            <p:sp>
              <p:nvSpPr>
                <p:cNvPr id="42" name="Rectangle 4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89815" y="5312051"/>
                  <a:ext cx="389627" cy="628627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Rectangle 42"/>
                <p:cNvSpPr/>
                <p:nvPr/>
              </p:nvSpPr>
              <p:spPr>
                <a:xfrm>
                  <a:off x="1475655" y="5666574"/>
                  <a:ext cx="432049" cy="274984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fr-FR" sz="140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1400" i="1" dirty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fr-FR" sz="1400" b="0" i="1" dirty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fr-FR" sz="1400" dirty="0"/>
                </a:p>
              </p:txBody>
            </p:sp>
          </mc:Choice>
          <mc:Fallback xmlns="">
            <p:sp>
              <p:nvSpPr>
                <p:cNvPr id="43" name="Rectangle 4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75655" y="5666574"/>
                  <a:ext cx="432049" cy="274984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5" name="Groupe 44"/>
          <p:cNvGrpSpPr/>
          <p:nvPr/>
        </p:nvGrpSpPr>
        <p:grpSpPr>
          <a:xfrm>
            <a:off x="3374449" y="5373216"/>
            <a:ext cx="1177196" cy="568342"/>
            <a:chOff x="730508" y="5373216"/>
            <a:chExt cx="1177196" cy="56834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6" name="Rectangle 45"/>
                <p:cNvSpPr/>
                <p:nvPr/>
              </p:nvSpPr>
              <p:spPr>
                <a:xfrm>
                  <a:off x="730508" y="5373216"/>
                  <a:ext cx="363092" cy="567653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fr-FR" sz="14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1400" i="1" dirty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fr-FR" sz="1400" i="1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fr-FR" sz="1200" dirty="0"/>
                </a:p>
              </p:txBody>
            </p:sp>
          </mc:Choice>
          <mc:Fallback xmlns="">
            <p:sp>
              <p:nvSpPr>
                <p:cNvPr id="46" name="Rectangle 4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0508" y="5373216"/>
                  <a:ext cx="363092" cy="567653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7" name="Rectangle 46"/>
                <p:cNvSpPr/>
                <p:nvPr/>
              </p:nvSpPr>
              <p:spPr>
                <a:xfrm>
                  <a:off x="1089815" y="5521867"/>
                  <a:ext cx="389627" cy="418811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fr-FR" sz="14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1400" i="1" dirty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fr-FR" sz="1400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fr-FR" sz="1400" dirty="0"/>
                </a:p>
              </p:txBody>
            </p:sp>
          </mc:Choice>
          <mc:Fallback xmlns="">
            <p:sp>
              <p:nvSpPr>
                <p:cNvPr id="47" name="Rectangle 4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89815" y="5521867"/>
                  <a:ext cx="389627" cy="418811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8" name="Rectangle 47"/>
                <p:cNvSpPr/>
                <p:nvPr/>
              </p:nvSpPr>
              <p:spPr>
                <a:xfrm>
                  <a:off x="1475655" y="5648325"/>
                  <a:ext cx="432049" cy="293233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fr-FR" sz="14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1400" i="1" dirty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fr-FR" sz="1400" i="1" dirty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fr-FR" sz="1400" dirty="0"/>
                </a:p>
              </p:txBody>
            </p:sp>
          </mc:Choice>
          <mc:Fallback xmlns="">
            <p:sp>
              <p:nvSpPr>
                <p:cNvPr id="48" name="Rectangle 4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75655" y="5648325"/>
                  <a:ext cx="432049" cy="293233"/>
                </a:xfrm>
                <a:prstGeom prst="rect">
                  <a:avLst/>
                </a:prstGeom>
                <a:blipFill rotWithShape="0"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9" name="Groupe 48"/>
          <p:cNvGrpSpPr/>
          <p:nvPr/>
        </p:nvGrpSpPr>
        <p:grpSpPr>
          <a:xfrm>
            <a:off x="4730042" y="5521867"/>
            <a:ext cx="1177196" cy="419691"/>
            <a:chOff x="730508" y="5521867"/>
            <a:chExt cx="1177196" cy="41969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0" name="Rectangle 49"/>
                <p:cNvSpPr/>
                <p:nvPr/>
              </p:nvSpPr>
              <p:spPr>
                <a:xfrm>
                  <a:off x="730508" y="5666573"/>
                  <a:ext cx="363092" cy="274295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fr-FR" sz="14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1400" i="1" dirty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fr-FR" sz="1400" i="1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fr-FR" sz="1200" dirty="0"/>
                </a:p>
              </p:txBody>
            </p:sp>
          </mc:Choice>
          <mc:Fallback xmlns="">
            <p:sp>
              <p:nvSpPr>
                <p:cNvPr id="50" name="Rectangle 4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0508" y="5666573"/>
                  <a:ext cx="363092" cy="274295"/>
                </a:xfrm>
                <a:prstGeom prst="rect">
                  <a:avLst/>
                </a:prstGeom>
                <a:blipFill rotWithShape="0"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1" name="Rectangle 50"/>
                <p:cNvSpPr/>
                <p:nvPr/>
              </p:nvSpPr>
              <p:spPr>
                <a:xfrm>
                  <a:off x="1089815" y="5521867"/>
                  <a:ext cx="389627" cy="418811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fr-FR" sz="14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1400" i="1" dirty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fr-FR" sz="1400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fr-FR" sz="1400" dirty="0"/>
                </a:p>
              </p:txBody>
            </p:sp>
          </mc:Choice>
          <mc:Fallback xmlns="">
            <p:sp>
              <p:nvSpPr>
                <p:cNvPr id="51" name="Rectangle 5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89815" y="5521867"/>
                  <a:ext cx="389627" cy="418811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2" name="Rectangle 51"/>
                <p:cNvSpPr/>
                <p:nvPr/>
              </p:nvSpPr>
              <p:spPr>
                <a:xfrm>
                  <a:off x="1475655" y="5583040"/>
                  <a:ext cx="432049" cy="358518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fr-FR" sz="14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1400" i="1" dirty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fr-FR" sz="1400" i="1" dirty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fr-FR" sz="1400" dirty="0"/>
                </a:p>
              </p:txBody>
            </p:sp>
          </mc:Choice>
          <mc:Fallback xmlns="">
            <p:sp>
              <p:nvSpPr>
                <p:cNvPr id="52" name="Rectangle 5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75655" y="5583040"/>
                  <a:ext cx="432049" cy="358518"/>
                </a:xfrm>
                <a:prstGeom prst="rect">
                  <a:avLst/>
                </a:prstGeom>
                <a:blipFill rotWithShape="0"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3" name="Groupe 52"/>
          <p:cNvGrpSpPr/>
          <p:nvPr/>
        </p:nvGrpSpPr>
        <p:grpSpPr>
          <a:xfrm>
            <a:off x="6059100" y="5373216"/>
            <a:ext cx="1177196" cy="567462"/>
            <a:chOff x="730508" y="5374096"/>
            <a:chExt cx="1177196" cy="56746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4" name="Rectangle 53"/>
                <p:cNvSpPr/>
                <p:nvPr/>
              </p:nvSpPr>
              <p:spPr>
                <a:xfrm>
                  <a:off x="730508" y="5521867"/>
                  <a:ext cx="363092" cy="419002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fr-FR" sz="14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1400" i="1" dirty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fr-FR" sz="1400" i="1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fr-FR" sz="1200" dirty="0"/>
                </a:p>
              </p:txBody>
            </p:sp>
          </mc:Choice>
          <mc:Fallback xmlns="">
            <p:sp>
              <p:nvSpPr>
                <p:cNvPr id="54" name="Rectangle 5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0508" y="5521867"/>
                  <a:ext cx="363092" cy="419002"/>
                </a:xfrm>
                <a:prstGeom prst="rect">
                  <a:avLst/>
                </a:prstGeom>
                <a:blipFill rotWithShape="0"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5" name="Rectangle 54"/>
                <p:cNvSpPr/>
                <p:nvPr/>
              </p:nvSpPr>
              <p:spPr>
                <a:xfrm>
                  <a:off x="1089815" y="5712819"/>
                  <a:ext cx="389627" cy="227859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fr-FR" sz="14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1400" i="1" dirty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fr-FR" sz="1400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fr-FR" sz="1400" dirty="0"/>
                </a:p>
              </p:txBody>
            </p:sp>
          </mc:Choice>
          <mc:Fallback xmlns="">
            <p:sp>
              <p:nvSpPr>
                <p:cNvPr id="55" name="Rectangle 5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89815" y="5712819"/>
                  <a:ext cx="389627" cy="227859"/>
                </a:xfrm>
                <a:prstGeom prst="rect">
                  <a:avLst/>
                </a:prstGeom>
                <a:blipFill rotWithShape="0">
                  <a:blip r:embed="rId13"/>
                  <a:stretch>
                    <a:fillRect b="-4878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6" name="Rectangle 55"/>
                <p:cNvSpPr/>
                <p:nvPr/>
              </p:nvSpPr>
              <p:spPr>
                <a:xfrm>
                  <a:off x="1475655" y="5374096"/>
                  <a:ext cx="432049" cy="567462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fr-FR" sz="14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1400" i="1" dirty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fr-FR" sz="1400" i="1" dirty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fr-FR" sz="1400" dirty="0"/>
                </a:p>
              </p:txBody>
            </p:sp>
          </mc:Choice>
          <mc:Fallback xmlns="">
            <p:sp>
              <p:nvSpPr>
                <p:cNvPr id="56" name="Rectangle 5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75655" y="5374096"/>
                  <a:ext cx="432049" cy="567462"/>
                </a:xfrm>
                <a:prstGeom prst="rect">
                  <a:avLst/>
                </a:prstGeom>
                <a:blipFill rotWithShape="0"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58" name="ZoneTexte 57"/>
          <p:cNvSpPr txBox="1"/>
          <p:nvPr/>
        </p:nvSpPr>
        <p:spPr>
          <a:xfrm>
            <a:off x="165030" y="5449827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Demandes :</a:t>
            </a:r>
            <a:endParaRPr lang="fr-FR" dirty="0"/>
          </a:p>
        </p:txBody>
      </p:sp>
      <p:sp>
        <p:nvSpPr>
          <p:cNvPr id="36" name="Titre 1"/>
          <p:cNvSpPr txBox="1">
            <a:spLocks/>
          </p:cNvSpPr>
          <p:nvPr/>
        </p:nvSpPr>
        <p:spPr>
          <a:xfrm>
            <a:off x="70793" y="43432"/>
            <a:ext cx="8460432" cy="71818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600" kern="1200" spc="-1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9pPr>
          </a:lstStyle>
          <a:p>
            <a:pPr algn="ctr"/>
            <a:r>
              <a:rPr lang="fr-FR" sz="3600" dirty="0" smtClean="0"/>
              <a:t>Contexte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1992738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5073" y="-243408"/>
            <a:ext cx="8229600" cy="1600200"/>
          </a:xfrm>
        </p:spPr>
        <p:txBody>
          <a:bodyPr/>
          <a:lstStyle/>
          <a:p>
            <a:pPr algn="ctr"/>
            <a:r>
              <a:rPr lang="fr-FR" sz="3600" dirty="0" smtClean="0"/>
              <a:t>Plan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5735" y="1196752"/>
            <a:ext cx="8229600" cy="5384576"/>
          </a:xfrm>
        </p:spPr>
        <p:txBody>
          <a:bodyPr>
            <a:noAutofit/>
          </a:bodyPr>
          <a:lstStyle/>
          <a:p>
            <a:pPr marL="685800" indent="-571500">
              <a:buAutoNum type="romanUcPeriod"/>
            </a:pPr>
            <a:r>
              <a:rPr lang="fr-FR" sz="2800" dirty="0" smtClean="0">
                <a:latin typeface="Calibri" pitchFamily="34" charset="0"/>
                <a:cs typeface="Calibri" pitchFamily="34" charset="0"/>
              </a:rPr>
              <a:t>Présentation du problème</a:t>
            </a:r>
          </a:p>
          <a:p>
            <a:pPr marL="982663" lvl="1" indent="-571500">
              <a:buAutoNum type="romanUcPeriod"/>
            </a:pPr>
            <a:r>
              <a:rPr lang="fr-FR" sz="2000" dirty="0" smtClean="0">
                <a:latin typeface="Calibri" pitchFamily="34" charset="0"/>
                <a:cs typeface="Calibri" pitchFamily="34" charset="0"/>
              </a:rPr>
              <a:t>Définition</a:t>
            </a:r>
          </a:p>
          <a:p>
            <a:pPr marL="982663" lvl="1" indent="-571500">
              <a:buAutoNum type="romanUcPeriod"/>
            </a:pPr>
            <a:r>
              <a:rPr lang="fr-FR" dirty="0" smtClean="0">
                <a:latin typeface="Calibri" pitchFamily="34" charset="0"/>
                <a:cs typeface="Calibri" pitchFamily="34" charset="0"/>
              </a:rPr>
              <a:t>Formulation</a:t>
            </a:r>
          </a:p>
          <a:p>
            <a:pPr marL="982663" lvl="1" indent="-571500">
              <a:buAutoNum type="romanUcPeriod"/>
            </a:pPr>
            <a:r>
              <a:rPr lang="fr-FR" dirty="0" smtClean="0">
                <a:latin typeface="Calibri" pitchFamily="34" charset="0"/>
                <a:cs typeface="Calibri" pitchFamily="34" charset="0"/>
              </a:rPr>
              <a:t>État de l’art</a:t>
            </a:r>
          </a:p>
          <a:p>
            <a:pPr marL="685800" indent="-571500">
              <a:buAutoNum type="romanUcPeriod"/>
            </a:pPr>
            <a:r>
              <a:rPr lang="fr-FR" sz="28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Présentation de la méthode</a:t>
            </a:r>
          </a:p>
          <a:p>
            <a:pPr marL="982663" lvl="1" indent="-571500">
              <a:buAutoNum type="romanUcPeriod"/>
            </a:pPr>
            <a:r>
              <a:rPr lang="fr-FR" dirty="0" smtClean="0">
                <a:latin typeface="Calibri" pitchFamily="34" charset="0"/>
                <a:cs typeface="Calibri" pitchFamily="34" charset="0"/>
              </a:rPr>
              <a:t>Règles de dominance	</a:t>
            </a:r>
            <a:endParaRPr lang="fr-FR" dirty="0">
              <a:latin typeface="Calibri" pitchFamily="34" charset="0"/>
              <a:cs typeface="Calibri" pitchFamily="34" charset="0"/>
            </a:endParaRPr>
          </a:p>
          <a:p>
            <a:pPr marL="982663" lvl="1" indent="-571500">
              <a:buAutoNum type="romanUcPeriod"/>
            </a:pPr>
            <a:r>
              <a:rPr lang="fr-FR" dirty="0" smtClean="0">
                <a:latin typeface="Calibri" pitchFamily="34" charset="0"/>
                <a:cs typeface="Calibri" pitchFamily="34" charset="0"/>
              </a:rPr>
              <a:t>Heuristique de prétraitement	</a:t>
            </a:r>
            <a:endParaRPr lang="fr-FR" dirty="0">
              <a:latin typeface="Calibri" pitchFamily="34" charset="0"/>
              <a:cs typeface="Calibri" pitchFamily="34" charset="0"/>
            </a:endParaRPr>
          </a:p>
          <a:p>
            <a:pPr marL="982663" lvl="1" indent="-571500">
              <a:buAutoNum type="romanUcPeriod"/>
            </a:pPr>
            <a:r>
              <a:rPr lang="fr-FR" dirty="0" smtClean="0">
                <a:latin typeface="Calibri" pitchFamily="34" charset="0"/>
                <a:cs typeface="Calibri" pitchFamily="34" charset="0"/>
              </a:rPr>
              <a:t>Construction de la solution initiale</a:t>
            </a:r>
          </a:p>
          <a:p>
            <a:pPr marL="982663" lvl="1" indent="-571500">
              <a:buAutoNum type="romanUcPeriod"/>
            </a:pPr>
            <a:r>
              <a:rPr lang="fr-FR" dirty="0" smtClean="0">
                <a:latin typeface="Calibri" pitchFamily="34" charset="0"/>
                <a:cs typeface="Calibri" pitchFamily="34" charset="0"/>
              </a:rPr>
              <a:t>Définition des voisinages</a:t>
            </a:r>
          </a:p>
          <a:p>
            <a:pPr marL="982663" lvl="1" indent="-571500">
              <a:buAutoNum type="romanUcPeriod"/>
            </a:pPr>
            <a:r>
              <a:rPr lang="fr-FR" dirty="0" smtClean="0">
                <a:latin typeface="Calibri" pitchFamily="34" charset="0"/>
                <a:cs typeface="Calibri" pitchFamily="34" charset="0"/>
              </a:rPr>
              <a:t>Recuit simulé</a:t>
            </a:r>
            <a:endParaRPr lang="fr-FR" dirty="0">
              <a:latin typeface="Calibri" pitchFamily="34" charset="0"/>
              <a:cs typeface="Calibri" pitchFamily="34" charset="0"/>
            </a:endParaRPr>
          </a:p>
          <a:p>
            <a:pPr marL="685800" indent="-571500">
              <a:buAutoNum type="romanUcPeriod"/>
            </a:pPr>
            <a:r>
              <a:rPr lang="fr-FR" sz="2800" dirty="0" smtClean="0">
                <a:latin typeface="Calibri" pitchFamily="34" charset="0"/>
                <a:cs typeface="Calibri" pitchFamily="34" charset="0"/>
              </a:rPr>
              <a:t>Résultats</a:t>
            </a:r>
          </a:p>
          <a:p>
            <a:pPr marL="685800" indent="-571500">
              <a:buFont typeface="Arial" charset="0"/>
              <a:buAutoNum type="romanUcPeriod"/>
            </a:pPr>
            <a:r>
              <a:rPr lang="fr-FR" sz="2800" dirty="0" smtClean="0">
                <a:latin typeface="Calibri" pitchFamily="34" charset="0"/>
                <a:cs typeface="Calibri" pitchFamily="34" charset="0"/>
              </a:rPr>
              <a:t>Conclusion et perspectives</a:t>
            </a:r>
            <a:endParaRPr lang="fr-FR" sz="2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0"/>
          </p:nvPr>
        </p:nvSpPr>
        <p:spPr>
          <a:xfrm>
            <a:off x="8531225" y="5648325"/>
            <a:ext cx="549275" cy="396875"/>
          </a:xfrm>
        </p:spPr>
        <p:txBody>
          <a:bodyPr/>
          <a:lstStyle/>
          <a:p>
            <a:pPr>
              <a:defRPr/>
            </a:pPr>
            <a:fld id="{6BBCA7A7-8F85-4AA6-8DA4-1AD2947E44F4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9125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B213B2-C153-4824-A894-69B63A9EF99B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  <p:sp>
        <p:nvSpPr>
          <p:cNvPr id="2" name="Rectangle 1"/>
          <p:cNvSpPr/>
          <p:nvPr/>
        </p:nvSpPr>
        <p:spPr>
          <a:xfrm>
            <a:off x="280138" y="1327413"/>
            <a:ext cx="74888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altLang="fr-FR" b="1" u="sng" dirty="0">
                <a:solidFill>
                  <a:schemeClr val="tx2"/>
                </a:solidFill>
              </a:rPr>
              <a:t>Machines </a:t>
            </a:r>
            <a:r>
              <a:rPr lang="fr-FR" altLang="fr-FR" b="1" u="sng" dirty="0" smtClean="0">
                <a:solidFill>
                  <a:schemeClr val="tx2"/>
                </a:solidFill>
              </a:rPr>
              <a:t>parallèles :</a:t>
            </a:r>
          </a:p>
          <a:p>
            <a:endParaRPr lang="fr-FR" altLang="fr-FR" b="1" u="sng" dirty="0" smtClean="0">
              <a:solidFill>
                <a:schemeClr val="tx2"/>
              </a:solidFill>
            </a:endParaRPr>
          </a:p>
          <a:p>
            <a:pPr algn="just"/>
            <a:r>
              <a:rPr lang="fr-FR" altLang="fr-FR" dirty="0" smtClean="0"/>
              <a:t>	Tous </a:t>
            </a:r>
            <a:r>
              <a:rPr lang="fr-FR" altLang="fr-FR" dirty="0"/>
              <a:t>les articles ont la même gamme. </a:t>
            </a:r>
            <a:r>
              <a:rPr lang="fr-FR" altLang="fr-FR" dirty="0" smtClean="0"/>
              <a:t>Une </a:t>
            </a:r>
            <a:r>
              <a:rPr lang="fr-FR" altLang="fr-FR" dirty="0"/>
              <a:t>gamme consiste à </a:t>
            </a:r>
            <a:r>
              <a:rPr lang="fr-FR" altLang="fr-FR" dirty="0" smtClean="0"/>
              <a:t>visiter </a:t>
            </a:r>
            <a:r>
              <a:rPr lang="fr-FR" altLang="fr-FR" dirty="0"/>
              <a:t>une </a:t>
            </a:r>
            <a:r>
              <a:rPr lang="fr-FR" altLang="fr-FR" dirty="0" smtClean="0"/>
              <a:t>des </a:t>
            </a:r>
            <a:r>
              <a:rPr lang="fr-FR" altLang="fr-FR" dirty="0"/>
              <a:t>machines parallèles, le choix de </a:t>
            </a:r>
            <a:r>
              <a:rPr lang="fr-FR" altLang="fr-FR" dirty="0" smtClean="0"/>
              <a:t>la </a:t>
            </a:r>
            <a:r>
              <a:rPr lang="fr-FR" altLang="fr-FR" dirty="0"/>
              <a:t>machine est à </a:t>
            </a:r>
            <a:r>
              <a:rPr lang="fr-FR" altLang="fr-FR" dirty="0" smtClean="0"/>
              <a:t>déterminer</a:t>
            </a:r>
            <a:r>
              <a:rPr lang="fr-FR" altLang="fr-FR" dirty="0"/>
              <a:t>.</a:t>
            </a:r>
          </a:p>
        </p:txBody>
      </p:sp>
      <p:cxnSp>
        <p:nvCxnSpPr>
          <p:cNvPr id="6" name="Connecteur droit avec flèche 5"/>
          <p:cNvCxnSpPr/>
          <p:nvPr/>
        </p:nvCxnSpPr>
        <p:spPr>
          <a:xfrm>
            <a:off x="2166352" y="6357562"/>
            <a:ext cx="5383044" cy="23912"/>
          </a:xfrm>
          <a:prstGeom prst="straightConnector1">
            <a:avLst/>
          </a:prstGeom>
          <a:ln w="3810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6919356" y="6432344"/>
            <a:ext cx="864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Temps</a:t>
            </a:r>
            <a:endParaRPr lang="fr-FR" sz="1600" dirty="0"/>
          </a:p>
        </p:txBody>
      </p:sp>
      <p:grpSp>
        <p:nvGrpSpPr>
          <p:cNvPr id="8" name="Groupe 7"/>
          <p:cNvGrpSpPr/>
          <p:nvPr/>
        </p:nvGrpSpPr>
        <p:grpSpPr>
          <a:xfrm>
            <a:off x="2195736" y="5648325"/>
            <a:ext cx="1177196" cy="629507"/>
            <a:chOff x="730508" y="5312051"/>
            <a:chExt cx="1177196" cy="62950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Rectangle 8"/>
                <p:cNvSpPr/>
                <p:nvPr/>
              </p:nvSpPr>
              <p:spPr>
                <a:xfrm>
                  <a:off x="730508" y="5521867"/>
                  <a:ext cx="363092" cy="419002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fr-FR" sz="1400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1400" i="1" dirty="0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fr-FR" sz="140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fr-FR" sz="1200" dirty="0"/>
                </a:p>
              </p:txBody>
            </p:sp>
          </mc:Choice>
          <mc:Fallback xmlns="">
            <p:sp>
              <p:nvSpPr>
                <p:cNvPr id="41" name="Rectangle 4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0508" y="5521867"/>
                  <a:ext cx="363092" cy="419002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Rectangle 9"/>
                <p:cNvSpPr/>
                <p:nvPr/>
              </p:nvSpPr>
              <p:spPr>
                <a:xfrm>
                  <a:off x="1089815" y="5312051"/>
                  <a:ext cx="389627" cy="628627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fr-FR" sz="140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1400" i="1" dirty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fr-FR" sz="14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fr-FR" sz="1400" dirty="0"/>
                </a:p>
              </p:txBody>
            </p:sp>
          </mc:Choice>
          <mc:Fallback xmlns="">
            <p:sp>
              <p:nvSpPr>
                <p:cNvPr id="42" name="Rectangle 4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89815" y="5312051"/>
                  <a:ext cx="389627" cy="628627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Rectangle 10"/>
                <p:cNvSpPr/>
                <p:nvPr/>
              </p:nvSpPr>
              <p:spPr>
                <a:xfrm>
                  <a:off x="1475655" y="5666574"/>
                  <a:ext cx="432049" cy="274984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fr-FR" sz="140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1400" i="1" dirty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fr-FR" sz="1400" b="0" i="1" dirty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fr-FR" sz="1400" dirty="0"/>
                </a:p>
              </p:txBody>
            </p:sp>
          </mc:Choice>
          <mc:Fallback xmlns="">
            <p:sp>
              <p:nvSpPr>
                <p:cNvPr id="43" name="Rectangle 4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75655" y="5666574"/>
                  <a:ext cx="432049" cy="274984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2" name="Groupe 11"/>
          <p:cNvGrpSpPr/>
          <p:nvPr/>
        </p:nvGrpSpPr>
        <p:grpSpPr>
          <a:xfrm>
            <a:off x="3489557" y="5709490"/>
            <a:ext cx="1177196" cy="568342"/>
            <a:chOff x="730508" y="5373216"/>
            <a:chExt cx="1177196" cy="56834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Rectangle 12"/>
                <p:cNvSpPr/>
                <p:nvPr/>
              </p:nvSpPr>
              <p:spPr>
                <a:xfrm>
                  <a:off x="730508" y="5373216"/>
                  <a:ext cx="363092" cy="567653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fr-FR" sz="14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1400" i="1" dirty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fr-FR" sz="1400" i="1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fr-FR" sz="1200" dirty="0"/>
                </a:p>
              </p:txBody>
            </p:sp>
          </mc:Choice>
          <mc:Fallback xmlns="">
            <p:sp>
              <p:nvSpPr>
                <p:cNvPr id="46" name="Rectangle 4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0508" y="5373216"/>
                  <a:ext cx="363092" cy="567653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Rectangle 13"/>
                <p:cNvSpPr/>
                <p:nvPr/>
              </p:nvSpPr>
              <p:spPr>
                <a:xfrm>
                  <a:off x="1089815" y="5521867"/>
                  <a:ext cx="389627" cy="418811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fr-FR" sz="14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1400" i="1" dirty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fr-FR" sz="1400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fr-FR" sz="1400" dirty="0"/>
                </a:p>
              </p:txBody>
            </p:sp>
          </mc:Choice>
          <mc:Fallback xmlns="">
            <p:sp>
              <p:nvSpPr>
                <p:cNvPr id="47" name="Rectangle 4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89815" y="5521867"/>
                  <a:ext cx="389627" cy="418811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Rectangle 14"/>
                <p:cNvSpPr/>
                <p:nvPr/>
              </p:nvSpPr>
              <p:spPr>
                <a:xfrm>
                  <a:off x="1475655" y="5648325"/>
                  <a:ext cx="432049" cy="293233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fr-FR" sz="14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1400" i="1" dirty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fr-FR" sz="1400" i="1" dirty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fr-FR" sz="1400" dirty="0"/>
                </a:p>
              </p:txBody>
            </p:sp>
          </mc:Choice>
          <mc:Fallback xmlns="">
            <p:sp>
              <p:nvSpPr>
                <p:cNvPr id="48" name="Rectangle 4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75655" y="5648325"/>
                  <a:ext cx="432049" cy="293233"/>
                </a:xfrm>
                <a:prstGeom prst="rect">
                  <a:avLst/>
                </a:prstGeom>
                <a:blipFill rotWithShape="0"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6" name="Groupe 15"/>
          <p:cNvGrpSpPr/>
          <p:nvPr/>
        </p:nvGrpSpPr>
        <p:grpSpPr>
          <a:xfrm>
            <a:off x="4845150" y="5858141"/>
            <a:ext cx="1177196" cy="419691"/>
            <a:chOff x="730508" y="5521867"/>
            <a:chExt cx="1177196" cy="41969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Rectangle 16"/>
                <p:cNvSpPr/>
                <p:nvPr/>
              </p:nvSpPr>
              <p:spPr>
                <a:xfrm>
                  <a:off x="730508" y="5666573"/>
                  <a:ext cx="363092" cy="274295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fr-FR" sz="14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1400" i="1" dirty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fr-FR" sz="1400" i="1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fr-FR" sz="1200" dirty="0"/>
                </a:p>
              </p:txBody>
            </p:sp>
          </mc:Choice>
          <mc:Fallback xmlns="">
            <p:sp>
              <p:nvSpPr>
                <p:cNvPr id="50" name="Rectangle 4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0508" y="5666573"/>
                  <a:ext cx="363092" cy="274295"/>
                </a:xfrm>
                <a:prstGeom prst="rect">
                  <a:avLst/>
                </a:prstGeom>
                <a:blipFill rotWithShape="0"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Rectangle 17"/>
                <p:cNvSpPr/>
                <p:nvPr/>
              </p:nvSpPr>
              <p:spPr>
                <a:xfrm>
                  <a:off x="1089815" y="5521867"/>
                  <a:ext cx="389627" cy="418811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fr-FR" sz="14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1400" i="1" dirty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fr-FR" sz="1400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fr-FR" sz="1400" dirty="0"/>
                </a:p>
              </p:txBody>
            </p:sp>
          </mc:Choice>
          <mc:Fallback xmlns="">
            <p:sp>
              <p:nvSpPr>
                <p:cNvPr id="51" name="Rectangle 5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89815" y="5521867"/>
                  <a:ext cx="389627" cy="418811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Rectangle 18"/>
                <p:cNvSpPr/>
                <p:nvPr/>
              </p:nvSpPr>
              <p:spPr>
                <a:xfrm>
                  <a:off x="1475655" y="5583040"/>
                  <a:ext cx="432049" cy="358518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fr-FR" sz="14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1400" i="1" dirty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fr-FR" sz="1400" i="1" dirty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fr-FR" sz="1400" dirty="0"/>
                </a:p>
              </p:txBody>
            </p:sp>
          </mc:Choice>
          <mc:Fallback xmlns="">
            <p:sp>
              <p:nvSpPr>
                <p:cNvPr id="52" name="Rectangle 5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75655" y="5583040"/>
                  <a:ext cx="432049" cy="358518"/>
                </a:xfrm>
                <a:prstGeom prst="rect">
                  <a:avLst/>
                </a:prstGeom>
                <a:blipFill rotWithShape="0"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0" name="Groupe 19"/>
          <p:cNvGrpSpPr/>
          <p:nvPr/>
        </p:nvGrpSpPr>
        <p:grpSpPr>
          <a:xfrm>
            <a:off x="6174208" y="5709490"/>
            <a:ext cx="1177196" cy="567462"/>
            <a:chOff x="730508" y="5374096"/>
            <a:chExt cx="1177196" cy="56746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Rectangle 20"/>
                <p:cNvSpPr/>
                <p:nvPr/>
              </p:nvSpPr>
              <p:spPr>
                <a:xfrm>
                  <a:off x="730508" y="5521867"/>
                  <a:ext cx="363092" cy="419002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fr-FR" sz="14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1400" i="1" dirty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fr-FR" sz="1400" i="1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fr-FR" sz="1200" dirty="0"/>
                </a:p>
              </p:txBody>
            </p:sp>
          </mc:Choice>
          <mc:Fallback xmlns="">
            <p:sp>
              <p:nvSpPr>
                <p:cNvPr id="54" name="Rectangle 5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0508" y="5521867"/>
                  <a:ext cx="363092" cy="419002"/>
                </a:xfrm>
                <a:prstGeom prst="rect">
                  <a:avLst/>
                </a:prstGeom>
                <a:blipFill rotWithShape="0"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Rectangle 21"/>
                <p:cNvSpPr/>
                <p:nvPr/>
              </p:nvSpPr>
              <p:spPr>
                <a:xfrm>
                  <a:off x="1089815" y="5712819"/>
                  <a:ext cx="389627" cy="227859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fr-FR" sz="14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1400" i="1" dirty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fr-FR" sz="1400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fr-FR" sz="1400" dirty="0"/>
                </a:p>
              </p:txBody>
            </p:sp>
          </mc:Choice>
          <mc:Fallback xmlns="">
            <p:sp>
              <p:nvSpPr>
                <p:cNvPr id="55" name="Rectangle 5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89815" y="5712819"/>
                  <a:ext cx="389627" cy="227859"/>
                </a:xfrm>
                <a:prstGeom prst="rect">
                  <a:avLst/>
                </a:prstGeom>
                <a:blipFill rotWithShape="0">
                  <a:blip r:embed="rId13"/>
                  <a:stretch>
                    <a:fillRect b="-4878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Rectangle 22"/>
                <p:cNvSpPr/>
                <p:nvPr/>
              </p:nvSpPr>
              <p:spPr>
                <a:xfrm>
                  <a:off x="1475655" y="5374096"/>
                  <a:ext cx="432049" cy="567462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fr-FR" sz="14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1400" i="1" dirty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fr-FR" sz="1400" i="1" dirty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fr-FR" sz="1400" dirty="0"/>
                </a:p>
              </p:txBody>
            </p:sp>
          </mc:Choice>
          <mc:Fallback xmlns="">
            <p:sp>
              <p:nvSpPr>
                <p:cNvPr id="56" name="Rectangle 5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75655" y="5374096"/>
                  <a:ext cx="432049" cy="567462"/>
                </a:xfrm>
                <a:prstGeom prst="rect">
                  <a:avLst/>
                </a:prstGeom>
                <a:blipFill rotWithShape="0"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4" name="ZoneTexte 23"/>
          <p:cNvSpPr txBox="1"/>
          <p:nvPr/>
        </p:nvSpPr>
        <p:spPr>
          <a:xfrm>
            <a:off x="280138" y="5786101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Demandes :</a:t>
            </a:r>
            <a:endParaRPr lang="fr-FR" dirty="0"/>
          </a:p>
        </p:txBody>
      </p:sp>
      <p:sp>
        <p:nvSpPr>
          <p:cNvPr id="25" name="Rectangle 24"/>
          <p:cNvSpPr/>
          <p:nvPr/>
        </p:nvSpPr>
        <p:spPr>
          <a:xfrm>
            <a:off x="3343659" y="2943666"/>
            <a:ext cx="1728192" cy="64807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machine 1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343659" y="4599850"/>
            <a:ext cx="1728192" cy="64807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machine n</a:t>
            </a:r>
            <a:endParaRPr lang="fr-FR" dirty="0">
              <a:solidFill>
                <a:schemeClr val="tx1"/>
              </a:solidFill>
            </a:endParaRPr>
          </a:p>
        </p:txBody>
      </p:sp>
      <p:cxnSp>
        <p:nvCxnSpPr>
          <p:cNvPr id="27" name="Connecteur droit 26"/>
          <p:cNvCxnSpPr/>
          <p:nvPr/>
        </p:nvCxnSpPr>
        <p:spPr>
          <a:xfrm>
            <a:off x="4207755" y="3735754"/>
            <a:ext cx="0" cy="792088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/>
          <p:nvPr/>
        </p:nvCxnSpPr>
        <p:spPr>
          <a:xfrm>
            <a:off x="1759486" y="4049964"/>
            <a:ext cx="1345663" cy="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avec flèche 30"/>
          <p:cNvCxnSpPr/>
          <p:nvPr/>
        </p:nvCxnSpPr>
        <p:spPr>
          <a:xfrm flipV="1">
            <a:off x="5364088" y="4020626"/>
            <a:ext cx="980364" cy="101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Accolade fermante 2"/>
          <p:cNvSpPr/>
          <p:nvPr/>
        </p:nvSpPr>
        <p:spPr>
          <a:xfrm>
            <a:off x="1239462" y="3165889"/>
            <a:ext cx="288032" cy="172819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634780" y="3135647"/>
            <a:ext cx="460666" cy="32979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J1</a:t>
            </a:r>
            <a:endParaRPr lang="fr-FR" dirty="0"/>
          </a:p>
        </p:txBody>
      </p:sp>
      <p:sp>
        <p:nvSpPr>
          <p:cNvPr id="38" name="Rectangle 37"/>
          <p:cNvSpPr/>
          <p:nvPr/>
        </p:nvSpPr>
        <p:spPr>
          <a:xfrm>
            <a:off x="634780" y="3495687"/>
            <a:ext cx="460666" cy="32979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J2</a:t>
            </a:r>
            <a:endParaRPr lang="fr-FR" dirty="0"/>
          </a:p>
        </p:txBody>
      </p:sp>
      <p:sp>
        <p:nvSpPr>
          <p:cNvPr id="39" name="Rectangle 38"/>
          <p:cNvSpPr/>
          <p:nvPr/>
        </p:nvSpPr>
        <p:spPr>
          <a:xfrm>
            <a:off x="634780" y="3855727"/>
            <a:ext cx="460666" cy="32979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J3</a:t>
            </a:r>
            <a:endParaRPr lang="fr-FR" dirty="0"/>
          </a:p>
        </p:txBody>
      </p:sp>
      <p:sp>
        <p:nvSpPr>
          <p:cNvPr id="40" name="Rectangle 39"/>
          <p:cNvSpPr/>
          <p:nvPr/>
        </p:nvSpPr>
        <p:spPr>
          <a:xfrm>
            <a:off x="634780" y="4203502"/>
            <a:ext cx="460666" cy="32979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J4</a:t>
            </a:r>
            <a:endParaRPr lang="fr-FR" dirty="0"/>
          </a:p>
        </p:txBody>
      </p:sp>
      <p:sp>
        <p:nvSpPr>
          <p:cNvPr id="41" name="Rectangle 40"/>
          <p:cNvSpPr/>
          <p:nvPr/>
        </p:nvSpPr>
        <p:spPr>
          <a:xfrm>
            <a:off x="634780" y="4554646"/>
            <a:ext cx="460666" cy="329798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J5</a:t>
            </a:r>
            <a:endParaRPr lang="fr-FR" dirty="0"/>
          </a:p>
        </p:txBody>
      </p:sp>
      <p:sp>
        <p:nvSpPr>
          <p:cNvPr id="43" name="Rectangle 42"/>
          <p:cNvSpPr/>
          <p:nvPr/>
        </p:nvSpPr>
        <p:spPr>
          <a:xfrm>
            <a:off x="6903986" y="3166530"/>
            <a:ext cx="460666" cy="32979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J1</a:t>
            </a:r>
            <a:endParaRPr lang="fr-FR" dirty="0"/>
          </a:p>
        </p:txBody>
      </p:sp>
      <p:sp>
        <p:nvSpPr>
          <p:cNvPr id="44" name="Rectangle 43"/>
          <p:cNvSpPr/>
          <p:nvPr/>
        </p:nvSpPr>
        <p:spPr>
          <a:xfrm>
            <a:off x="6903986" y="3526570"/>
            <a:ext cx="460666" cy="32979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J2</a:t>
            </a:r>
            <a:endParaRPr lang="fr-FR" dirty="0"/>
          </a:p>
        </p:txBody>
      </p:sp>
      <p:sp>
        <p:nvSpPr>
          <p:cNvPr id="45" name="Rectangle 44"/>
          <p:cNvSpPr/>
          <p:nvPr/>
        </p:nvSpPr>
        <p:spPr>
          <a:xfrm>
            <a:off x="6903986" y="3886610"/>
            <a:ext cx="460666" cy="32979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J3</a:t>
            </a:r>
            <a:endParaRPr lang="fr-FR" dirty="0"/>
          </a:p>
        </p:txBody>
      </p:sp>
      <p:sp>
        <p:nvSpPr>
          <p:cNvPr id="46" name="Rectangle 45"/>
          <p:cNvSpPr/>
          <p:nvPr/>
        </p:nvSpPr>
        <p:spPr>
          <a:xfrm>
            <a:off x="6903986" y="4234385"/>
            <a:ext cx="460666" cy="32979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J4</a:t>
            </a:r>
            <a:endParaRPr lang="fr-FR" dirty="0"/>
          </a:p>
        </p:txBody>
      </p:sp>
      <p:sp>
        <p:nvSpPr>
          <p:cNvPr id="47" name="Rectangle 46"/>
          <p:cNvSpPr/>
          <p:nvPr/>
        </p:nvSpPr>
        <p:spPr>
          <a:xfrm>
            <a:off x="6903986" y="4585529"/>
            <a:ext cx="460666" cy="329798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J5</a:t>
            </a:r>
            <a:endParaRPr lang="fr-FR" dirty="0"/>
          </a:p>
        </p:txBody>
      </p:sp>
      <p:sp>
        <p:nvSpPr>
          <p:cNvPr id="49" name="Accolade fermante 48"/>
          <p:cNvSpPr/>
          <p:nvPr/>
        </p:nvSpPr>
        <p:spPr>
          <a:xfrm rot="10800000">
            <a:off x="6383962" y="3166530"/>
            <a:ext cx="288032" cy="172819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ZoneTexte 49"/>
          <p:cNvSpPr txBox="1"/>
          <p:nvPr/>
        </p:nvSpPr>
        <p:spPr>
          <a:xfrm>
            <a:off x="1554552" y="3385459"/>
            <a:ext cx="17170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/>
              <a:t>Une liste de tâches à effectuer</a:t>
            </a:r>
            <a:endParaRPr lang="fr-FR" sz="1600" dirty="0"/>
          </a:p>
        </p:txBody>
      </p:sp>
      <p:sp>
        <p:nvSpPr>
          <p:cNvPr id="42" name="Titre 1"/>
          <p:cNvSpPr txBox="1">
            <a:spLocks/>
          </p:cNvSpPr>
          <p:nvPr/>
        </p:nvSpPr>
        <p:spPr>
          <a:xfrm>
            <a:off x="-144016" y="-18256"/>
            <a:ext cx="889248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600" kern="1200" spc="-1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9pPr>
          </a:lstStyle>
          <a:p>
            <a:pPr algn="ctr"/>
            <a:r>
              <a:rPr lang="fr-FR" sz="3600" dirty="0" smtClean="0"/>
              <a:t>Présentation du problème</a:t>
            </a:r>
          </a:p>
          <a:p>
            <a:pPr algn="ctr"/>
            <a:r>
              <a:rPr lang="fr-FR" sz="2400" dirty="0" smtClean="0"/>
              <a:t>définition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933182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B213B2-C153-4824-A894-69B63A9EF99B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602" y="1727368"/>
            <a:ext cx="4476226" cy="414972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3" name="ZoneTexte 22"/>
              <p:cNvSpPr txBox="1"/>
              <p:nvPr/>
            </p:nvSpPr>
            <p:spPr>
              <a:xfrm>
                <a:off x="5268506" y="2690982"/>
                <a:ext cx="3191926" cy="23306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b="0" i="1" dirty="0" smtClean="0">
                    <a:latin typeface="Cambria Math" panose="02040503050406030204" pitchFamily="18" charset="0"/>
                  </a:rPr>
                  <a:t>n      </a:t>
                </a:r>
                <a:r>
                  <a:rPr lang="fr-FR" b="0" dirty="0" smtClean="0">
                    <a:latin typeface="Cambria Math" panose="02040503050406030204" pitchFamily="18" charset="0"/>
                  </a:rPr>
                  <a:t>:</a:t>
                </a:r>
                <a:r>
                  <a:rPr lang="fr-FR" b="0" i="1" dirty="0" smtClean="0">
                    <a:latin typeface="Cambria Math" panose="02040503050406030204" pitchFamily="18" charset="0"/>
                  </a:rPr>
                  <a:t> </a:t>
                </a:r>
                <a:r>
                  <a:rPr lang="fr-FR" dirty="0">
                    <a:latin typeface="Cambria Math" panose="02040503050406030204" pitchFamily="18" charset="0"/>
                  </a:rPr>
                  <a:t>N</a:t>
                </a:r>
                <a:r>
                  <a:rPr lang="fr-FR" dirty="0" smtClean="0">
                    <a:latin typeface="Cambria Math" panose="02040503050406030204" pitchFamily="18" charset="0"/>
                  </a:rPr>
                  <a:t>ombre de tâches </a:t>
                </a:r>
              </a:p>
              <a:p>
                <a:r>
                  <a:rPr lang="fr-FR" b="0" i="1" dirty="0" smtClean="0">
                    <a:latin typeface="Cambria Math" panose="02040503050406030204" pitchFamily="18" charset="0"/>
                  </a:rPr>
                  <a:t>m     </a:t>
                </a:r>
                <a:r>
                  <a:rPr lang="fr-FR" b="0" dirty="0" smtClean="0">
                    <a:latin typeface="Cambria Math" panose="02040503050406030204" pitchFamily="18" charset="0"/>
                  </a:rPr>
                  <a:t>:</a:t>
                </a:r>
                <a:r>
                  <a:rPr lang="fr-FR" b="0" i="1" dirty="0" smtClean="0">
                    <a:latin typeface="Cambria Math" panose="02040503050406030204" pitchFamily="18" charset="0"/>
                  </a:rPr>
                  <a:t> </a:t>
                </a:r>
                <a:r>
                  <a:rPr lang="fr-FR" dirty="0">
                    <a:latin typeface="Cambria Math" panose="02040503050406030204" pitchFamily="18" charset="0"/>
                  </a:rPr>
                  <a:t>N</a:t>
                </a:r>
                <a:r>
                  <a:rPr lang="fr-FR" b="0" dirty="0" smtClean="0">
                    <a:latin typeface="Cambria Math" panose="02040503050406030204" pitchFamily="18" charset="0"/>
                  </a:rPr>
                  <a:t>ombre de machines</a:t>
                </a:r>
                <a:endParaRPr lang="fr-FR" b="0" i="1" dirty="0" smtClean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F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fr-FR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fr-FR" dirty="0" smtClean="0"/>
                  <a:t>    : Retard de la tâche i</a:t>
                </a:r>
                <a:endParaRPr lang="fr-FR" dirty="0"/>
              </a:p>
              <a:p>
                <a:r>
                  <a:rPr lang="fr-FR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fr-FR" dirty="0" smtClean="0"/>
                  <a:t>  : Tâche </a:t>
                </a:r>
                <a:r>
                  <a:rPr lang="fr-FR" dirty="0"/>
                  <a:t>i sur </a:t>
                </a:r>
                <a:r>
                  <a:rPr lang="fr-FR" dirty="0" smtClean="0"/>
                  <a:t>la machine </a:t>
                </a:r>
                <a:r>
                  <a:rPr lang="fr-FR" dirty="0"/>
                  <a:t>j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F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fr-FR" dirty="0" smtClean="0"/>
                  <a:t>     : Date d’échéance </a:t>
                </a:r>
                <a:r>
                  <a:rPr lang="fr-FR" dirty="0"/>
                  <a:t>de </a:t>
                </a:r>
                <a:r>
                  <a:rPr lang="fr-FR" dirty="0" smtClean="0"/>
                  <a:t>i</a:t>
                </a:r>
                <a:endParaRPr lang="fr-FR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F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fr-FR" dirty="0" smtClean="0"/>
                  <a:t>     : Fin de la tâche i</a:t>
                </a:r>
                <a:endParaRPr lang="fr-FR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F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fr-FR" dirty="0" smtClean="0"/>
                  <a:t>     : Durée de la tâche i</a:t>
                </a:r>
              </a:p>
              <a:p>
                <a:r>
                  <a:rPr lang="fr-FR" i="1" dirty="0" smtClean="0"/>
                  <a:t>R</a:t>
                </a:r>
                <a:r>
                  <a:rPr lang="fr-FR" dirty="0" smtClean="0"/>
                  <a:t>      : </a:t>
                </a:r>
                <a:r>
                  <a:rPr lang="fr-FR" dirty="0"/>
                  <a:t>C</a:t>
                </a:r>
                <a:r>
                  <a:rPr lang="fr-FR" dirty="0" smtClean="0"/>
                  <a:t>onstante élevée</a:t>
                </a:r>
                <a:endParaRPr lang="fr-FR" i="1" dirty="0"/>
              </a:p>
            </p:txBody>
          </p:sp>
        </mc:Choice>
        <mc:Fallback xmlns="">
          <p:sp>
            <p:nvSpPr>
              <p:cNvPr id="23" name="ZoneTexte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8506" y="2690982"/>
                <a:ext cx="3191926" cy="2330638"/>
              </a:xfrm>
              <a:prstGeom prst="rect">
                <a:avLst/>
              </a:prstGeom>
              <a:blipFill rotWithShape="0">
                <a:blip r:embed="rId3"/>
                <a:stretch>
                  <a:fillRect l="-1527" t="-1567" b="-313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323528" y="1727368"/>
            <a:ext cx="4680520" cy="54950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323528" y="4725144"/>
            <a:ext cx="4680520" cy="24240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323528" y="5026773"/>
            <a:ext cx="4680520" cy="24240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323528" y="2650124"/>
            <a:ext cx="4680520" cy="121578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323528" y="3865910"/>
            <a:ext cx="4680520" cy="56087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Titre 1"/>
          <p:cNvSpPr txBox="1">
            <a:spLocks/>
          </p:cNvSpPr>
          <p:nvPr/>
        </p:nvSpPr>
        <p:spPr>
          <a:xfrm>
            <a:off x="-144016" y="-18256"/>
            <a:ext cx="889248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600" kern="1200" spc="-1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9pPr>
          </a:lstStyle>
          <a:p>
            <a:pPr algn="ctr"/>
            <a:r>
              <a:rPr lang="fr-FR" sz="3600" dirty="0" smtClean="0"/>
              <a:t>Présentation du problème</a:t>
            </a:r>
          </a:p>
          <a:p>
            <a:pPr algn="ctr"/>
            <a:r>
              <a:rPr lang="fr-FR" sz="2400" dirty="0" smtClean="0"/>
              <a:t>formulation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203392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7" grpId="0" animBg="1"/>
      <p:bldP spid="7" grpId="1" animBg="1"/>
      <p:bldP spid="8" grpId="0" animBg="1"/>
      <p:bldP spid="9" grpId="0" animBg="1"/>
      <p:bldP spid="9" grpId="1" animBg="1"/>
      <p:bldP spid="10" grpId="0" animBg="1"/>
      <p:bldP spid="10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7504" y="1106488"/>
            <a:ext cx="792088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b="1" u="sng" dirty="0" smtClean="0">
                <a:solidFill>
                  <a:srgbClr val="775F55"/>
                </a:solidFill>
              </a:rPr>
              <a:t>Méthodes approchées :</a:t>
            </a:r>
            <a:endParaRPr lang="en-US" sz="16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12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dirty="0" err="1" smtClean="0"/>
              <a:t>Biskup</a:t>
            </a:r>
            <a:r>
              <a:rPr lang="en-GB" dirty="0"/>
              <a:t>, D., Herrmann, J., &amp; Gupta, J. N. (2008). Scheduling identical parallel machines to minimize total tardiness. International Journal of Production Economics, 115(1), pp. 134-142.</a:t>
            </a:r>
            <a:endParaRPr lang="fr-FR" dirty="0"/>
          </a:p>
          <a:p>
            <a:pPr algn="just"/>
            <a:endParaRPr lang="en-GB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dirty="0" err="1" smtClean="0"/>
              <a:t>Demirel</a:t>
            </a:r>
            <a:r>
              <a:rPr lang="en-GB" dirty="0"/>
              <a:t>, T., </a:t>
            </a:r>
            <a:r>
              <a:rPr lang="en-GB" dirty="0" err="1"/>
              <a:t>Ozkir</a:t>
            </a:r>
            <a:r>
              <a:rPr lang="en-GB" dirty="0"/>
              <a:t>, V., </a:t>
            </a:r>
            <a:r>
              <a:rPr lang="en-GB" dirty="0" err="1"/>
              <a:t>Demirel</a:t>
            </a:r>
            <a:r>
              <a:rPr lang="en-GB" dirty="0"/>
              <a:t>, N. C., &amp; </a:t>
            </a:r>
            <a:r>
              <a:rPr lang="en-GB" dirty="0" err="1"/>
              <a:t>Taşdelen</a:t>
            </a:r>
            <a:r>
              <a:rPr lang="en-GB" dirty="0"/>
              <a:t>, B. (2011). A genetic algorithm approach for minimizing total tardiness in parallel machine scheduling problems. In Proceedings of the World Congress on Engineering (2</a:t>
            </a:r>
            <a:r>
              <a:rPr lang="en-GB" dirty="0" smtClean="0"/>
              <a:t>).</a:t>
            </a:r>
          </a:p>
          <a:p>
            <a:pPr algn="just"/>
            <a:endParaRPr lang="fr-FR" b="1" u="sng" dirty="0" smtClean="0">
              <a:solidFill>
                <a:srgbClr val="775F55"/>
              </a:solidFill>
            </a:endParaRPr>
          </a:p>
          <a:p>
            <a:pPr algn="just"/>
            <a:r>
              <a:rPr lang="fr-FR" b="1" u="sng" dirty="0" smtClean="0">
                <a:solidFill>
                  <a:srgbClr val="775F55"/>
                </a:solidFill>
              </a:rPr>
              <a:t>Méthodes exactes </a:t>
            </a:r>
            <a:r>
              <a:rPr lang="fr-FR" b="1" u="sng" dirty="0">
                <a:solidFill>
                  <a:srgbClr val="775F55"/>
                </a:solidFill>
              </a:rPr>
              <a:t>:</a:t>
            </a:r>
            <a:endParaRPr lang="en-U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dirty="0" err="1"/>
              <a:t>Azizoglu</a:t>
            </a:r>
            <a:r>
              <a:rPr lang="en-GB" dirty="0"/>
              <a:t>, M., &amp; </a:t>
            </a:r>
            <a:r>
              <a:rPr lang="en-GB" dirty="0" err="1"/>
              <a:t>Kirca</a:t>
            </a:r>
            <a:r>
              <a:rPr lang="en-GB" dirty="0"/>
              <a:t>, O. (1998). Tardiness minimization on parallel machines. International Journal of Production Economics, 55(2), pp. 163-168</a:t>
            </a:r>
            <a:r>
              <a:rPr lang="en-GB" dirty="0" smtClean="0"/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dirty="0" err="1" smtClean="0"/>
              <a:t>Yalaoui</a:t>
            </a:r>
            <a:r>
              <a:rPr lang="en-GB" dirty="0" smtClean="0"/>
              <a:t>, F., &amp; Chu, C. (2002). Parallel machine scheduling to minimize total tardiness. International Journal of Production Economics, 76(3</a:t>
            </a:r>
            <a:r>
              <a:rPr lang="en-GB" dirty="0"/>
              <a:t>), pp. 265-279.</a:t>
            </a:r>
            <a:endParaRPr lang="fr-FR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fr-FR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dirty="0"/>
              <a:t>Tanaka, S., and Araki, M. (2008). A branch-and-bound algorithm with </a:t>
            </a:r>
            <a:r>
              <a:rPr lang="en-GB" dirty="0" err="1"/>
              <a:t>Lagrangian</a:t>
            </a:r>
            <a:r>
              <a:rPr lang="en-GB" dirty="0"/>
              <a:t> relaxation to minimize total tardiness on identical parallel machines, International Journal of Production Economics, 113(1), pp. 446-458</a:t>
            </a:r>
            <a:r>
              <a:rPr lang="en-GB" dirty="0" smtClean="0"/>
              <a:t>.</a:t>
            </a:r>
            <a:endParaRPr lang="en-US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B1A1A-1DFC-4137-A3F9-C53E169C0C01}" type="slidenum">
              <a:rPr lang="fr-FR" smtClean="0"/>
              <a:t>6</a:t>
            </a:fld>
            <a:endParaRPr lang="fr-FR"/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-144016" y="-18256"/>
            <a:ext cx="889248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600" kern="1200" spc="-1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9pPr>
          </a:lstStyle>
          <a:p>
            <a:pPr algn="ctr"/>
            <a:r>
              <a:rPr lang="fr-FR" sz="3600" dirty="0" smtClean="0"/>
              <a:t>Présentation du problème</a:t>
            </a:r>
            <a:r>
              <a:rPr lang="fr-FR" sz="2800" dirty="0"/>
              <a:t/>
            </a:r>
            <a:br>
              <a:rPr lang="fr-FR" sz="2800" dirty="0"/>
            </a:br>
            <a:r>
              <a:rPr lang="fr-FR" sz="2400" dirty="0"/>
              <a:t>état de l’art sur </a:t>
            </a:r>
            <a:r>
              <a:rPr lang="fr-FR" sz="2400" dirty="0" smtClean="0"/>
              <a:t>les machines parallèles</a:t>
            </a:r>
            <a:endParaRPr lang="fr-FR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06944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B213B2-C153-4824-A894-69B63A9EF99B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  <p:graphicFrame>
        <p:nvGraphicFramePr>
          <p:cNvPr id="3" name="Objet 2"/>
          <p:cNvGraphicFramePr>
            <a:graphicFrameLocks noChangeAspect="1"/>
          </p:cNvGraphicFramePr>
          <p:nvPr>
            <p:extLst/>
          </p:nvPr>
        </p:nvGraphicFramePr>
        <p:xfrm>
          <a:off x="2339752" y="2191616"/>
          <a:ext cx="3192986" cy="8280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4" name="Équation" r:id="rId3" imgW="1612900" imgH="419100" progId="Equation.3">
                  <p:embed/>
                </p:oleObj>
              </mc:Choice>
              <mc:Fallback>
                <p:oleObj name="Équation" r:id="rId3" imgW="16129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752" y="2191616"/>
                        <a:ext cx="3192986" cy="82804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t 5"/>
          <p:cNvGraphicFramePr>
            <a:graphicFrameLocks noChangeAspect="1"/>
          </p:cNvGraphicFramePr>
          <p:nvPr>
            <p:extLst/>
          </p:nvPr>
        </p:nvGraphicFramePr>
        <p:xfrm>
          <a:off x="2339752" y="3588742"/>
          <a:ext cx="3547236" cy="7896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5" name="Équation" r:id="rId5" imgW="1879600" imgH="419100" progId="Equation.3">
                  <p:embed/>
                </p:oleObj>
              </mc:Choice>
              <mc:Fallback>
                <p:oleObj name="Équation" r:id="rId5" imgW="18796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752" y="3588742"/>
                        <a:ext cx="3547236" cy="78960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07504" y="1559739"/>
            <a:ext cx="828092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hangingPunct="0"/>
            <a:r>
              <a:rPr kumimoji="0" lang="fr-FR" altLang="fr-FR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Propriété 1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Il existe un ordonnancement optimal</a:t>
            </a:r>
            <a:r>
              <a:rPr kumimoji="0" lang="fr-FR" altLang="fr-FR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dans lequel la somme des durées de chaque tâche effectuée sur chaque </a:t>
            </a:r>
            <a:r>
              <a:rPr lang="fr-FR" altLang="fr-FR" sz="1400" dirty="0">
                <a:latin typeface="Arial" panose="020B0604020202020204" pitchFamily="34" charset="0"/>
                <a:ea typeface="Times New Roman" panose="02020603050405020304" pitchFamily="18" charset="0"/>
              </a:rPr>
              <a:t>machine </a:t>
            </a:r>
            <a:r>
              <a:rPr lang="fr-FR" altLang="fr-FR" sz="14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n’excède pas </a:t>
            </a:r>
            <a:r>
              <a:rPr kumimoji="0" lang="fr-FR" altLang="fr-FR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</a:t>
            </a:r>
            <a:endParaRPr kumimoji="0" lang="fr-FR" altLang="fr-F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107504" y="3094129"/>
            <a:ext cx="828092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hangingPunct="0"/>
            <a:r>
              <a:rPr kumimoji="0" lang="fr-FR" altLang="fr-FR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Corolaire 1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Il existe un ordonnancement optimal</a:t>
            </a:r>
            <a:r>
              <a:rPr kumimoji="0" lang="fr-FR" altLang="fr-FR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dans lequel chaque tâche est effectuée en dernière sur une des machines si</a:t>
            </a:r>
            <a:r>
              <a:rPr lang="fr-FR" altLang="fr-FR" sz="14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fr-FR" altLang="fr-FR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</a:t>
            </a:r>
            <a:endParaRPr kumimoji="0" lang="fr-FR" altLang="fr-F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107504" y="4527285"/>
            <a:ext cx="828092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hangingPunct="0"/>
            <a:r>
              <a:rPr kumimoji="0" lang="fr-FR" altLang="fr-FR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Propriété 2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Si</a:t>
            </a:r>
            <a:r>
              <a:rPr kumimoji="0" lang="fr-FR" altLang="fr-FR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toutes les tâches ont une durée identique alors il suffit de les trier suivant leurs dates d’échéance pour obtenir un ordonnancement optimal.</a:t>
            </a:r>
            <a:endParaRPr kumimoji="0" lang="fr-FR" altLang="fr-F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107504" y="5286242"/>
            <a:ext cx="828092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hangingPunct="0"/>
            <a:r>
              <a:rPr kumimoji="0" lang="fr-FR" altLang="fr-FR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Propriété 3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</a:t>
            </a:r>
            <a:r>
              <a:rPr lang="fr-FR" altLang="fr-FR" sz="1400" dirty="0">
                <a:latin typeface="Arial" panose="020B0604020202020204" pitchFamily="34" charset="0"/>
                <a:ea typeface="Times New Roman" panose="02020603050405020304" pitchFamily="18" charset="0"/>
              </a:rPr>
              <a:t>Si toutes les tâches ont </a:t>
            </a:r>
            <a:r>
              <a:rPr kumimoji="0" lang="fr-FR" altLang="fr-FR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une durée supérieure à leur date d’échéance, il suffit de les trier suivant leur durée pour obtenir un ordonnancement optimal.</a:t>
            </a:r>
            <a:endParaRPr kumimoji="0" lang="fr-FR" altLang="fr-F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-144016" y="-18256"/>
            <a:ext cx="889248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600" kern="1200" spc="-1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9pPr>
          </a:lstStyle>
          <a:p>
            <a:pPr algn="ctr"/>
            <a:r>
              <a:rPr lang="fr-FR" sz="3600" dirty="0" smtClean="0"/>
              <a:t>Présentation de la méthode</a:t>
            </a:r>
            <a:r>
              <a:rPr lang="fr-FR" sz="2800" dirty="0"/>
              <a:t/>
            </a:r>
            <a:br>
              <a:rPr lang="fr-FR" sz="2800" dirty="0"/>
            </a:br>
            <a:r>
              <a:rPr lang="fr-FR" sz="2400" dirty="0" smtClean="0"/>
              <a:t>règles de dominance</a:t>
            </a:r>
            <a:endParaRPr lang="fr-FR" sz="2400" dirty="0"/>
          </a:p>
        </p:txBody>
      </p:sp>
      <p:sp>
        <p:nvSpPr>
          <p:cNvPr id="2" name="Rectangle 1"/>
          <p:cNvSpPr/>
          <p:nvPr/>
        </p:nvSpPr>
        <p:spPr>
          <a:xfrm>
            <a:off x="2969167" y="6237312"/>
            <a:ext cx="24994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Azizoglu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et </a:t>
            </a:r>
            <a:r>
              <a:rPr lang="en-GB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Kirca</a:t>
            </a:r>
            <a:r>
              <a:rPr lang="en-GB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(1998)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351181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B213B2-C153-4824-A894-69B63A9EF99B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  <p:sp>
        <p:nvSpPr>
          <p:cNvPr id="5" name="ZoneTexte 4"/>
          <p:cNvSpPr txBox="1"/>
          <p:nvPr/>
        </p:nvSpPr>
        <p:spPr>
          <a:xfrm>
            <a:off x="326775" y="1417439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Données initiales : liste des jobs </a:t>
            </a:r>
            <a:endParaRPr lang="fr-FR" b="1" u="sng" dirty="0"/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-144016" y="-18256"/>
            <a:ext cx="889248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600" kern="1200" spc="-1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9pPr>
          </a:lstStyle>
          <a:p>
            <a:pPr algn="ctr"/>
            <a:r>
              <a:rPr lang="fr-FR" sz="3600" dirty="0" smtClean="0"/>
              <a:t>Présentation de la méthode</a:t>
            </a:r>
            <a:r>
              <a:rPr lang="fr-FR" sz="2800" dirty="0"/>
              <a:t/>
            </a:r>
            <a:br>
              <a:rPr lang="fr-FR" sz="2800" dirty="0"/>
            </a:br>
            <a:r>
              <a:rPr lang="fr-FR" sz="2400" dirty="0" smtClean="0"/>
              <a:t>heuristique de prétraitement</a:t>
            </a:r>
            <a:endParaRPr lang="fr-FR" sz="2400" dirty="0"/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3161348"/>
              </p:ext>
            </p:extLst>
          </p:nvPr>
        </p:nvGraphicFramePr>
        <p:xfrm>
          <a:off x="470791" y="1994535"/>
          <a:ext cx="6768752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7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30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9883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800" b="0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Durée</a:t>
                      </a:r>
                      <a:endParaRPr lang="fr-FR" sz="1800" b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0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fr-FR" sz="1800" b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0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fr-FR" sz="1800" b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0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fr-FR" sz="1800" b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0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fr-FR" sz="1800" b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0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fr-FR" sz="1800" b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0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fr-FR" sz="1800" b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CE5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ysClr val="windowText" lastClr="000000"/>
                          </a:solidFill>
                        </a:rPr>
                        <a:t>Echéance</a:t>
                      </a:r>
                      <a:endParaRPr lang="fr-F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ysClr val="windowText" lastClr="000000"/>
                          </a:solidFill>
                        </a:rPr>
                        <a:t>20</a:t>
                      </a:r>
                      <a:endParaRPr lang="fr-F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ysClr val="windowText" lastClr="000000"/>
                          </a:solidFill>
                        </a:rPr>
                        <a:t>13</a:t>
                      </a:r>
                      <a:endParaRPr lang="fr-F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ysClr val="windowText" lastClr="000000"/>
                          </a:solidFill>
                        </a:rPr>
                        <a:t>35</a:t>
                      </a:r>
                      <a:endParaRPr lang="fr-F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  <a:endParaRPr lang="fr-F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  <a:endParaRPr lang="fr-F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ysClr val="windowText" lastClr="000000"/>
                          </a:solidFill>
                        </a:rPr>
                        <a:t>41</a:t>
                      </a:r>
                      <a:endParaRPr lang="fr-F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ZoneTexte 8"/>
          <p:cNvSpPr txBox="1"/>
          <p:nvPr/>
        </p:nvSpPr>
        <p:spPr>
          <a:xfrm>
            <a:off x="326775" y="2857599"/>
            <a:ext cx="46085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Evaluation du critère du corolaire 1 :</a:t>
            </a:r>
            <a:r>
              <a:rPr lang="fr-FR" b="1" dirty="0" smtClean="0"/>
              <a:t>     </a:t>
            </a:r>
            <a:r>
              <a:rPr lang="fr-FR" sz="2000" b="1" dirty="0" smtClean="0"/>
              <a:t>39 </a:t>
            </a:r>
            <a:endParaRPr lang="fr-FR" sz="2000" b="1" dirty="0"/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4312124"/>
              </p:ext>
            </p:extLst>
          </p:nvPr>
        </p:nvGraphicFramePr>
        <p:xfrm>
          <a:off x="470791" y="3433663"/>
          <a:ext cx="6768752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7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30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9883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800" b="0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Durée</a:t>
                      </a:r>
                      <a:endParaRPr lang="fr-FR" sz="1800" b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0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fr-FR" sz="1800" b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0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fr-FR" sz="1800" b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0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fr-FR" sz="1800" b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0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fr-FR" sz="1800" b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0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fr-FR" sz="1800" b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0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fr-FR" sz="1800" b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ysClr val="windowText" lastClr="000000"/>
                          </a:solidFill>
                        </a:rPr>
                        <a:t>Echéance</a:t>
                      </a:r>
                      <a:endParaRPr lang="fr-F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ysClr val="windowText" lastClr="000000"/>
                          </a:solidFill>
                        </a:rPr>
                        <a:t>20</a:t>
                      </a:r>
                      <a:endParaRPr lang="fr-F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ysClr val="windowText" lastClr="000000"/>
                          </a:solidFill>
                        </a:rPr>
                        <a:t>13</a:t>
                      </a:r>
                      <a:endParaRPr lang="fr-F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ysClr val="windowText" lastClr="000000"/>
                          </a:solidFill>
                        </a:rPr>
                        <a:t>35</a:t>
                      </a:r>
                      <a:endParaRPr lang="fr-F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  <a:endParaRPr lang="fr-F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  <a:endParaRPr lang="fr-F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ysClr val="windowText" lastClr="000000"/>
                          </a:solidFill>
                        </a:rPr>
                        <a:t>41</a:t>
                      </a:r>
                      <a:endParaRPr lang="fr-F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ZoneTexte 10"/>
          <p:cNvSpPr txBox="1"/>
          <p:nvPr/>
        </p:nvSpPr>
        <p:spPr>
          <a:xfrm>
            <a:off x="326775" y="4472681"/>
            <a:ext cx="66247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Réitération du processus sur la liste des tâches restantes :</a:t>
            </a:r>
            <a:r>
              <a:rPr lang="fr-FR" b="1" dirty="0" smtClean="0"/>
              <a:t>     </a:t>
            </a:r>
            <a:r>
              <a:rPr lang="fr-FR" sz="2000" b="1" dirty="0" smtClean="0"/>
              <a:t>34 </a:t>
            </a:r>
            <a:endParaRPr lang="fr-FR" sz="2000" b="1" dirty="0"/>
          </a:p>
        </p:txBody>
      </p:sp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1897033"/>
              </p:ext>
            </p:extLst>
          </p:nvPr>
        </p:nvGraphicFramePr>
        <p:xfrm>
          <a:off x="470791" y="5157192"/>
          <a:ext cx="5976664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7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30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883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800" b="0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Durée</a:t>
                      </a:r>
                      <a:endParaRPr lang="fr-FR" sz="1800" b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0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fr-FR" sz="1800" b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0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fr-FR" sz="1800" b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0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fr-FR" sz="1800" b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0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fr-FR" sz="1800" b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0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fr-FR" sz="1800" b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CE5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ysClr val="windowText" lastClr="000000"/>
                          </a:solidFill>
                        </a:rPr>
                        <a:t>Echéance</a:t>
                      </a:r>
                      <a:endParaRPr lang="fr-F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ysClr val="windowText" lastClr="000000"/>
                          </a:solidFill>
                        </a:rPr>
                        <a:t>20</a:t>
                      </a:r>
                      <a:endParaRPr lang="fr-F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ysClr val="windowText" lastClr="000000"/>
                          </a:solidFill>
                        </a:rPr>
                        <a:t>13</a:t>
                      </a:r>
                      <a:endParaRPr lang="fr-F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ysClr val="windowText" lastClr="000000"/>
                          </a:solidFill>
                        </a:rPr>
                        <a:t>35</a:t>
                      </a:r>
                      <a:endParaRPr lang="fr-F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  <a:endParaRPr lang="fr-F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  <a:endParaRPr lang="fr-F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" name="ZoneTexte 12"/>
          <p:cNvSpPr txBox="1"/>
          <p:nvPr/>
        </p:nvSpPr>
        <p:spPr>
          <a:xfrm>
            <a:off x="326775" y="6064790"/>
            <a:ext cx="66247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Réitération du processus sur la liste des tâches restantes :</a:t>
            </a:r>
            <a:r>
              <a:rPr lang="fr-FR" b="1" dirty="0" smtClean="0"/>
              <a:t>     </a:t>
            </a:r>
            <a:r>
              <a:rPr lang="fr-FR" sz="2000" b="1" dirty="0" smtClean="0"/>
              <a:t>25 </a:t>
            </a:r>
            <a:endParaRPr lang="fr-FR" sz="2000" b="1" dirty="0"/>
          </a:p>
        </p:txBody>
      </p:sp>
    </p:spTree>
    <p:extLst>
      <p:ext uri="{BB962C8B-B14F-4D97-AF65-F5344CB8AC3E}">
        <p14:creationId xmlns:p14="http://schemas.microsoft.com/office/powerpoint/2010/main" val="33932013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B213B2-C153-4824-A894-69B63A9EF99B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30987" y="1628800"/>
            <a:ext cx="828092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hangingPunct="0"/>
            <a:r>
              <a:rPr kumimoji="0" lang="fr-FR" altLang="fr-FR" sz="16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Early</a:t>
            </a:r>
            <a:r>
              <a:rPr kumimoji="0" lang="fr-FR" altLang="fr-FR" sz="1600" b="1" i="0" u="sng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fr-FR" altLang="fr-FR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Due Date</a:t>
            </a:r>
            <a:r>
              <a:rPr kumimoji="0" lang="fr-FR" altLang="fr-FR" sz="1600" b="1" i="0" u="sng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</a:t>
            </a:r>
            <a:r>
              <a:rPr kumimoji="0" lang="fr-FR" altLang="fr-FR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L’ordonnancement se fait suivant la date d’échéance de chaque tâche</a:t>
            </a:r>
            <a:endParaRPr kumimoji="0" lang="fr-FR" altLang="fr-F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30986" y="3119482"/>
            <a:ext cx="842372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altLang="fr-FR" sz="1600" b="1" u="sng" dirty="0" err="1" smtClean="0">
                <a:latin typeface="Arial" panose="020B0604020202020204" pitchFamily="34" charset="0"/>
                <a:ea typeface="Times New Roman" panose="02020603050405020304" pitchFamily="18" charset="0"/>
              </a:rPr>
              <a:t>Shortest</a:t>
            </a:r>
            <a:r>
              <a:rPr lang="fr-FR" altLang="fr-FR" sz="1600" b="1" u="sng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fr-FR" altLang="fr-FR" sz="1600" b="1" u="sng" dirty="0" err="1" smtClean="0">
                <a:latin typeface="Arial" panose="020B0604020202020204" pitchFamily="34" charset="0"/>
                <a:ea typeface="Times New Roman" panose="02020603050405020304" pitchFamily="18" charset="0"/>
              </a:rPr>
              <a:t>Processing</a:t>
            </a:r>
            <a:r>
              <a:rPr lang="fr-FR" altLang="fr-FR" sz="1600" b="1" u="sng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 Time 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</a:t>
            </a:r>
            <a:r>
              <a:rPr lang="fr-FR" altLang="fr-FR" sz="1400" dirty="0">
                <a:latin typeface="Arial" panose="020B0604020202020204" pitchFamily="34" charset="0"/>
                <a:ea typeface="Times New Roman" panose="02020603050405020304" pitchFamily="18" charset="0"/>
              </a:rPr>
              <a:t>L’ordonnancement se fait suivant </a:t>
            </a:r>
            <a:r>
              <a:rPr lang="fr-FR" altLang="fr-FR" sz="14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la durée </a:t>
            </a:r>
            <a:r>
              <a:rPr lang="fr-FR" altLang="fr-FR" sz="1400" dirty="0">
                <a:latin typeface="Arial" panose="020B0604020202020204" pitchFamily="34" charset="0"/>
                <a:ea typeface="Times New Roman" panose="02020603050405020304" pitchFamily="18" charset="0"/>
              </a:rPr>
              <a:t>de </a:t>
            </a:r>
            <a:r>
              <a:rPr lang="fr-FR" altLang="fr-FR" sz="14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chaque tâche</a:t>
            </a:r>
            <a:endParaRPr lang="fr-FR" sz="1400" dirty="0">
              <a:solidFill>
                <a:sysClr val="windowText" lastClr="000000"/>
              </a:solidFill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30987" y="4632405"/>
            <a:ext cx="828092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hangingPunct="0"/>
            <a:r>
              <a:rPr kumimoji="0" lang="fr-FR" altLang="fr-FR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Minimum</a:t>
            </a:r>
            <a:r>
              <a:rPr kumimoji="0" lang="fr-FR" altLang="fr-FR" sz="1600" b="1" i="0" u="sng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fr-FR" altLang="fr-FR" sz="16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Slack</a:t>
            </a:r>
            <a:r>
              <a:rPr kumimoji="0" lang="fr-FR" altLang="fr-FR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Time 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</a:t>
            </a:r>
            <a:r>
              <a:rPr lang="fr-FR" altLang="fr-FR" sz="1400" dirty="0">
                <a:latin typeface="Arial" panose="020B0604020202020204" pitchFamily="34" charset="0"/>
                <a:ea typeface="Times New Roman" panose="02020603050405020304" pitchFamily="18" charset="0"/>
              </a:rPr>
              <a:t>L’ordonnancement se fait suivant </a:t>
            </a:r>
            <a:r>
              <a:rPr lang="fr-FR" altLang="fr-FR" sz="14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la différence entre la date d’échéance et 		       la date de fin de chaque tâche. </a:t>
            </a:r>
            <a:endParaRPr kumimoji="0" lang="fr-FR" altLang="fr-F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0187664"/>
              </p:ext>
            </p:extLst>
          </p:nvPr>
        </p:nvGraphicFramePr>
        <p:xfrm>
          <a:off x="995083" y="3767554"/>
          <a:ext cx="6023992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7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9883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800" b="0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Durée</a:t>
                      </a:r>
                      <a:endParaRPr lang="fr-FR" sz="1800" b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0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fr-FR" sz="1800" b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0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fr-FR" sz="1800" b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0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fr-FR" sz="1800" b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0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fr-FR" sz="1800" b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CE5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ysClr val="windowText" lastClr="000000"/>
                          </a:solidFill>
                        </a:rPr>
                        <a:t>Echéance</a:t>
                      </a:r>
                      <a:endParaRPr lang="fr-F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  <a:endParaRPr lang="fr-F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ysClr val="windowText" lastClr="000000"/>
                          </a:solidFill>
                        </a:rPr>
                        <a:t>13</a:t>
                      </a:r>
                      <a:endParaRPr lang="fr-F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  <a:endParaRPr lang="fr-F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ysClr val="windowText" lastClr="000000"/>
                          </a:solidFill>
                        </a:rPr>
                        <a:t>20</a:t>
                      </a:r>
                      <a:endParaRPr lang="fr-F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7635608"/>
              </p:ext>
            </p:extLst>
          </p:nvPr>
        </p:nvGraphicFramePr>
        <p:xfrm>
          <a:off x="995083" y="2256084"/>
          <a:ext cx="6023992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7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9883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800" b="0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Durée</a:t>
                      </a:r>
                      <a:endParaRPr lang="fr-FR" sz="1800" b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0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fr-FR" sz="1800" b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0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fr-FR" sz="1800" b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0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fr-FR" sz="1800" b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0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fr-FR" sz="1800" b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CE5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ysClr val="windowText" lastClr="000000"/>
                          </a:solidFill>
                        </a:rPr>
                        <a:t>Echéance</a:t>
                      </a:r>
                      <a:endParaRPr lang="fr-F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  <a:endParaRPr lang="fr-F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  <a:endParaRPr lang="fr-F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ysClr val="windowText" lastClr="000000"/>
                          </a:solidFill>
                        </a:rPr>
                        <a:t>13</a:t>
                      </a:r>
                      <a:endParaRPr lang="fr-F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ysClr val="windowText" lastClr="000000"/>
                          </a:solidFill>
                        </a:rPr>
                        <a:t>20</a:t>
                      </a:r>
                      <a:endParaRPr lang="fr-F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2695518"/>
              </p:ext>
            </p:extLst>
          </p:nvPr>
        </p:nvGraphicFramePr>
        <p:xfrm>
          <a:off x="993522" y="5310223"/>
          <a:ext cx="6023992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7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9883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800" b="0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Durée</a:t>
                      </a:r>
                      <a:endParaRPr lang="fr-FR" sz="1800" b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0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fr-FR" sz="1800" b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0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fr-FR" sz="1800" b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0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fr-FR" sz="1800" b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0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fr-FR" sz="1800" b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CE5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ysClr val="windowText" lastClr="000000"/>
                          </a:solidFill>
                        </a:rPr>
                        <a:t>Echéance</a:t>
                      </a:r>
                      <a:endParaRPr lang="fr-F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  <a:endParaRPr lang="fr-F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ysClr val="windowText" lastClr="000000"/>
                          </a:solidFill>
                        </a:rPr>
                        <a:t>13</a:t>
                      </a:r>
                      <a:endParaRPr lang="fr-F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  <a:endParaRPr lang="fr-F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ysClr val="windowText" lastClr="000000"/>
                          </a:solidFill>
                        </a:rPr>
                        <a:t>20</a:t>
                      </a:r>
                      <a:endParaRPr lang="fr-F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7305528" y="5493857"/>
            <a:ext cx="458307" cy="40011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10</a:t>
            </a:r>
            <a:endParaRPr lang="fr-FR" sz="2000" dirty="0"/>
          </a:p>
        </p:txBody>
      </p:sp>
      <p:sp>
        <p:nvSpPr>
          <p:cNvPr id="13" name="ZoneTexte 12"/>
          <p:cNvSpPr txBox="1"/>
          <p:nvPr/>
        </p:nvSpPr>
        <p:spPr>
          <a:xfrm>
            <a:off x="7305528" y="3920249"/>
            <a:ext cx="458307" cy="40011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12</a:t>
            </a:r>
            <a:endParaRPr lang="fr-FR" sz="2000" dirty="0"/>
          </a:p>
        </p:txBody>
      </p:sp>
      <p:sp>
        <p:nvSpPr>
          <p:cNvPr id="14" name="ZoneTexte 13"/>
          <p:cNvSpPr txBox="1"/>
          <p:nvPr/>
        </p:nvSpPr>
        <p:spPr>
          <a:xfrm>
            <a:off x="7305528" y="2376279"/>
            <a:ext cx="314291" cy="40011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9</a:t>
            </a:r>
            <a:endParaRPr lang="fr-FR" sz="2000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-144016" y="-18256"/>
            <a:ext cx="889248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600" kern="1200" spc="-1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9pPr>
          </a:lstStyle>
          <a:p>
            <a:pPr algn="ctr"/>
            <a:r>
              <a:rPr lang="fr-FR" sz="3600" dirty="0" smtClean="0"/>
              <a:t>Présentation de la méthode</a:t>
            </a:r>
            <a:r>
              <a:rPr lang="fr-FR" sz="2800" dirty="0"/>
              <a:t/>
            </a:r>
            <a:br>
              <a:rPr lang="fr-FR" sz="2800" dirty="0"/>
            </a:br>
            <a:r>
              <a:rPr lang="fr-FR" sz="2800" dirty="0"/>
              <a:t>c</a:t>
            </a:r>
            <a:r>
              <a:rPr lang="fr-FR" sz="2400" dirty="0" smtClean="0"/>
              <a:t>onstruction de la solution initiale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415348854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gLLkbNYfJYmMS8cGCr6Zqx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tiguïté">
  <a:themeElements>
    <a:clrScheme name="Mé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ntiguïté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15628</TotalTime>
  <Words>1152</Words>
  <Application>Microsoft Office PowerPoint</Application>
  <PresentationFormat>Affichage à l'écran (4:3)</PresentationFormat>
  <Paragraphs>514</Paragraphs>
  <Slides>18</Slides>
  <Notes>5</Notes>
  <HiddenSlides>2</HiddenSlides>
  <MMClips>0</MMClips>
  <ScaleCrop>false</ScaleCrop>
  <HeadingPairs>
    <vt:vector size="8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26" baseType="lpstr">
      <vt:lpstr>SimSun</vt:lpstr>
      <vt:lpstr>Arial</vt:lpstr>
      <vt:lpstr>Calibri</vt:lpstr>
      <vt:lpstr>Cambria</vt:lpstr>
      <vt:lpstr>Cambria Math</vt:lpstr>
      <vt:lpstr>Times New Roman</vt:lpstr>
      <vt:lpstr>Contiguïté</vt:lpstr>
      <vt:lpstr>Équation</vt:lpstr>
      <vt:lpstr>Proposition d’une heuristique efficace pour l’ordonnancement des machines parallèles</vt:lpstr>
      <vt:lpstr>Présentation PowerPoint</vt:lpstr>
      <vt:lpstr>Plan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Résultats</vt:lpstr>
      <vt:lpstr>Résultats</vt:lpstr>
      <vt:lpstr>Présentation PowerPoint</vt:lpstr>
      <vt:lpstr>Présentation PowerPoint</vt:lpstr>
      <vt:lpstr>Branch and Bound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Maxime</dc:creator>
  <cp:lastModifiedBy>David Lemoine</cp:lastModifiedBy>
  <cp:revision>705</cp:revision>
  <cp:lastPrinted>2015-11-25T12:33:19Z</cp:lastPrinted>
  <dcterms:created xsi:type="dcterms:W3CDTF">2012-09-03T09:53:16Z</dcterms:created>
  <dcterms:modified xsi:type="dcterms:W3CDTF">2016-01-11T09:35:19Z</dcterms:modified>
</cp:coreProperties>
</file>