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7" r:id="rId6"/>
    <p:sldId id="260" r:id="rId7"/>
    <p:sldId id="280" r:id="rId8"/>
    <p:sldId id="270" r:id="rId9"/>
    <p:sldId id="271" r:id="rId10"/>
    <p:sldId id="283" r:id="rId11"/>
    <p:sldId id="261" r:id="rId12"/>
    <p:sldId id="269" r:id="rId13"/>
    <p:sldId id="285" r:id="rId14"/>
    <p:sldId id="284" r:id="rId15"/>
    <p:sldId id="278" r:id="rId16"/>
    <p:sldId id="276" r:id="rId17"/>
    <p:sldId id="281" r:id="rId18"/>
    <p:sldId id="277" r:id="rId19"/>
    <p:sldId id="282" r:id="rId20"/>
    <p:sldId id="263" r:id="rId21"/>
    <p:sldId id="26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6604" autoAdjust="0"/>
  </p:normalViewPr>
  <p:slideViewPr>
    <p:cSldViewPr snapToGrid="0">
      <p:cViewPr varScale="1">
        <p:scale>
          <a:sx n="68" d="100"/>
          <a:sy n="68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quentinlaval:Documents:Th&#232;se:G&#233;n&#233;ration%20de%20tourn&#233;e:travel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Régression</a:t>
            </a:r>
            <a:r>
              <a:rPr lang="fr-FR" baseline="0"/>
              <a:t> polynomiale à l'ordre 7</a:t>
            </a:r>
            <a:endParaRPr lang="fr-FR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Estime</c:v>
          </c:tx>
          <c:marker>
            <c:symbol val="none"/>
          </c:marker>
          <c:xVal>
            <c:numRef>
              <c:f>Feuil1!$A$2:$A$18</c:f>
              <c:numCache>
                <c:formatCode>General</c:formatCode>
                <c:ptCount val="1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</c:numCache>
            </c:numRef>
          </c:xVal>
          <c:yVal>
            <c:numRef>
              <c:f>Feuil1!$C$2:$C$18</c:f>
              <c:numCache>
                <c:formatCode>General</c:formatCode>
                <c:ptCount val="17"/>
                <c:pt idx="0">
                  <c:v>35.373984834213047</c:v>
                </c:pt>
                <c:pt idx="1">
                  <c:v>45.873827791979011</c:v>
                </c:pt>
                <c:pt idx="2">
                  <c:v>49.475703324804151</c:v>
                </c:pt>
                <c:pt idx="3">
                  <c:v>49.260443307759822</c:v>
                </c:pt>
                <c:pt idx="4">
                  <c:v>47.618937911378218</c:v>
                </c:pt>
                <c:pt idx="5">
                  <c:v>46.213953632857049</c:v>
                </c:pt>
                <c:pt idx="6">
                  <c:v>45.985698803374589</c:v>
                </c:pt>
                <c:pt idx="7">
                  <c:v>47.201136571508187</c:v>
                </c:pt>
                <c:pt idx="8">
                  <c:v>49.547045362764038</c:v>
                </c:pt>
                <c:pt idx="9">
                  <c:v>52.266826815215843</c:v>
                </c:pt>
                <c:pt idx="10">
                  <c:v>54.341061191242943</c:v>
                </c:pt>
                <c:pt idx="11">
                  <c:v>54.71181026538784</c:v>
                </c:pt>
                <c:pt idx="12">
                  <c:v>52.550667688308067</c:v>
                </c:pt>
                <c:pt idx="13">
                  <c:v>47.570556826852901</c:v>
                </c:pt>
                <c:pt idx="14">
                  <c:v>40.381276080224097</c:v>
                </c:pt>
                <c:pt idx="15">
                  <c:v>32.888791672270827</c:v>
                </c:pt>
                <c:pt idx="16">
                  <c:v>28.738277919867642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620768"/>
        <c:axId val="215621160"/>
      </c:scatterChart>
      <c:scatterChart>
        <c:scatterStyle val="lineMarker"/>
        <c:varyColors val="0"/>
        <c:ser>
          <c:idx val="0"/>
          <c:order val="0"/>
          <c:tx>
            <c:v>Réelle</c:v>
          </c:tx>
          <c:spPr>
            <a:ln w="47625">
              <a:noFill/>
            </a:ln>
          </c:spPr>
          <c:xVal>
            <c:numRef>
              <c:f>Feuil1!$A$2:$A$18</c:f>
              <c:numCache>
                <c:formatCode>General</c:formatCode>
                <c:ptCount val="1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</c:numCache>
            </c:numRef>
          </c:xVal>
          <c:yVal>
            <c:numRef>
              <c:f>Feuil1!$B$2:$B$18</c:f>
              <c:numCache>
                <c:formatCode>General</c:formatCode>
                <c:ptCount val="17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55</c:v>
                </c:pt>
                <c:pt idx="12">
                  <c:v>55</c:v>
                </c:pt>
                <c:pt idx="13">
                  <c:v>50</c:v>
                </c:pt>
                <c:pt idx="14">
                  <c:v>40</c:v>
                </c:pt>
                <c:pt idx="15">
                  <c:v>30</c:v>
                </c:pt>
                <c:pt idx="16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620768"/>
        <c:axId val="215621160"/>
      </c:scatterChart>
      <c:valAx>
        <c:axId val="2156207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5621160"/>
        <c:crosses val="autoZero"/>
        <c:crossBetween val="midCat"/>
      </c:valAx>
      <c:valAx>
        <c:axId val="215621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562076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F55F0-46F0-407D-B951-443DA43FBD0D}" type="datetimeFigureOut">
              <a:rPr lang="fr-FR" smtClean="0"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A9B19-E01C-439F-93C8-695F14D88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27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9B19-E01C-439F-93C8-695F14D88E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0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A9B19-E01C-439F-93C8-695F14D88E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6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03CD-9312-4633-B5DB-0C5DEF411E45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80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E372-D08B-4263-9CF7-D7F1221AC9A7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8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AE9B-BCA2-49E4-976D-87890151C937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6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0728"/>
            <a:ext cx="9144000" cy="365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938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412"/>
            <a:ext cx="7886700" cy="74177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9986"/>
            <a:ext cx="7886700" cy="5104561"/>
          </a:xfrm>
        </p:spPr>
        <p:txBody>
          <a:bodyPr anchor="ctr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00729"/>
            <a:ext cx="2057400" cy="365125"/>
          </a:xfrm>
        </p:spPr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0729"/>
            <a:ext cx="3086100" cy="365125"/>
          </a:xfrm>
        </p:spPr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00729"/>
            <a:ext cx="2057400" cy="365125"/>
          </a:xfrm>
        </p:spPr>
        <p:txBody>
          <a:bodyPr/>
          <a:lstStyle/>
          <a:p>
            <a:fld id="{151BEF50-BD9C-4BB0-8C6A-777C3670D5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20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5DD6-96B1-4A14-9AF7-EFA8F1808E1A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75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708"/>
            <a:ext cx="9144000" cy="365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938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9987"/>
            <a:ext cx="3886200" cy="5104560"/>
          </a:xfrm>
        </p:spPr>
        <p:txBody>
          <a:bodyPr anchor="ctr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9987"/>
            <a:ext cx="3886200" cy="5104560"/>
          </a:xfrm>
        </p:spPr>
        <p:txBody>
          <a:bodyPr anchor="ctr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2708"/>
            <a:ext cx="2057400" cy="365125"/>
          </a:xfrm>
        </p:spPr>
        <p:txBody>
          <a:bodyPr/>
          <a:lstStyle/>
          <a:p>
            <a:fld id="{97DD79A2-8EF6-45ED-A37C-AFDB60B4B905}" type="datetime1">
              <a:rPr lang="fr-FR" smtClean="0"/>
              <a:t>20/05/2016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2708"/>
            <a:ext cx="3086100" cy="365125"/>
          </a:xfrm>
        </p:spPr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92708"/>
            <a:ext cx="2057400" cy="365125"/>
          </a:xfrm>
        </p:spPr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92412"/>
            <a:ext cx="7886700" cy="74177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1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C2C7-06C5-41C9-9F3F-6B136F3BDCB5}" type="datetime1">
              <a:rPr lang="fr-FR" smtClean="0"/>
              <a:t>20/05/2016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0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529D-4C37-4EE3-887B-4E587BF78C60}" type="datetime1">
              <a:rPr lang="fr-FR" smtClean="0"/>
              <a:t>20/05/2016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C01C-A15C-44F4-B637-733D642D0D7B}" type="datetime1">
              <a:rPr lang="fr-FR" smtClean="0"/>
              <a:t>20/05/2016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83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4E59-4496-4AA5-BCC8-094B5871D08F}" type="datetime1">
              <a:rPr lang="fr-FR" smtClean="0"/>
              <a:t>20/05/2016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1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6A9B-EA2E-4D38-8BE6-E43F8F2C10BD}" type="datetime1">
              <a:rPr lang="fr-FR" smtClean="0"/>
              <a:t>20/05/2016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2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B92D1-A0CE-4D7F-944D-5887BE7DCB2A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EF50-BD9C-4BB0-8C6A-777C3670D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quentin.laval@lsis.org?subject=Pr%C3%A9sentation%20Bermudes%20Journ%C3%A9es%20STP%202016%20Grenoble%2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66998" y="2069127"/>
            <a:ext cx="7210004" cy="1386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69127"/>
            <a:ext cx="7772400" cy="1386168"/>
          </a:xfrm>
        </p:spPr>
        <p:txBody>
          <a:bodyPr anchor="ctr">
            <a:noAutofit/>
          </a:bodyPr>
          <a:lstStyle/>
          <a:p>
            <a:r>
              <a:rPr lang="fr-FR" sz="2800" b="1" dirty="0"/>
              <a:t>Planification de ressources de transport sous contraintes : le cas d’une plateforme logistique hospitalière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233214"/>
            <a:ext cx="6858000" cy="1655762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5500" b="1" dirty="0" smtClean="0"/>
              <a:t>Quentin Laval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 smtClean="0"/>
              <a:t>Ingénieur Hospitalier Assistance Publique Hôpitaux de Marseille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 smtClean="0"/>
              <a:t>Doctorant dans l’équipe DIMAG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 smtClean="0"/>
              <a:t>Laboratoire des Sciences de l’Information et des Systèmes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 smtClean="0"/>
              <a:t>Aix-Marseille Université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 smtClean="0"/>
              <a:t>Thèse dirigée par </a:t>
            </a:r>
            <a:r>
              <a:rPr lang="fr-FR" b="1" dirty="0" smtClean="0"/>
              <a:t>Aline Cauvin </a:t>
            </a:r>
            <a:r>
              <a:rPr lang="fr-FR" dirty="0" smtClean="0"/>
              <a:t>et </a:t>
            </a:r>
            <a:r>
              <a:rPr lang="fr-FR" b="1" dirty="0" smtClean="0"/>
              <a:t>Sylvie </a:t>
            </a:r>
            <a:r>
              <a:rPr lang="fr-FR" b="1" dirty="0" err="1" smtClean="0"/>
              <a:t>Norre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3" y="28856"/>
            <a:ext cx="1526790" cy="10803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30" y="35427"/>
            <a:ext cx="914867" cy="10803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632" y="28856"/>
            <a:ext cx="990368" cy="10803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14877" y="6311788"/>
            <a:ext cx="358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6"/>
              </a:rPr>
              <a:t>quentin.laval@lsis.org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du problème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cherchons à optimiser un planning de tournées avec équipage sous contraintes de règles métier et </a:t>
            </a:r>
            <a:r>
              <a:rPr lang="fr-FR" dirty="0" smtClean="0"/>
              <a:t>environnementales, </a:t>
            </a:r>
            <a:r>
              <a:rPr lang="fr-FR" dirty="0" smtClean="0"/>
              <a:t>par la maximisation des chargements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99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d’une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9987"/>
            <a:ext cx="7886700" cy="1213014"/>
          </a:xfrm>
        </p:spPr>
        <p:txBody>
          <a:bodyPr>
            <a:normAutofit/>
          </a:bodyPr>
          <a:lstStyle/>
          <a:p>
            <a:r>
              <a:rPr lang="fr-FR" dirty="0" smtClean="0"/>
              <a:t>Proposition d’un couplage résolution/simulation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Test des faisabilité des solution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E330-A126-4093-A8A2-B055CA76A7AE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11</a:t>
            </a:fld>
            <a:endParaRPr lang="fr-FR"/>
          </a:p>
        </p:txBody>
      </p:sp>
      <p:sp>
        <p:nvSpPr>
          <p:cNvPr id="138" name="Rectangle 137"/>
          <p:cNvSpPr/>
          <p:nvPr/>
        </p:nvSpPr>
        <p:spPr>
          <a:xfrm>
            <a:off x="1810556" y="3280095"/>
            <a:ext cx="6912529" cy="29372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3634359" y="4488230"/>
            <a:ext cx="3436706" cy="1464232"/>
            <a:chOff x="0" y="0"/>
            <a:chExt cx="2400521" cy="1054100"/>
          </a:xfrm>
        </p:grpSpPr>
        <p:sp>
          <p:nvSpPr>
            <p:cNvPr id="92" name="Rectangle 91"/>
            <p:cNvSpPr/>
            <p:nvPr/>
          </p:nvSpPr>
          <p:spPr>
            <a:xfrm>
              <a:off x="0" y="0"/>
              <a:ext cx="2400285" cy="1054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8250" y="493776"/>
              <a:ext cx="2063198" cy="444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4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Heuristique</a:t>
              </a:r>
              <a:endPara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Zone de texte 146"/>
            <p:cNvSpPr txBox="1"/>
            <p:nvPr/>
          </p:nvSpPr>
          <p:spPr>
            <a:xfrm>
              <a:off x="38720" y="86335"/>
              <a:ext cx="2323640" cy="292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600" dirty="0">
                  <a:solidFill>
                    <a:srgbClr val="000000"/>
                  </a:solidFill>
                  <a:ea typeface="Calibri" panose="020F0502020204030204" pitchFamily="34" charset="0"/>
                  <a:cs typeface="Calibri (Corps)"/>
                </a:rPr>
                <a:t>Génération de planning de tournée</a:t>
              </a:r>
            </a:p>
          </p:txBody>
        </p:sp>
        <p:cxnSp>
          <p:nvCxnSpPr>
            <p:cNvPr id="96" name="Connecteur droit avec flèche 95"/>
            <p:cNvCxnSpPr/>
            <p:nvPr/>
          </p:nvCxnSpPr>
          <p:spPr>
            <a:xfrm>
              <a:off x="3658" y="724204"/>
              <a:ext cx="153172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>
              <a:off x="2238452" y="731520"/>
              <a:ext cx="162069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Éclair 89"/>
          <p:cNvSpPr/>
          <p:nvPr/>
        </p:nvSpPr>
        <p:spPr>
          <a:xfrm>
            <a:off x="4760797" y="2837815"/>
            <a:ext cx="478075" cy="442280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1" name="Zone de texte 190"/>
          <p:cNvSpPr txBox="1"/>
          <p:nvPr/>
        </p:nvSpPr>
        <p:spPr>
          <a:xfrm>
            <a:off x="3019384" y="2327848"/>
            <a:ext cx="2008594" cy="5641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700" dirty="0">
                <a:solidFill>
                  <a:srgbClr val="000000"/>
                </a:solidFill>
                <a:ea typeface="Calibri" panose="020F0502020204030204" pitchFamily="34" charset="0"/>
                <a:cs typeface="Calibri (Corps)"/>
              </a:rPr>
              <a:t>Variabilité sur les temps de transport</a:t>
            </a:r>
          </a:p>
        </p:txBody>
      </p:sp>
      <p:cxnSp>
        <p:nvCxnSpPr>
          <p:cNvPr id="81" name="Connecteur droit avec flèche 80"/>
          <p:cNvCxnSpPr>
            <a:stCxn id="83" idx="3"/>
          </p:cNvCxnSpPr>
          <p:nvPr/>
        </p:nvCxnSpPr>
        <p:spPr>
          <a:xfrm>
            <a:off x="1261986" y="4859121"/>
            <a:ext cx="2379336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84" idx="3"/>
          </p:cNvCxnSpPr>
          <p:nvPr/>
        </p:nvCxnSpPr>
        <p:spPr>
          <a:xfrm flipV="1">
            <a:off x="1365608" y="5697416"/>
            <a:ext cx="2291992" cy="634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 de texte 192"/>
          <p:cNvSpPr txBox="1"/>
          <p:nvPr/>
        </p:nvSpPr>
        <p:spPr>
          <a:xfrm>
            <a:off x="-69292" y="4595096"/>
            <a:ext cx="1331278" cy="528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Prévision de disponibilité</a:t>
            </a:r>
          </a:p>
        </p:txBody>
      </p:sp>
      <p:sp>
        <p:nvSpPr>
          <p:cNvPr id="84" name="Zone de texte 193"/>
          <p:cNvSpPr txBox="1"/>
          <p:nvPr/>
        </p:nvSpPr>
        <p:spPr>
          <a:xfrm>
            <a:off x="20571" y="5421314"/>
            <a:ext cx="1345037" cy="5648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Ressources </a:t>
            </a:r>
            <a:r>
              <a:rPr lang="fr-FR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transport</a:t>
            </a:r>
          </a:p>
        </p:txBody>
      </p:sp>
      <p:sp>
        <p:nvSpPr>
          <p:cNvPr id="86" name="Zone de texte 209"/>
          <p:cNvSpPr txBox="1"/>
          <p:nvPr/>
        </p:nvSpPr>
        <p:spPr>
          <a:xfrm>
            <a:off x="6938000" y="5177160"/>
            <a:ext cx="1354205" cy="677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Planning généré</a:t>
            </a:r>
          </a:p>
        </p:txBody>
      </p:sp>
      <p:cxnSp>
        <p:nvCxnSpPr>
          <p:cNvPr id="87" name="Connecteur en angle 86"/>
          <p:cNvCxnSpPr>
            <a:stCxn id="92" idx="3"/>
            <a:endCxn id="89" idx="3"/>
          </p:cNvCxnSpPr>
          <p:nvPr/>
        </p:nvCxnSpPr>
        <p:spPr>
          <a:xfrm flipH="1" flipV="1">
            <a:off x="6442956" y="3867570"/>
            <a:ext cx="627771" cy="1352777"/>
          </a:xfrm>
          <a:prstGeom prst="bentConnector3">
            <a:avLst>
              <a:gd name="adj1" fmla="val -107240"/>
            </a:avLst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>
            <a:stCxn id="89" idx="1"/>
            <a:endCxn id="92" idx="1"/>
          </p:cNvCxnSpPr>
          <p:nvPr/>
        </p:nvCxnSpPr>
        <p:spPr>
          <a:xfrm rot="10800000" flipV="1">
            <a:off x="3634359" y="3867568"/>
            <a:ext cx="845575" cy="1352777"/>
          </a:xfrm>
          <a:prstGeom prst="bentConnector3">
            <a:avLst>
              <a:gd name="adj1" fmla="val 285772"/>
            </a:avLst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479933" y="3426445"/>
            <a:ext cx="1963023" cy="882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(Corps)"/>
              </a:rPr>
              <a:t>Validation du planning par simulation</a:t>
            </a:r>
          </a:p>
        </p:txBody>
      </p:sp>
      <p:sp>
        <p:nvSpPr>
          <p:cNvPr id="25" name="Zone de texte 209"/>
          <p:cNvSpPr txBox="1"/>
          <p:nvPr/>
        </p:nvSpPr>
        <p:spPr>
          <a:xfrm>
            <a:off x="2412880" y="3304845"/>
            <a:ext cx="1733077" cy="677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Eléments du planning validés</a:t>
            </a:r>
            <a:endParaRPr lang="fr-FR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9986"/>
            <a:ext cx="7886700" cy="1616045"/>
          </a:xfrm>
        </p:spPr>
        <p:txBody>
          <a:bodyPr/>
          <a:lstStyle/>
          <a:p>
            <a:r>
              <a:rPr lang="fr-FR" dirty="0" smtClean="0"/>
              <a:t>Modélisation du </a:t>
            </a:r>
            <a:r>
              <a:rPr lang="fr-FR" dirty="0"/>
              <a:t>problème </a:t>
            </a:r>
            <a:r>
              <a:rPr lang="fr-FR" dirty="0" smtClean="0"/>
              <a:t>(</a:t>
            </a:r>
            <a:r>
              <a:rPr lang="fr-FR" dirty="0" err="1" smtClean="0"/>
              <a:t>Mujica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Piera,2011):</a:t>
            </a:r>
          </a:p>
          <a:p>
            <a:pPr lvl="1"/>
            <a:r>
              <a:rPr lang="fr-FR" dirty="0" smtClean="0"/>
              <a:t>Réseaux de </a:t>
            </a:r>
            <a:r>
              <a:rPr lang="fr-FR" dirty="0" err="1" smtClean="0"/>
              <a:t>Petri</a:t>
            </a:r>
            <a:endParaRPr lang="fr-FR" dirty="0" smtClean="0"/>
          </a:p>
          <a:p>
            <a:pPr lvl="1"/>
            <a:r>
              <a:rPr lang="fr-FR" dirty="0" smtClean="0"/>
              <a:t>Modèle de simulation </a:t>
            </a:r>
            <a:r>
              <a:rPr lang="fr-FR" dirty="0" err="1" smtClean="0"/>
              <a:t>Simio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272087" y="2816031"/>
            <a:ext cx="8599826" cy="3350952"/>
            <a:chOff x="272087" y="2816031"/>
            <a:chExt cx="8599826" cy="3350952"/>
          </a:xfrm>
        </p:grpSpPr>
        <p:grpSp>
          <p:nvGrpSpPr>
            <p:cNvPr id="13" name="Groupe 12"/>
            <p:cNvGrpSpPr/>
            <p:nvPr/>
          </p:nvGrpSpPr>
          <p:grpSpPr>
            <a:xfrm>
              <a:off x="272087" y="2816031"/>
              <a:ext cx="3803257" cy="3350952"/>
              <a:chOff x="436572" y="2953595"/>
              <a:chExt cx="3803257" cy="3350952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436572" y="2953595"/>
                <a:ext cx="3803257" cy="335095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650" y="3081449"/>
                <a:ext cx="3419103" cy="2736000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700105" y="5876332"/>
                <a:ext cx="3347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Modélisation par réseaux de </a:t>
                </a:r>
                <a:r>
                  <a:rPr lang="fr-FR" dirty="0" err="1" smtClean="0"/>
                  <a:t>Petri</a:t>
                </a:r>
                <a:endParaRPr lang="fr-FR" dirty="0"/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5068656" y="2816031"/>
              <a:ext cx="3803257" cy="3350952"/>
              <a:chOff x="4763805" y="2953595"/>
              <a:chExt cx="3803257" cy="3350952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4763805" y="2953595"/>
                <a:ext cx="3803257" cy="335095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2623" y="3140332"/>
                <a:ext cx="3505622" cy="2736000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5624719" y="5876332"/>
                <a:ext cx="2229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Simulation avec </a:t>
                </a:r>
                <a:r>
                  <a:rPr lang="fr-FR" dirty="0" err="1" smtClean="0"/>
                  <a:t>Simio</a:t>
                </a:r>
                <a:endParaRPr lang="fr-FR" dirty="0"/>
              </a:p>
            </p:txBody>
          </p:sp>
        </p:grpSp>
        <p:sp>
          <p:nvSpPr>
            <p:cNvPr id="15" name="Flèche droite 14"/>
            <p:cNvSpPr/>
            <p:nvPr/>
          </p:nvSpPr>
          <p:spPr>
            <a:xfrm>
              <a:off x="4075345" y="4370768"/>
              <a:ext cx="993312" cy="44399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 planning de tournée est composé d’un ensemble de tournée.</a:t>
            </a:r>
          </a:p>
          <a:p>
            <a:r>
              <a:rPr lang="fr-FR" dirty="0" smtClean="0"/>
              <a:t>Une tournée spécifie le site de destination, heure de départ de la PFL, l’heure d’arrivée sur le site, l’heure de départ du site, l’heure d’arrivée à la PFL, le véhicule utilisé, le chauffeur et la liste des contenants dans le chargement du véhicule</a:t>
            </a:r>
          </a:p>
          <a:p>
            <a:r>
              <a:rPr lang="fr-FR" dirty="0" smtClean="0"/>
              <a:t>Un véhicule est défini par sa longueur de caisse</a:t>
            </a:r>
          </a:p>
          <a:p>
            <a:r>
              <a:rPr lang="fr-FR" dirty="0" smtClean="0"/>
              <a:t>Un contenant est défini par son service de destination, sa date de mise en disponibilité sur le quai de départ, sa longueur et le type de produit transporté</a:t>
            </a:r>
          </a:p>
          <a:p>
            <a:r>
              <a:rPr lang="fr-FR" dirty="0" smtClean="0"/>
              <a:t>Un chauffeur est défini par sa date de prise et de fin de service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1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628650" y="1199986"/>
            <a:ext cx="7886700" cy="88546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Modèle de simulation SIMIO</a:t>
            </a:r>
          </a:p>
          <a:p>
            <a:pPr marL="0" indent="0">
              <a:buNone/>
            </a:pPr>
            <a:r>
              <a:rPr lang="fr-FR" dirty="0" smtClean="0"/>
              <a:t>Entrées/Sortie du modèle de simulation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92606" y="2506079"/>
            <a:ext cx="8873448" cy="3451136"/>
            <a:chOff x="-67074" y="1991984"/>
            <a:chExt cx="8873448" cy="3451136"/>
          </a:xfrm>
        </p:grpSpPr>
        <p:grpSp>
          <p:nvGrpSpPr>
            <p:cNvPr id="7" name="Groupe 6"/>
            <p:cNvGrpSpPr/>
            <p:nvPr/>
          </p:nvGrpSpPr>
          <p:grpSpPr>
            <a:xfrm>
              <a:off x="2844392" y="1991984"/>
              <a:ext cx="3803257" cy="3350952"/>
              <a:chOff x="4763805" y="2953595"/>
              <a:chExt cx="3803257" cy="3350952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4763805" y="2953595"/>
                <a:ext cx="3803257" cy="335095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12623" y="3140332"/>
                <a:ext cx="3505622" cy="2736000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5624719" y="5876332"/>
                <a:ext cx="2229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Simulation avec </a:t>
                </a:r>
                <a:r>
                  <a:rPr lang="fr-FR" dirty="0" err="1" smtClean="0"/>
                  <a:t>Simio</a:t>
                </a:r>
                <a:endParaRPr lang="fr-FR" dirty="0"/>
              </a:p>
            </p:txBody>
          </p:sp>
        </p:grpSp>
        <p:sp>
          <p:nvSpPr>
            <p:cNvPr id="13" name="Rectangle à coins arrondis 12"/>
            <p:cNvSpPr/>
            <p:nvPr/>
          </p:nvSpPr>
          <p:spPr>
            <a:xfrm>
              <a:off x="164840" y="4176382"/>
              <a:ext cx="1946246" cy="126673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Fonction de temps de transport pour chaque site</a:t>
              </a:r>
            </a:p>
          </p:txBody>
        </p:sp>
        <p:cxnSp>
          <p:nvCxnSpPr>
            <p:cNvPr id="15" name="Connecteur droit avec flèche 14"/>
            <p:cNvCxnSpPr>
              <a:stCxn id="3" idx="3"/>
              <a:endCxn id="8" idx="1"/>
            </p:cNvCxnSpPr>
            <p:nvPr/>
          </p:nvCxnSpPr>
          <p:spPr>
            <a:xfrm>
              <a:off x="1507522" y="2713644"/>
              <a:ext cx="1336870" cy="95381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3" idx="3"/>
              <a:endCxn id="8" idx="1"/>
            </p:cNvCxnSpPr>
            <p:nvPr/>
          </p:nvCxnSpPr>
          <p:spPr>
            <a:xfrm flipV="1">
              <a:off x="2111086" y="3667460"/>
              <a:ext cx="733306" cy="114229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8" idx="3"/>
              <a:endCxn id="29" idx="1"/>
            </p:cNvCxnSpPr>
            <p:nvPr/>
          </p:nvCxnSpPr>
          <p:spPr>
            <a:xfrm flipV="1">
              <a:off x="6647649" y="3656265"/>
              <a:ext cx="793217" cy="1119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e 15"/>
            <p:cNvGrpSpPr/>
            <p:nvPr/>
          </p:nvGrpSpPr>
          <p:grpSpPr>
            <a:xfrm>
              <a:off x="-67074" y="2283602"/>
              <a:ext cx="2178160" cy="1207144"/>
              <a:chOff x="-67074" y="2283602"/>
              <a:chExt cx="2178160" cy="1207144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865" y="2283602"/>
                <a:ext cx="960657" cy="860083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-67074" y="3121414"/>
                <a:ext cx="21781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fr-FR" dirty="0" smtClean="0"/>
                  <a:t>Planning de tournées</a:t>
                </a:r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7135201" y="3226223"/>
              <a:ext cx="1671173" cy="1506414"/>
              <a:chOff x="326541" y="1628858"/>
              <a:chExt cx="1671173" cy="1506414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206" y="1628858"/>
                <a:ext cx="960657" cy="860083"/>
              </a:xfrm>
              <a:prstGeom prst="rect">
                <a:avLst/>
              </a:prstGeom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326541" y="2488941"/>
                <a:ext cx="16711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Planning de tournées validé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9985"/>
            <a:ext cx="7886700" cy="119947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Variabilité sur les temps de transports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Fonction continue facilement exprimable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Fonction modélisant au plus près les variations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683347" y="3458133"/>
            <a:ext cx="3418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Une régression polynomiale d’ordre 7 pour modéliser la variabilité des temps de transport. La fonction de temps est de type:</a:t>
            </a:r>
          </a:p>
          <a:p>
            <a:pPr algn="just"/>
            <a:endParaRPr lang="fr-FR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36199"/>
              </p:ext>
            </p:extLst>
          </p:nvPr>
        </p:nvGraphicFramePr>
        <p:xfrm>
          <a:off x="5946235" y="4626613"/>
          <a:ext cx="2833377" cy="30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…quation" r:id="rId3" imgW="2070100" imgH="228600" progId="Equation.3">
                  <p:embed/>
                </p:oleObj>
              </mc:Choice>
              <mc:Fallback>
                <p:oleObj name="…quation" r:id="rId3" imgW="207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6235" y="4626613"/>
                        <a:ext cx="2833377" cy="304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97725"/>
              </p:ext>
            </p:extLst>
          </p:nvPr>
        </p:nvGraphicFramePr>
        <p:xfrm>
          <a:off x="663222" y="2479389"/>
          <a:ext cx="5079999" cy="382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73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d’une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97793"/>
            <a:ext cx="7886700" cy="46512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Étapes de la méthode de résolution séquentielle: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296289" y="1665599"/>
            <a:ext cx="3220242" cy="4699001"/>
            <a:chOff x="3570067" y="1001889"/>
            <a:chExt cx="3220242" cy="50489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570067" y="1001889"/>
              <a:ext cx="3208867" cy="53622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Tri des données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578577" y="1960238"/>
              <a:ext cx="3208867" cy="66604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Affectation des contenants aux camions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578577" y="3055033"/>
              <a:ext cx="3208867" cy="711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Création d’une tournée avec départs et arrivées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578577" y="4185850"/>
              <a:ext cx="3208867" cy="83537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Affectation des tournées aux chauffeurs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3581442" y="5514623"/>
              <a:ext cx="3208867" cy="53622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Création du planning de tournée</a:t>
              </a:r>
            </a:p>
          </p:txBody>
        </p:sp>
        <p:cxnSp>
          <p:nvCxnSpPr>
            <p:cNvPr id="14" name="Connecteur droit avec flèche 13"/>
            <p:cNvCxnSpPr>
              <a:stCxn id="8" idx="2"/>
              <a:endCxn id="9" idx="0"/>
            </p:cNvCxnSpPr>
            <p:nvPr/>
          </p:nvCxnSpPr>
          <p:spPr>
            <a:xfrm>
              <a:off x="5174501" y="1538112"/>
              <a:ext cx="8510" cy="42212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9" idx="2"/>
              <a:endCxn id="10" idx="0"/>
            </p:cNvCxnSpPr>
            <p:nvPr/>
          </p:nvCxnSpPr>
          <p:spPr>
            <a:xfrm>
              <a:off x="5183011" y="2626282"/>
              <a:ext cx="0" cy="42875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0" idx="2"/>
              <a:endCxn id="12" idx="0"/>
            </p:cNvCxnSpPr>
            <p:nvPr/>
          </p:nvCxnSpPr>
          <p:spPr>
            <a:xfrm>
              <a:off x="5183011" y="3766233"/>
              <a:ext cx="0" cy="41961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2" idx="2"/>
              <a:endCxn id="13" idx="0"/>
            </p:cNvCxnSpPr>
            <p:nvPr/>
          </p:nvCxnSpPr>
          <p:spPr>
            <a:xfrm>
              <a:off x="5183011" y="5021229"/>
              <a:ext cx="2865" cy="49339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290646" y="1707932"/>
            <a:ext cx="468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Création de paquet de contenants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290647" y="2358010"/>
            <a:ext cx="4692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Création d’un chargement avec une véhicule disponible avec en prévision le nombre de contenants sales à collecter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90646" y="3287890"/>
            <a:ext cx="469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transport est créé si le véhicule est plein ou qu’il n’aura plus de contenants à </a:t>
            </a:r>
            <a:r>
              <a:rPr lang="fr-FR" dirty="0"/>
              <a:t>charger. </a:t>
            </a:r>
            <a:r>
              <a:rPr lang="fr-FR" dirty="0" smtClean="0"/>
              <a:t>Un transport </a:t>
            </a:r>
            <a:r>
              <a:rPr lang="fr-FR" dirty="0"/>
              <a:t>à vide </a:t>
            </a:r>
            <a:r>
              <a:rPr lang="fr-FR" dirty="0" smtClean="0"/>
              <a:t>peut être potentiellement </a:t>
            </a:r>
            <a:r>
              <a:rPr lang="fr-FR" dirty="0"/>
              <a:t>créé s’il y a des contenants sales à </a:t>
            </a:r>
            <a:r>
              <a:rPr lang="fr-FR" dirty="0" smtClean="0"/>
              <a:t>collecter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290647" y="4723741"/>
            <a:ext cx="468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transport est affecté à un chauffeur qui travaille et qui est disponible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90646" y="5692105"/>
            <a:ext cx="470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transport est affecté à un chauffeur qui travaille et qui est disponible</a:t>
            </a:r>
          </a:p>
        </p:txBody>
      </p:sp>
    </p:spTree>
    <p:extLst>
      <p:ext uri="{BB962C8B-B14F-4D97-AF65-F5344CB8AC3E}">
        <p14:creationId xmlns:p14="http://schemas.microsoft.com/office/powerpoint/2010/main" val="16925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d’une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9987"/>
            <a:ext cx="7886700" cy="1543214"/>
          </a:xfrm>
        </p:spPr>
        <p:txBody>
          <a:bodyPr/>
          <a:lstStyle/>
          <a:p>
            <a:r>
              <a:rPr lang="fr-FR" dirty="0" smtClean="0"/>
              <a:t>Création de paquets de contenants: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Pouvoir modéliser le temps d’attente maximal entre le dernier contenant chargé et le départ effectif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75248" y="2841668"/>
            <a:ext cx="7783830" cy="6471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schemeClr val="tx1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28915" y="2841668"/>
            <a:ext cx="0" cy="647114"/>
          </a:xfrm>
          <a:prstGeom prst="line">
            <a:avLst/>
          </a:prstGeom>
          <a:ln w="349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6472" y="358724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 smtClean="0"/>
              <a:t>6h00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00139" y="358724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 smtClean="0"/>
              <a:t>6h30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30302" y="358724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/>
              <a:t>7</a:t>
            </a:r>
            <a:r>
              <a:rPr lang="fr-FR" dirty="0" smtClean="0"/>
              <a:t>h00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95126" y="2979987"/>
            <a:ext cx="124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Créneau A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89241" y="2979987"/>
            <a:ext cx="117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Créneau B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75248" y="4067342"/>
            <a:ext cx="7886700" cy="2174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S’il y a un camion qui est entamé mais pas plein à la fin du créneau A et s’il n’y pas de contenant dans le créneau </a:t>
            </a:r>
            <a:r>
              <a:rPr lang="fr-FR" dirty="0" smtClean="0"/>
              <a:t>B, le </a:t>
            </a:r>
            <a:r>
              <a:rPr lang="fr-FR" dirty="0" smtClean="0"/>
              <a:t>camion </a:t>
            </a:r>
            <a:r>
              <a:rPr lang="fr-FR" dirty="0" smtClean="0"/>
              <a:t>part même si non </a:t>
            </a:r>
            <a:r>
              <a:rPr lang="fr-FR" dirty="0" smtClean="0"/>
              <a:t>rempli. A l’inverse s’il y a des contenants dans le créneau B, le camion attend et chargera les contenants </a:t>
            </a:r>
            <a:r>
              <a:rPr lang="fr-FR" dirty="0" smtClean="0"/>
              <a:t>prioritaires du créneau B.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3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d’une méthode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idx="1"/>
          </p:nvPr>
        </p:nvSpPr>
        <p:spPr>
          <a:xfrm>
            <a:off x="628650" y="1033762"/>
            <a:ext cx="7886700" cy="134919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Affectation des contenants aux camions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Bin </a:t>
            </a:r>
            <a:r>
              <a:rPr lang="fr-FR" dirty="0" err="1" smtClean="0"/>
              <a:t>packing</a:t>
            </a:r>
            <a:r>
              <a:rPr lang="fr-FR" dirty="0" smtClean="0"/>
              <a:t> 1D en utilisant l’heuristique du Best Fit </a:t>
            </a:r>
            <a:r>
              <a:rPr lang="fr-FR" dirty="0" err="1" smtClean="0"/>
              <a:t>Decreasing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Consiste à trier par ordre décroissant les objets et les affecter à la meilleure boîte.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18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30370" y="2391528"/>
            <a:ext cx="5929753" cy="4066982"/>
            <a:chOff x="330370" y="2250849"/>
            <a:chExt cx="5929753" cy="4066982"/>
          </a:xfrm>
        </p:grpSpPr>
        <p:grpSp>
          <p:nvGrpSpPr>
            <p:cNvPr id="15" name="Groupe 14"/>
            <p:cNvGrpSpPr/>
            <p:nvPr/>
          </p:nvGrpSpPr>
          <p:grpSpPr>
            <a:xfrm>
              <a:off x="330370" y="2250849"/>
              <a:ext cx="5929753" cy="4066982"/>
              <a:chOff x="0" y="0"/>
              <a:chExt cx="4966409" cy="2971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72435" cy="2971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3427" y="877402"/>
                <a:ext cx="913765" cy="20389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25397" y="877402"/>
                <a:ext cx="913765" cy="20389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03223" y="877402"/>
                <a:ext cx="913765" cy="203898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570" y="52856"/>
                <a:ext cx="2869565" cy="7340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08689" y="105711"/>
                <a:ext cx="609600" cy="61023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134331" y="739977"/>
                <a:ext cx="457835" cy="40767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4" name="Zone de texte 339"/>
              <p:cNvSpPr txBox="1"/>
              <p:nvPr/>
            </p:nvSpPr>
            <p:spPr>
              <a:xfrm>
                <a:off x="3594174" y="813975"/>
                <a:ext cx="1372235" cy="345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fr-FR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Contenant de linge</a:t>
                </a:r>
                <a:endParaRPr lang="fr-FR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22238" y="105711"/>
                <a:ext cx="609600" cy="61023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225216" y="105711"/>
                <a:ext cx="609600" cy="61023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6282" y="105711"/>
                <a:ext cx="609600" cy="61023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5" name="Zone de texte 343"/>
              <p:cNvSpPr txBox="1"/>
              <p:nvPr/>
            </p:nvSpPr>
            <p:spPr>
              <a:xfrm>
                <a:off x="169138" y="1786516"/>
                <a:ext cx="617838" cy="2930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fr-FR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Boîte 1</a:t>
                </a:r>
                <a:endParaRPr lang="fr-FR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Zone de texte 344"/>
              <p:cNvSpPr txBox="1"/>
              <p:nvPr/>
            </p:nvSpPr>
            <p:spPr>
              <a:xfrm>
                <a:off x="1157535" y="1786516"/>
                <a:ext cx="617838" cy="2930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fr-FR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Boîte 2</a:t>
                </a:r>
                <a:endParaRPr lang="fr-FR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Zone de texte 345"/>
              <p:cNvSpPr txBox="1"/>
              <p:nvPr/>
            </p:nvSpPr>
            <p:spPr>
              <a:xfrm>
                <a:off x="2156504" y="1786516"/>
                <a:ext cx="617838" cy="2930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fr-FR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Boîte 3</a:t>
                </a:r>
                <a:endParaRPr lang="fr-FR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Zone de texte 346"/>
              <p:cNvSpPr txBox="1"/>
              <p:nvPr/>
            </p:nvSpPr>
            <p:spPr>
              <a:xfrm>
                <a:off x="3134284" y="206137"/>
                <a:ext cx="1601521" cy="455533"/>
              </a:xfrm>
              <a:prstGeom prst="rect">
                <a:avLst/>
              </a:prstGeom>
              <a:noFill/>
              <a:ln w="6350">
                <a:solidFill>
                  <a:schemeClr val="accent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fr-FR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Espace de rangement de linge</a:t>
                </a:r>
                <a:endParaRPr lang="fr-FR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flipH="1">
                <a:off x="2917623" y="306562"/>
                <a:ext cx="217343" cy="3488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 de texte 346"/>
            <p:cNvSpPr txBox="1"/>
            <p:nvPr/>
          </p:nvSpPr>
          <p:spPr>
            <a:xfrm>
              <a:off x="4072616" y="4284339"/>
              <a:ext cx="2042434" cy="1127979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fr-FR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Boîtes pour le rangement des contenants de magasin, restauration et stérilisation</a:t>
              </a:r>
              <a:endParaRPr lang="fr-F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>
              <a:off x="3598264" y="4787661"/>
              <a:ext cx="487107" cy="3091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6260123" y="2536196"/>
            <a:ext cx="2883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 chaque ajout d’un nouveau contenant on calcule les heures: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Heure de départ de la PFL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Heure d’arrivée sur le 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Heure de départ du 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Heure d’arrivée à la PFL</a:t>
            </a:r>
          </a:p>
          <a:p>
            <a:pPr algn="just"/>
            <a:r>
              <a:rPr lang="fr-FR" dirty="0" smtClean="0"/>
              <a:t>On prévoit, avec l’heure d’arrivée sur le site, le chargement des contenants sales disponible sur le site </a:t>
            </a:r>
          </a:p>
        </p:txBody>
      </p:sp>
    </p:spTree>
    <p:extLst>
      <p:ext uri="{BB962C8B-B14F-4D97-AF65-F5344CB8AC3E}">
        <p14:creationId xmlns:p14="http://schemas.microsoft.com/office/powerpoint/2010/main" val="7095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d’une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Règles métiers</a:t>
            </a:r>
          </a:p>
          <a:p>
            <a:r>
              <a:rPr lang="fr-FR" dirty="0" smtClean="0"/>
              <a:t>On créé un transport quand:</a:t>
            </a:r>
          </a:p>
          <a:p>
            <a:pPr lvl="1"/>
            <a:r>
              <a:rPr lang="fr-FR" dirty="0" smtClean="0"/>
              <a:t>Le camion est plein</a:t>
            </a:r>
          </a:p>
          <a:p>
            <a:pPr lvl="1"/>
            <a:r>
              <a:rPr lang="fr-FR" dirty="0" smtClean="0"/>
              <a:t>Le camion n’est pas plein et qu’il n’est pas susceptible de recevoir de nouveaux contenants dans son chargement</a:t>
            </a:r>
          </a:p>
          <a:p>
            <a:pPr lvl="1"/>
            <a:r>
              <a:rPr lang="fr-FR" dirty="0" smtClean="0"/>
              <a:t>Le camion est vide mais qu’il y a des contenants sales qui n’ont pu être récupérés par des transports de contenants propres</a:t>
            </a:r>
          </a:p>
          <a:p>
            <a:r>
              <a:rPr lang="fr-FR" dirty="0"/>
              <a:t>On affecte un chauffeur quand:</a:t>
            </a:r>
          </a:p>
          <a:p>
            <a:pPr lvl="1"/>
            <a:r>
              <a:rPr lang="fr-FR" dirty="0"/>
              <a:t>Le transport aller/retour correspond à sa période de travail</a:t>
            </a:r>
          </a:p>
          <a:p>
            <a:pPr lvl="1"/>
            <a:r>
              <a:rPr lang="fr-FR" dirty="0"/>
              <a:t>Le chauffeur est disponible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7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Problématique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Revue de littérature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Proposition d’une </a:t>
            </a:r>
            <a:r>
              <a:rPr lang="fr-FR" dirty="0" smtClean="0"/>
              <a:t>méthode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Résultats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B66B-6C96-417A-B6DA-42F9983D9EE3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82392"/>
              </p:ext>
            </p:extLst>
          </p:nvPr>
        </p:nvGraphicFramePr>
        <p:xfrm>
          <a:off x="600428" y="3258550"/>
          <a:ext cx="788597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19"/>
                <a:gridCol w="1847270"/>
                <a:gridCol w="725316"/>
                <a:gridCol w="775938"/>
                <a:gridCol w="1076101"/>
                <a:gridCol w="695864"/>
                <a:gridCol w="1071269"/>
              </a:tblGrid>
              <a:tr h="3708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94248" marR="94248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Lundi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Mardi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Mercredi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Jeudi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Vendredi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de contenants transportés</a:t>
                      </a:r>
                      <a:endParaRPr lang="fr-FR" dirty="0"/>
                    </a:p>
                  </a:txBody>
                  <a:tcPr marL="94248" marR="94248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355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359</a:t>
                      </a:r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465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396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415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Nombre de</a:t>
                      </a:r>
                      <a:r>
                        <a:rPr lang="fr-FR" baseline="0" dirty="0" smtClean="0"/>
                        <a:t> tournées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Réelle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Heuristique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Nombre de chauffeur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Réelle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Heuristique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Nombre de camion utilisé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Réelle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marL="94248" marR="94248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Heuristique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marL="94248" marR="94248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marL="94248" marR="94248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20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8650" y="1199986"/>
            <a:ext cx="7886700" cy="181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Résultats: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Sur une période de jours ouvrés, on compare les résultats collectés dans la réalité et les résultats simulés grâce à la méthode proposée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</a:p>
          <a:p>
            <a:pPr lvl="1"/>
            <a:r>
              <a:rPr lang="fr-FR" dirty="0" smtClean="0"/>
              <a:t>Proposition d’une </a:t>
            </a:r>
            <a:r>
              <a:rPr lang="fr-FR" dirty="0" smtClean="0"/>
              <a:t>méthode de résolution </a:t>
            </a:r>
            <a:r>
              <a:rPr lang="fr-FR" dirty="0" smtClean="0"/>
              <a:t>séquentielle</a:t>
            </a:r>
          </a:p>
          <a:p>
            <a:pPr lvl="1"/>
            <a:r>
              <a:rPr lang="fr-FR" dirty="0" smtClean="0"/>
              <a:t>Optimisation de la planification des transports</a:t>
            </a:r>
          </a:p>
          <a:p>
            <a:pPr lvl="1"/>
            <a:r>
              <a:rPr lang="fr-FR" dirty="0" smtClean="0"/>
              <a:t>Prise en compte des temps de transports variables dans la journée</a:t>
            </a:r>
          </a:p>
          <a:p>
            <a:r>
              <a:rPr lang="fr-FR" dirty="0" smtClean="0"/>
              <a:t>Perspectives</a:t>
            </a:r>
          </a:p>
          <a:p>
            <a:pPr lvl="1"/>
            <a:r>
              <a:rPr lang="fr-FR" dirty="0" smtClean="0"/>
              <a:t>Prise en compte des temps de transport dans la décision de départ d’un véhicule avec son chargement</a:t>
            </a:r>
          </a:p>
          <a:p>
            <a:pPr lvl="1"/>
            <a:r>
              <a:rPr lang="fr-FR" dirty="0" smtClean="0"/>
              <a:t>Optimisation dans l’affectation des chauffeurs aux tournées par une méthode intégrée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2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L’Assistance Publique Hôpitaux de Marseille regroupe 4 hôpitaux</a:t>
            </a:r>
          </a:p>
          <a:p>
            <a:pPr lvl="1" algn="just"/>
            <a:r>
              <a:rPr lang="fr-FR" dirty="0" smtClean="0"/>
              <a:t>Hôpital de la Timone</a:t>
            </a:r>
          </a:p>
          <a:p>
            <a:pPr lvl="1" algn="just"/>
            <a:r>
              <a:rPr lang="fr-FR" dirty="0" smtClean="0"/>
              <a:t>Hôpital Nord</a:t>
            </a:r>
          </a:p>
          <a:p>
            <a:pPr lvl="1" algn="just"/>
            <a:r>
              <a:rPr lang="fr-FR" dirty="0" smtClean="0"/>
              <a:t>Hôpital de la Conception</a:t>
            </a:r>
          </a:p>
          <a:p>
            <a:pPr lvl="1" algn="just"/>
            <a:r>
              <a:rPr lang="fr-FR" dirty="0" smtClean="0"/>
              <a:t>Hôpitaux Sud</a:t>
            </a:r>
          </a:p>
          <a:p>
            <a:pPr algn="just"/>
            <a:r>
              <a:rPr lang="fr-FR" dirty="0" smtClean="0"/>
              <a:t>Une plateforme logistique</a:t>
            </a:r>
          </a:p>
          <a:p>
            <a:pPr lvl="1" algn="just"/>
            <a:r>
              <a:rPr lang="fr-FR" dirty="0" smtClean="0"/>
              <a:t>3000 tonnes de linge traitées par an</a:t>
            </a:r>
          </a:p>
          <a:p>
            <a:pPr lvl="1" algn="just"/>
            <a:r>
              <a:rPr lang="fr-FR" dirty="0" smtClean="0"/>
              <a:t>2800000 repas préparés par an</a:t>
            </a:r>
          </a:p>
          <a:p>
            <a:pPr algn="just"/>
            <a:r>
              <a:rPr lang="fr-FR" dirty="0" smtClean="0"/>
              <a:t>3400 lits</a:t>
            </a:r>
          </a:p>
          <a:p>
            <a:pPr algn="just"/>
            <a:r>
              <a:rPr lang="fr-FR" dirty="0" smtClean="0"/>
              <a:t>12000 salariés dont 2000 médecins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A06-4B90-4EB6-B4B9-42CAA9B84D27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65" y="2017976"/>
            <a:ext cx="914867" cy="10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fr-FR" dirty="0" smtClean="0"/>
              <a:t>La plateforme logistique a ouvert en avril 2013, elle est en charge :</a:t>
            </a:r>
          </a:p>
          <a:p>
            <a:pPr lvl="1" algn="just"/>
            <a:r>
              <a:rPr lang="fr-FR" dirty="0" smtClean="0"/>
              <a:t>Du stockage des produits hôteliers</a:t>
            </a:r>
          </a:p>
          <a:p>
            <a:pPr lvl="1" algn="just"/>
            <a:r>
              <a:rPr lang="fr-FR" dirty="0" smtClean="0"/>
              <a:t>De la confection des plateaux repas</a:t>
            </a:r>
          </a:p>
          <a:p>
            <a:pPr lvl="1" algn="just"/>
            <a:r>
              <a:rPr lang="fr-FR" dirty="0" smtClean="0"/>
              <a:t>Du traitement du linge sale</a:t>
            </a:r>
          </a:p>
          <a:p>
            <a:pPr lvl="1" algn="just"/>
            <a:r>
              <a:rPr lang="fr-FR" dirty="0" smtClean="0"/>
              <a:t>De la stérilisation des dispositifs médicaux</a:t>
            </a:r>
          </a:p>
          <a:p>
            <a:pPr algn="just"/>
            <a:r>
              <a:rPr lang="fr-FR" dirty="0" smtClean="0"/>
              <a:t>Le transport de tous les produits se fait à l’aide de contenants spéciaux de tailles différentes pour chaque produits</a:t>
            </a:r>
          </a:p>
          <a:p>
            <a:pPr algn="just"/>
            <a:r>
              <a:rPr lang="fr-FR" dirty="0" smtClean="0"/>
              <a:t>Le transport aller/retour des contenants est réalisé avec une flotte de véhicule hétérogène (2 </a:t>
            </a:r>
            <a:r>
              <a:rPr lang="fr-FR" dirty="0" smtClean="0"/>
              <a:t>longueurs de </a:t>
            </a:r>
            <a:r>
              <a:rPr lang="fr-FR" dirty="0" smtClean="0"/>
              <a:t>caisses)</a:t>
            </a:r>
          </a:p>
          <a:p>
            <a:pPr lvl="1" algn="just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F128-D19D-4856-BD9E-0A2D9BBDECB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503" y="979644"/>
            <a:ext cx="1989775" cy="9327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99" y="1991213"/>
            <a:ext cx="1991079" cy="13380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495" y="3499679"/>
            <a:ext cx="1990783" cy="13274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543" y="4997488"/>
            <a:ext cx="1990735" cy="14487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381" y="940476"/>
            <a:ext cx="4278120" cy="5544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918" y="1644820"/>
            <a:ext cx="1953317" cy="13744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0918" y="3258720"/>
            <a:ext cx="1851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350 personnes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24 camions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38 chauffeurs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13" idx="3"/>
          </p:cNvCxnSpPr>
          <p:nvPr/>
        </p:nvCxnSpPr>
        <p:spPr>
          <a:xfrm>
            <a:off x="2154235" y="2332056"/>
            <a:ext cx="1250147" cy="22826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8" idx="1"/>
          </p:cNvCxnSpPr>
          <p:nvPr/>
        </p:nvCxnSpPr>
        <p:spPr>
          <a:xfrm flipH="1">
            <a:off x="3787073" y="1446030"/>
            <a:ext cx="3253430" cy="8186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9" idx="1"/>
          </p:cNvCxnSpPr>
          <p:nvPr/>
        </p:nvCxnSpPr>
        <p:spPr>
          <a:xfrm flipH="1">
            <a:off x="4661012" y="2660259"/>
            <a:ext cx="2378187" cy="218310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0" idx="1"/>
          </p:cNvCxnSpPr>
          <p:nvPr/>
        </p:nvCxnSpPr>
        <p:spPr>
          <a:xfrm flipH="1">
            <a:off x="4919958" y="4163396"/>
            <a:ext cx="2119537" cy="66371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1" idx="1"/>
          </p:cNvCxnSpPr>
          <p:nvPr/>
        </p:nvCxnSpPr>
        <p:spPr>
          <a:xfrm flipH="1">
            <a:off x="5065614" y="5721866"/>
            <a:ext cx="1973929" cy="25386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039199" y="6077120"/>
            <a:ext cx="1991077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Hôpitaux Sud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039199" y="4465622"/>
            <a:ext cx="1991078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Hôpital Timone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40698" y="2955830"/>
            <a:ext cx="1989579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Hôpital conception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039199" y="1536694"/>
            <a:ext cx="1989579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Hôpital Nord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576225"/>
            <a:ext cx="2380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Problèmes récurrents de congestion du trafic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 Durée de transports très variables (entre 30 min et 1h15 pour une même destination)</a:t>
            </a:r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200918" y="2730598"/>
            <a:ext cx="1953317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PFL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4081922"/>
            <a:ext cx="7886700" cy="1962827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Sous les contraintes:</a:t>
            </a:r>
          </a:p>
          <a:p>
            <a:pPr lvl="1" algn="just"/>
            <a:r>
              <a:rPr lang="fr-FR" dirty="0" smtClean="0"/>
              <a:t>De temps de transports variables</a:t>
            </a:r>
          </a:p>
          <a:p>
            <a:pPr lvl="1" algn="just"/>
            <a:r>
              <a:rPr lang="fr-FR" dirty="0" smtClean="0"/>
              <a:t>Tous les contenants propres et sales doivent être transportés</a:t>
            </a:r>
          </a:p>
          <a:p>
            <a:pPr lvl="1" algn="just"/>
            <a:r>
              <a:rPr lang="fr-FR" dirty="0" smtClean="0"/>
              <a:t>Tous les contenants ayant une date limite de livraison doivent être livrés avant cette date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3C48-4F7F-472F-B3E4-212963BE6E9C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027" y="1297090"/>
            <a:ext cx="1119744" cy="6069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Flotte de véhicule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31501" y="1297088"/>
            <a:ext cx="1407365" cy="6069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Equipe de chauffeurs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726754" y="1297088"/>
            <a:ext cx="2057400" cy="6069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Ensemble de site à livrer et à collecter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872042" y="1297088"/>
            <a:ext cx="3988714" cy="6069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Liste de contenants de tailles différentes propres et sales à transporter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184849" y="2813163"/>
            <a:ext cx="4774301" cy="8120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Etablir un planning de tournée pour la journée de transport</a:t>
            </a:r>
          </a:p>
        </p:txBody>
      </p:sp>
      <p:cxnSp>
        <p:nvCxnSpPr>
          <p:cNvPr id="15" name="Connecteur droit avec flèche 14"/>
          <p:cNvCxnSpPr>
            <a:stCxn id="8" idx="2"/>
            <a:endCxn id="12" idx="0"/>
          </p:cNvCxnSpPr>
          <p:nvPr/>
        </p:nvCxnSpPr>
        <p:spPr>
          <a:xfrm>
            <a:off x="605899" y="1903993"/>
            <a:ext cx="3966101" cy="90917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9" idx="2"/>
            <a:endCxn id="12" idx="0"/>
          </p:cNvCxnSpPr>
          <p:nvPr/>
        </p:nvCxnSpPr>
        <p:spPr>
          <a:xfrm>
            <a:off x="1935184" y="1903991"/>
            <a:ext cx="2636816" cy="90917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2"/>
            <a:endCxn id="12" idx="0"/>
          </p:cNvCxnSpPr>
          <p:nvPr/>
        </p:nvCxnSpPr>
        <p:spPr>
          <a:xfrm>
            <a:off x="3755454" y="1903991"/>
            <a:ext cx="816546" cy="90917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1" idx="2"/>
            <a:endCxn id="12" idx="0"/>
          </p:cNvCxnSpPr>
          <p:nvPr/>
        </p:nvCxnSpPr>
        <p:spPr>
          <a:xfrm flipH="1">
            <a:off x="4572000" y="1903991"/>
            <a:ext cx="2294399" cy="90917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Revue de littérature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Problème de transport dans le domaine hospitalier</a:t>
            </a:r>
          </a:p>
          <a:p>
            <a:pPr lvl="1"/>
            <a:r>
              <a:rPr lang="fr-FR" dirty="0" smtClean="0"/>
              <a:t>(André, 2011) Transport de produits</a:t>
            </a:r>
          </a:p>
          <a:p>
            <a:pPr lvl="1"/>
            <a:r>
              <a:rPr lang="fr-FR" dirty="0" smtClean="0"/>
              <a:t>(Beaudry et al, 2006) Transport de patients de type</a:t>
            </a:r>
          </a:p>
          <a:p>
            <a:pPr lvl="1"/>
            <a:r>
              <a:rPr lang="fr-FR" dirty="0" smtClean="0"/>
              <a:t>(</a:t>
            </a:r>
            <a:r>
              <a:rPr lang="fr-FR" dirty="0" err="1" smtClean="0"/>
              <a:t>Rekiek</a:t>
            </a:r>
            <a:r>
              <a:rPr lang="fr-FR" dirty="0" smtClean="0"/>
              <a:t> et al, 2006) Transport de personnes handicapées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6"/>
                </a:solidFill>
              </a:rPr>
              <a:t>On a bien</a:t>
            </a:r>
            <a:r>
              <a:rPr lang="fr-FR" dirty="0" smtClean="0"/>
              <a:t>:</a:t>
            </a:r>
            <a:endParaRPr lang="fr-FR" dirty="0" smtClean="0"/>
          </a:p>
          <a:p>
            <a:r>
              <a:rPr lang="fr-FR" dirty="0" smtClean="0"/>
              <a:t>Problème de livraison-collecte</a:t>
            </a:r>
          </a:p>
          <a:p>
            <a:r>
              <a:rPr lang="fr-FR" dirty="0" smtClean="0"/>
              <a:t>Délais de livraison à respecter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Différences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Pas de contre-indications à la mutualisation des chargements entre flux similaires (propre vs sale)</a:t>
            </a:r>
          </a:p>
          <a:p>
            <a:r>
              <a:rPr lang="fr-FR" dirty="0" smtClean="0"/>
              <a:t>Temps limite pour le chargement </a:t>
            </a:r>
            <a:r>
              <a:rPr lang="fr-FR" dirty="0" smtClean="0">
                <a:sym typeface="Wingdings" panose="05000000000000000000" pitchFamily="2" charset="2"/>
              </a:rPr>
              <a:t> Pas de Full truck </a:t>
            </a:r>
            <a:r>
              <a:rPr lang="fr-FR" dirty="0" err="1" smtClean="0">
                <a:sym typeface="Wingdings" panose="05000000000000000000" pitchFamily="2" charset="2"/>
              </a:rPr>
              <a:t>Load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/>
              <a:t>Durées de transport </a:t>
            </a:r>
            <a:r>
              <a:rPr lang="fr-FR" dirty="0" smtClean="0"/>
              <a:t>variables(embouteillages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41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Revue de littérature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Problème de planification de véhicule et d’équipage:</a:t>
            </a:r>
          </a:p>
          <a:p>
            <a:pPr lvl="1" algn="just"/>
            <a:r>
              <a:rPr lang="fr-FR" dirty="0"/>
              <a:t>Transport aériens </a:t>
            </a:r>
            <a:r>
              <a:rPr lang="fr-FR" dirty="0" smtClean="0"/>
              <a:t>(</a:t>
            </a:r>
            <a:r>
              <a:rPr lang="fr-FR" dirty="0" err="1" smtClean="0"/>
              <a:t>Weidea</a:t>
            </a:r>
            <a:r>
              <a:rPr lang="fr-FR" dirty="0" smtClean="0"/>
              <a:t> et al., 2010)</a:t>
            </a:r>
          </a:p>
          <a:p>
            <a:pPr lvl="1" algn="just"/>
            <a:r>
              <a:rPr lang="fr-FR" dirty="0" smtClean="0"/>
              <a:t>Transport de bus extra-urbain (Laurent &amp; </a:t>
            </a:r>
            <a:r>
              <a:rPr lang="fr-FR" dirty="0" err="1" smtClean="0"/>
              <a:t>Hao</a:t>
            </a:r>
            <a:r>
              <a:rPr lang="fr-FR" dirty="0" smtClean="0"/>
              <a:t>, 2008)</a:t>
            </a:r>
          </a:p>
          <a:p>
            <a:pPr lvl="1" algn="just"/>
            <a:r>
              <a:rPr lang="fr-FR" dirty="0" smtClean="0"/>
              <a:t>Location de limousine avec chauffeur </a:t>
            </a:r>
            <a:r>
              <a:rPr lang="fr-FR" dirty="0"/>
              <a:t>(Laurent &amp; </a:t>
            </a:r>
            <a:r>
              <a:rPr lang="fr-FR" dirty="0" err="1"/>
              <a:t>Hao</a:t>
            </a:r>
            <a:r>
              <a:rPr lang="fr-FR" dirty="0"/>
              <a:t>, </a:t>
            </a:r>
            <a:r>
              <a:rPr lang="fr-FR" dirty="0" smtClean="0"/>
              <a:t>2007)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accent6"/>
                </a:solidFill>
              </a:rPr>
              <a:t>On a bien:</a:t>
            </a:r>
          </a:p>
          <a:p>
            <a:pPr algn="just"/>
            <a:r>
              <a:rPr lang="fr-FR" dirty="0" smtClean="0"/>
              <a:t>Planification de véhicules aux tournées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Différences: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dirty="0" smtClean="0"/>
              <a:t>Planification des temps de travail des chauffeurs fixée (pas de planning</a:t>
            </a:r>
            <a:r>
              <a:rPr lang="fr-FR" dirty="0" smtClean="0"/>
              <a:t>)</a:t>
            </a:r>
          </a:p>
          <a:p>
            <a:pPr algn="just"/>
            <a:r>
              <a:rPr lang="fr-FR" dirty="0"/>
              <a:t>Durées de transport variables(embouteillages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9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Revue de littérature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64117"/>
            <a:ext cx="7886700" cy="1042017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Temps de transport variables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Plusieurs méthodes de modélisation des temps de transport issues des problèmes de transports à temps dépendant de la période (TDVRP)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34F-50C4-47CD-9073-2EB5F0B6644F}" type="datetime1">
              <a:rPr lang="fr-FR" smtClean="0"/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22èmes journées STP du GDR MACS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EF50-BD9C-4BB0-8C6A-777C3670D55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8650" y="2058406"/>
            <a:ext cx="3448400" cy="461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Fonction échelon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28650" y="4212782"/>
            <a:ext cx="3448400" cy="461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Fonction continue par morceaux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066950" y="2578910"/>
            <a:ext cx="3448400" cy="461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Fonction stochastique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28979" y="6109528"/>
            <a:ext cx="204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Donati</a:t>
            </a:r>
            <a:r>
              <a:rPr lang="fr-FR" dirty="0"/>
              <a:t> et al., 2008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50" y="3355996"/>
            <a:ext cx="3175200" cy="16578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83378" y="503710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/>
            <a:r>
              <a:rPr lang="fr-FR" dirty="0"/>
              <a:t>(</a:t>
            </a:r>
            <a:r>
              <a:rPr lang="fr-FR" dirty="0" err="1"/>
              <a:t>Lecluyse</a:t>
            </a:r>
            <a:r>
              <a:rPr lang="fr-FR" dirty="0"/>
              <a:t> et al., 2009)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05" y="2567454"/>
            <a:ext cx="2183151" cy="129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7320" y="3843450"/>
            <a:ext cx="259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fr-FR" dirty="0"/>
              <a:t>(</a:t>
            </a:r>
            <a:r>
              <a:rPr lang="fr-FR" dirty="0" err="1"/>
              <a:t>Malandraki</a:t>
            </a:r>
            <a:r>
              <a:rPr lang="fr-FR" dirty="0"/>
              <a:t> &amp; Dial, 1992)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67" y="4716384"/>
            <a:ext cx="2406025" cy="14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1478</Words>
  <Application>Microsoft Office PowerPoint</Application>
  <PresentationFormat>Affichage à l'écran (4:3)</PresentationFormat>
  <Paragraphs>292</Paragraphs>
  <Slides>21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(Corps)</vt:lpstr>
      <vt:lpstr>Calibri Light</vt:lpstr>
      <vt:lpstr>Times New Roman</vt:lpstr>
      <vt:lpstr>Wingdings</vt:lpstr>
      <vt:lpstr>Thème Office</vt:lpstr>
      <vt:lpstr>…quation</vt:lpstr>
      <vt:lpstr>Planification de ressources de transport sous contraintes : le cas d’une plateforme logistique hospitalière</vt:lpstr>
      <vt:lpstr>Plan</vt:lpstr>
      <vt:lpstr>Problématique</vt:lpstr>
      <vt:lpstr>Problématique</vt:lpstr>
      <vt:lpstr>Problématique</vt:lpstr>
      <vt:lpstr>Problématique</vt:lpstr>
      <vt:lpstr>Revue de littérature</vt:lpstr>
      <vt:lpstr>Revue de littérature</vt:lpstr>
      <vt:lpstr>Revue de littérature</vt:lpstr>
      <vt:lpstr>Analyse du problème</vt:lpstr>
      <vt:lpstr>Proposition d’une méthode</vt:lpstr>
      <vt:lpstr>Simulation</vt:lpstr>
      <vt:lpstr>Simulation</vt:lpstr>
      <vt:lpstr>Simulation</vt:lpstr>
      <vt:lpstr>Simulation</vt:lpstr>
      <vt:lpstr>Proposition d’une méthode</vt:lpstr>
      <vt:lpstr>Proposition d’une méthode</vt:lpstr>
      <vt:lpstr>Proposition d’une méthode</vt:lpstr>
      <vt:lpstr>Proposition d’une méthode</vt:lpstr>
      <vt:lpstr>Résultats</vt:lpstr>
      <vt:lpstr>Conclusion et perspectives</vt:lpstr>
    </vt:vector>
  </TitlesOfParts>
  <Company>APHM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Planification de ressources de transport sous contraintes : le cas d’une plateforme logistique hospitalière</dc:title>
  <dc:creator>LAVAL Quentin</dc:creator>
  <cp:lastModifiedBy>LAVAL Quentin</cp:lastModifiedBy>
  <cp:revision>82</cp:revision>
  <dcterms:created xsi:type="dcterms:W3CDTF">2016-05-17T09:58:47Z</dcterms:created>
  <dcterms:modified xsi:type="dcterms:W3CDTF">2016-05-20T08:06:04Z</dcterms:modified>
</cp:coreProperties>
</file>