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8"/>
  </p:notesMasterIdLst>
  <p:sldIdLst>
    <p:sldId id="256" r:id="rId2"/>
    <p:sldId id="306" r:id="rId3"/>
    <p:sldId id="305" r:id="rId4"/>
    <p:sldId id="295" r:id="rId5"/>
    <p:sldId id="294" r:id="rId6"/>
    <p:sldId id="263" r:id="rId7"/>
    <p:sldId id="304" r:id="rId8"/>
    <p:sldId id="264" r:id="rId9"/>
    <p:sldId id="265" r:id="rId10"/>
    <p:sldId id="303" r:id="rId11"/>
    <p:sldId id="267" r:id="rId12"/>
    <p:sldId id="302" r:id="rId13"/>
    <p:sldId id="270" r:id="rId14"/>
    <p:sldId id="269" r:id="rId15"/>
    <p:sldId id="271" r:id="rId16"/>
    <p:sldId id="272" r:id="rId17"/>
    <p:sldId id="273" r:id="rId18"/>
    <p:sldId id="301" r:id="rId19"/>
    <p:sldId id="281" r:id="rId20"/>
    <p:sldId id="280" r:id="rId21"/>
    <p:sldId id="282" r:id="rId22"/>
    <p:sldId id="300" r:id="rId23"/>
    <p:sldId id="286" r:id="rId24"/>
    <p:sldId id="299" r:id="rId25"/>
    <p:sldId id="287" r:id="rId26"/>
    <p:sldId id="290" r:id="rId27"/>
    <p:sldId id="298" r:id="rId28"/>
    <p:sldId id="307" r:id="rId29"/>
    <p:sldId id="308" r:id="rId30"/>
    <p:sldId id="311" r:id="rId31"/>
    <p:sldId id="297" r:id="rId32"/>
    <p:sldId id="291" r:id="rId33"/>
    <p:sldId id="309" r:id="rId34"/>
    <p:sldId id="310" r:id="rId35"/>
    <p:sldId id="283" r:id="rId36"/>
    <p:sldId id="28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97AEF-2014-49AB-9659-90E3DC55263F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5F4DD-0D95-4E4C-8DDE-B53466469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61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25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51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2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18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86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53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89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500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617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5F4DD-0D95-4E4C-8DDE-B5346646909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7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EAC3A-2842-48E8-BEA4-9B0C3F114044}" type="datetime1">
              <a:rPr lang="en-US" smtClean="0"/>
              <a:t>5/24/2016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1A019-CC2F-4929-956C-4A4ABC3BDCF3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1DFD-4EFC-47BD-8D28-9B5A874DC216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A4FD-B2FA-44C8-BC75-8DD7D392CCC2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F940-DEED-44B1-92D5-E75D29AF1945}" type="datetime1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3D000-3EFA-44A6-A42B-06688A122B2A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8E6AA-34B3-416A-8E01-5AFDCC7A13B5}" type="datetime1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327D8-5A47-4731-BB88-D7EA63D4D39D}" type="datetime1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2483F-08A7-40F4-B9B0-DDE69423BE5F}" type="datetime1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97E0-E563-4B98-9B44-8ED65F7D3625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9FFB5-A9C4-41DA-9ABF-B2296ABB65DF}" type="datetime1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F70740-3EC4-484D-AED4-9B5E0426EC26}" type="datetime1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9342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Presented by: </a:t>
            </a:r>
            <a:r>
              <a:rPr lang="en-US" b="1" dirty="0" smtClean="0"/>
              <a:t>Nadjib BRAHIMI, PhD</a:t>
            </a:r>
          </a:p>
          <a:p>
            <a:r>
              <a:rPr lang="en-US" dirty="0" err="1" smtClean="0"/>
              <a:t>Equipe</a:t>
            </a:r>
            <a:r>
              <a:rPr lang="en-US" dirty="0" smtClean="0"/>
              <a:t>: </a:t>
            </a:r>
            <a:r>
              <a:rPr lang="en-US" u="sng" dirty="0" err="1" smtClean="0"/>
              <a:t>Systèmes</a:t>
            </a:r>
            <a:r>
              <a:rPr lang="en-US" u="sng" dirty="0" smtClean="0"/>
              <a:t> </a:t>
            </a:r>
            <a:r>
              <a:rPr lang="en-US" u="sng" dirty="0" err="1" smtClean="0"/>
              <a:t>Logistiques</a:t>
            </a:r>
            <a:r>
              <a:rPr lang="en-US" u="sng" dirty="0" smtClean="0"/>
              <a:t> et de Production</a:t>
            </a:r>
          </a:p>
          <a:p>
            <a:r>
              <a:rPr lang="en-US" dirty="0" err="1" smtClean="0"/>
              <a:t>Département</a:t>
            </a:r>
            <a:r>
              <a:rPr lang="en-US" dirty="0" smtClean="0"/>
              <a:t> </a:t>
            </a:r>
            <a:r>
              <a:rPr lang="en-US" dirty="0" err="1" smtClean="0"/>
              <a:t>d’automatique</a:t>
            </a:r>
            <a:r>
              <a:rPr lang="en-US" dirty="0" smtClean="0"/>
              <a:t>, </a:t>
            </a:r>
            <a:r>
              <a:rPr lang="en-US" dirty="0" err="1" smtClean="0"/>
              <a:t>Productique</a:t>
            </a:r>
            <a:r>
              <a:rPr lang="en-US" dirty="0" smtClean="0"/>
              <a:t> et </a:t>
            </a:r>
            <a:r>
              <a:rPr lang="en-US" dirty="0" err="1" smtClean="0"/>
              <a:t>Informatique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Ecole</a:t>
            </a:r>
            <a:r>
              <a:rPr lang="en-US" dirty="0" smtClean="0"/>
              <a:t> des Mines de Nantes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Integrated and Decoupled Models for the Production Routing Problem with Backlogging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" y="3048000"/>
            <a:ext cx="8763000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 BRAHIMI,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Ecole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Mines de Nantes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/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IRCCyN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2600" b="1" dirty="0" smtClean="0">
                <a:solidFill>
                  <a:schemeClr val="tx2"/>
                </a:solidFill>
              </a:rPr>
              <a:t>T. </a:t>
            </a:r>
            <a:r>
              <a:rPr lang="en-US" sz="2600" b="1" dirty="0" err="1" smtClean="0">
                <a:solidFill>
                  <a:schemeClr val="tx2"/>
                </a:solidFill>
              </a:rPr>
              <a:t>Aouam</a:t>
            </a:r>
            <a:r>
              <a:rPr lang="en-US" sz="2600" b="1" dirty="0" smtClean="0">
                <a:solidFill>
                  <a:schemeClr val="tx2"/>
                </a:solidFill>
              </a:rPr>
              <a:t>, </a:t>
            </a:r>
            <a:r>
              <a:rPr lang="en-US" sz="2600" dirty="0" smtClean="0">
                <a:solidFill>
                  <a:schemeClr val="tx2"/>
                </a:solidFill>
              </a:rPr>
              <a:t>University of Ghent, Belgium</a:t>
            </a:r>
            <a:endParaRPr kumimoji="0" lang="en-US" sz="26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832946" y="247650"/>
            <a:ext cx="7701454" cy="1123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Journées</a:t>
            </a:r>
            <a:r>
              <a:rPr lang="en-US" dirty="0" smtClean="0"/>
              <a:t> STP du </a:t>
            </a:r>
            <a:r>
              <a:rPr lang="en-US" dirty="0" err="1" smtClean="0"/>
              <a:t>GdR</a:t>
            </a:r>
            <a:r>
              <a:rPr lang="en-US" dirty="0" smtClean="0"/>
              <a:t> MACS  à Grenoble, 19 et 20 </a:t>
            </a:r>
            <a:r>
              <a:rPr lang="en-US" dirty="0" err="1" smtClean="0"/>
              <a:t>mai</a:t>
            </a:r>
            <a:r>
              <a:rPr lang="en-US" dirty="0" smtClean="0"/>
              <a:t> 2016</a:t>
            </a:r>
          </a:p>
          <a:p>
            <a:r>
              <a:rPr lang="en-US" dirty="0" err="1" smtClean="0"/>
              <a:t>Présentation</a:t>
            </a:r>
            <a:r>
              <a:rPr lang="en-US" dirty="0" smtClean="0"/>
              <a:t> pour le GT BERMUDES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24384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8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formulations: Coordinated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Lot sizing problem formulations:</a:t>
            </a:r>
          </a:p>
          <a:p>
            <a:pPr lvl="1"/>
            <a:r>
              <a:rPr lang="en-US" b="1" dirty="0" smtClean="0"/>
              <a:t>Simple aggregate formulation (AGG)</a:t>
            </a:r>
          </a:p>
          <a:p>
            <a:pPr lvl="1"/>
            <a:r>
              <a:rPr lang="en-US" b="1" dirty="0" smtClean="0"/>
              <a:t>Facility location-based formulation (FAL)</a:t>
            </a:r>
          </a:p>
          <a:p>
            <a:pPr lvl="1"/>
            <a:r>
              <a:rPr lang="en-US" dirty="0" smtClean="0"/>
              <a:t>Shortest-path formulation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Vehicle routing formulations</a:t>
            </a:r>
          </a:p>
          <a:p>
            <a:pPr lvl="1"/>
            <a:r>
              <a:rPr lang="en-US" b="1" dirty="0" smtClean="0"/>
              <a:t>Two index formulation with Desrochers-Laporte </a:t>
            </a:r>
            <a:r>
              <a:rPr lang="en-US" b="1" dirty="0" err="1" smtClean="0"/>
              <a:t>Subtour</a:t>
            </a:r>
            <a:r>
              <a:rPr lang="en-US" b="1" dirty="0" smtClean="0"/>
              <a:t> Elimination Constraints</a:t>
            </a:r>
          </a:p>
          <a:p>
            <a:pPr lvl="1"/>
            <a:r>
              <a:rPr lang="en-US" dirty="0" smtClean="0"/>
              <a:t>Three index formulation with Miller-Tucker-Zemlin </a:t>
            </a:r>
            <a:r>
              <a:rPr lang="en-US" dirty="0" err="1" smtClean="0"/>
              <a:t>Subtour</a:t>
            </a:r>
            <a:r>
              <a:rPr lang="en-US" dirty="0" smtClean="0"/>
              <a:t> Elimination Constraints.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28194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0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en-US" dirty="0" smtClean="0"/>
              <a:t>Model: AGG-DL-NLP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1828800" cy="838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Minimize</a:t>
            </a:r>
            <a:br>
              <a:rPr lang="en-US" sz="2800" dirty="0" smtClean="0"/>
            </a:br>
            <a:r>
              <a:rPr lang="en-US" sz="2800" dirty="0" smtClean="0"/>
              <a:t>		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295400"/>
            <a:ext cx="3200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287221"/>
            <a:ext cx="2428875" cy="1141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428355"/>
            <a:ext cx="2209800" cy="106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4495800"/>
            <a:ext cx="2819400" cy="1002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81400" y="5638800"/>
            <a:ext cx="1600200" cy="98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5486400" y="1676400"/>
            <a:ext cx="3657600" cy="49530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Production +Setup cost 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Inventory holding cost 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Backlogging cost 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Traveling cost 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 cost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Model: AGG-DL-NLP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305800" cy="4572000"/>
          </a:xfrm>
        </p:spPr>
        <p:txBody>
          <a:bodyPr/>
          <a:lstStyle/>
          <a:p>
            <a:r>
              <a:rPr lang="en-US" dirty="0" smtClean="0"/>
              <a:t>Constraints: </a:t>
            </a:r>
            <a:br>
              <a:rPr lang="en-US" dirty="0" smtClean="0"/>
            </a:br>
            <a:r>
              <a:rPr lang="en-US" dirty="0" smtClean="0"/>
              <a:t>		</a:t>
            </a: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199" y="1850231"/>
            <a:ext cx="5267099" cy="1578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428999"/>
            <a:ext cx="2971800" cy="3290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4953000" y="1524000"/>
            <a:ext cx="3276600" cy="1219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Production Planning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Constraints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5486400" y="228600"/>
            <a:ext cx="3276600" cy="533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Routing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Constraints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5000"/>
            <a:ext cx="84820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17157"/>
            <a:ext cx="2191703" cy="1102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144905"/>
            <a:ext cx="2786063" cy="1064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1066800"/>
            <a:ext cx="2810829" cy="1077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133600"/>
            <a:ext cx="4259581" cy="355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4953000" y="3733800"/>
            <a:ext cx="3910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Non-linear constraints</a:t>
            </a:r>
            <a:endParaRPr lang="en-US" sz="36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572001" y="4343400"/>
            <a:ext cx="1676399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400800" y="4343400"/>
            <a:ext cx="17526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Linearizing</a:t>
            </a:r>
            <a:r>
              <a:rPr lang="en-US" dirty="0" smtClean="0"/>
              <a:t>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/>
              <a:t>X, Y</a:t>
            </a:r>
            <a:r>
              <a:rPr lang="en-US" dirty="0" smtClean="0"/>
              <a:t>: continuous non-negative variables</a:t>
            </a:r>
          </a:p>
          <a:p>
            <a:r>
              <a:rPr lang="en-US" i="1" dirty="0" smtClean="0"/>
              <a:t>B</a:t>
            </a:r>
            <a:r>
              <a:rPr lang="en-US" dirty="0" smtClean="0"/>
              <a:t>: Binary variable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429000"/>
            <a:ext cx="1828800" cy="773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2895600"/>
            <a:ext cx="3124200" cy="177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0" y="3429000"/>
            <a:ext cx="99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ym typeface="Wingdings" pitchFamily="2" charset="2"/>
              </a:rPr>
              <a:t></a:t>
            </a:r>
            <a:endParaRPr lang="en-US" sz="6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Linearizing</a:t>
            </a:r>
            <a:r>
              <a:rPr lang="en-US" dirty="0" smtClean="0"/>
              <a:t> the model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2590800"/>
            <a:ext cx="236668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00200"/>
            <a:ext cx="4191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2996625"/>
            <a:ext cx="4541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Introduce a new variable</a:t>
            </a:r>
            <a:endParaRPr lang="en-US" sz="3200" b="1" dirty="0"/>
          </a:p>
        </p:txBody>
      </p:sp>
      <p:sp>
        <p:nvSpPr>
          <p:cNvPr id="9" name="Oval 8"/>
          <p:cNvSpPr/>
          <p:nvPr/>
        </p:nvSpPr>
        <p:spPr>
          <a:xfrm>
            <a:off x="4234542" y="1538514"/>
            <a:ext cx="9144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867400" y="1600200"/>
            <a:ext cx="685800" cy="1066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4419600"/>
            <a:ext cx="295835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0" y="3886200"/>
            <a:ext cx="4343400" cy="284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124200" y="4851737"/>
            <a:ext cx="99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ym typeface="Wingdings" pitchFamily="2" charset="2"/>
              </a:rPr>
              <a:t></a:t>
            </a:r>
            <a:endParaRPr lang="en-US" sz="60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33528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8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 formulation: FAL-DL-NLP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6728" y="2971800"/>
            <a:ext cx="38002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l="80205"/>
          <a:stretch>
            <a:fillRect/>
          </a:stretch>
        </p:blipFill>
        <p:spPr bwMode="auto">
          <a:xfrm>
            <a:off x="4048328" y="2057400"/>
            <a:ext cx="75227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04800" y="2057400"/>
            <a:ext cx="36807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Introduce new variable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2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43025" y="1209675"/>
            <a:ext cx="627697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7325" y="4343400"/>
            <a:ext cx="471487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133850"/>
            <a:ext cx="20002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" y="152400"/>
            <a:ext cx="3147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Introduce new cost:</a:t>
            </a:r>
            <a:endParaRPr lang="en-US" sz="3200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/>
          <a:srcRect t="22222"/>
          <a:stretch>
            <a:fillRect/>
          </a:stretch>
        </p:blipFill>
        <p:spPr bwMode="auto">
          <a:xfrm>
            <a:off x="3505200" y="152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787" y="1219200"/>
            <a:ext cx="163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44566" y="2819400"/>
            <a:ext cx="152400" cy="13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80310" y="4898745"/>
            <a:ext cx="152400" cy="13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59915" y="5577114"/>
            <a:ext cx="152400" cy="13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83055" y="5577114"/>
            <a:ext cx="152400" cy="13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35455" y="5540997"/>
            <a:ext cx="76200" cy="16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91890" y="5537489"/>
            <a:ext cx="152400" cy="13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94940" y="6189880"/>
            <a:ext cx="152400" cy="13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FAL-DL-NL model (non linear)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5575" y="1076909"/>
            <a:ext cx="1975825" cy="105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297" y="2209800"/>
            <a:ext cx="3245103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276600"/>
            <a:ext cx="3032514" cy="103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13206" y="4543425"/>
            <a:ext cx="1544394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733800" y="1371600"/>
            <a:ext cx="5410200" cy="472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Setup cost 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Production+Holding+Backlogging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Traveling cost +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Service cost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200" y="1371600"/>
            <a:ext cx="15840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Minimize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99402" y="5783921"/>
            <a:ext cx="7172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Subject to modified Constraints</a:t>
            </a:r>
            <a:r>
              <a:rPr lang="en-US" sz="3200" b="1" dirty="0"/>
              <a:t>: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38100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868362"/>
          </a:xfrm>
        </p:spPr>
        <p:txBody>
          <a:bodyPr>
            <a:noAutofit/>
          </a:bodyPr>
          <a:lstStyle/>
          <a:p>
            <a:r>
              <a:rPr lang="en-US" sz="3600" dirty="0" smtClean="0"/>
              <a:t>A formulation for the decoupled approach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38200" y="2133600"/>
            <a:ext cx="7848600" cy="4114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Lot sizing phase (two-level problem)</a:t>
            </a:r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Decide about customers to visit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Vehicle routing phase</a:t>
            </a:r>
            <a:endParaRPr lang="en-US" sz="3400" dirty="0"/>
          </a:p>
          <a:p>
            <a:pPr marL="0" indent="0">
              <a:buNone/>
            </a:pPr>
            <a:r>
              <a:rPr lang="en-US" sz="3400" dirty="0"/>
              <a:t>	</a:t>
            </a:r>
            <a:r>
              <a:rPr lang="en-US" sz="3400" dirty="0" smtClean="0"/>
              <a:t>Sequencing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43434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1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868362"/>
          </a:xfrm>
        </p:spPr>
        <p:txBody>
          <a:bodyPr/>
          <a:lstStyle/>
          <a:p>
            <a:r>
              <a:rPr lang="en-US" dirty="0" smtClean="0"/>
              <a:t>Computational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838200" y="2209800"/>
          <a:ext cx="8001000" cy="2667000"/>
        </p:xfrm>
        <a:graphic>
          <a:graphicData uri="http://schemas.openxmlformats.org/drawingml/2006/table">
            <a:tbl>
              <a:tblPr/>
              <a:tblGrid>
                <a:gridCol w="6100924"/>
                <a:gridCol w="1900076"/>
              </a:tblGrid>
              <a:tr h="3175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b="1" dirty="0">
                          <a:latin typeface="LM Roman 10"/>
                          <a:ea typeface="SimSun"/>
                        </a:rPr>
                        <a:t>Parameter</a:t>
                      </a:r>
                      <a:endParaRPr lang="en-US" sz="2400" b="1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b="1" dirty="0">
                          <a:latin typeface="LM Roman 10"/>
                          <a:ea typeface="SimSun"/>
                        </a:rPr>
                        <a:t>Values</a:t>
                      </a:r>
                      <a:endParaRPr lang="en-US" sz="2400" b="1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Production Capacity Factor (</a:t>
                      </a:r>
                      <a:r>
                        <a:rPr lang="en-US" sz="1800" i="1">
                          <a:latin typeface="LM Roman 10"/>
                          <a:ea typeface="SimSun"/>
                        </a:rPr>
                        <a:t>PCF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)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1,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2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6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Storage Capacity Factor for the Plant (</a:t>
                      </a:r>
                      <a:r>
                        <a:rPr lang="en-US" sz="1800" i="1">
                          <a:latin typeface="LM Roman 10"/>
                          <a:ea typeface="SimSun"/>
                        </a:rPr>
                        <a:t>SCFP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)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0, 1,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2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6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Storage Capacity Factor for the Customers (</a:t>
                      </a:r>
                      <a:r>
                        <a:rPr lang="en-US" sz="1800" i="1">
                          <a:latin typeface="LM Roman 10"/>
                          <a:ea typeface="SimSun"/>
                        </a:rPr>
                        <a:t>SCFC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)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0, 1,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2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3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Backlogging Cost Factor (</a:t>
                      </a:r>
                      <a:r>
                        <a:rPr lang="en-US" sz="1800" i="1">
                          <a:latin typeface="LM Roman 10"/>
                          <a:ea typeface="SimSun"/>
                        </a:rPr>
                        <a:t>BCF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)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5,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50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100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dirty="0">
                          <a:latin typeface="LM Roman 10"/>
                          <a:ea typeface="SimSun"/>
                        </a:rPr>
                        <a:t>Maximum coordinates (</a:t>
                      </a:r>
                      <a:r>
                        <a:rPr lang="en-US" sz="1800" dirty="0" err="1">
                          <a:latin typeface="LM Roman 10"/>
                          <a:ea typeface="SimSun"/>
                        </a:rPr>
                        <a:t>MaxXY</a:t>
                      </a:r>
                      <a:r>
                        <a:rPr lang="en-US" sz="1800" dirty="0">
                          <a:latin typeface="LM Roman 10"/>
                          <a:ea typeface="SimSun"/>
                        </a:rPr>
                        <a:t>)</a:t>
                      </a:r>
                      <a:endParaRPr lang="en-US" sz="24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500,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1000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2000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Unit Transportation Cost (UTC)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1,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2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3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Vehicle Capacity Factor (VCF)</a:t>
                      </a:r>
                      <a:endParaRPr lang="en-US" sz="24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dirty="0">
                          <a:latin typeface="LM Roman 10"/>
                          <a:ea typeface="SimSun"/>
                        </a:rPr>
                        <a:t>2, </a:t>
                      </a:r>
                      <a:r>
                        <a:rPr lang="en-US" sz="1800" b="1" u="sng" dirty="0">
                          <a:latin typeface="LM Roman 10"/>
                          <a:ea typeface="SimSun"/>
                        </a:rPr>
                        <a:t>3</a:t>
                      </a:r>
                      <a:r>
                        <a:rPr lang="en-US" sz="1800" dirty="0">
                          <a:latin typeface="LM Roman 10"/>
                          <a:ea typeface="SimSun"/>
                        </a:rPr>
                        <a:t>, 5</a:t>
                      </a:r>
                      <a:endParaRPr lang="en-US" sz="24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838200"/>
            <a:ext cx="37894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Generated data sets</a:t>
            </a:r>
            <a:endParaRPr lang="en-US" sz="4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0" y="5486400"/>
          <a:ext cx="3810000" cy="1097280"/>
        </p:xfrm>
        <a:graphic>
          <a:graphicData uri="http://schemas.openxmlformats.org/drawingml/2006/table">
            <a:tbl>
              <a:tblPr/>
              <a:tblGrid>
                <a:gridCol w="1781528"/>
                <a:gridCol w="2028472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dirty="0">
                          <a:latin typeface="LM Roman 10"/>
                          <a:ea typeface="SimSun"/>
                        </a:rPr>
                        <a:t>Parameter</a:t>
                      </a:r>
                      <a:endParaRPr lang="en-US" sz="18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dirty="0">
                          <a:latin typeface="LM Roman 10"/>
                          <a:ea typeface="SimSun"/>
                        </a:rPr>
                        <a:t>Values</a:t>
                      </a:r>
                      <a:endParaRPr lang="en-US" sz="18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i="1">
                          <a:latin typeface="LM Roman 10"/>
                          <a:ea typeface="SimSun"/>
                        </a:rPr>
                        <a:t>T</a:t>
                      </a:r>
                      <a:endParaRPr lang="en-US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b="1" u="sng">
                          <a:latin typeface="LM Roman 10"/>
                          <a:ea typeface="SimSun"/>
                        </a:rPr>
                        <a:t>6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12, 18</a:t>
                      </a:r>
                      <a:endParaRPr lang="en-US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i="1">
                          <a:latin typeface="LM Roman 10"/>
                          <a:ea typeface="SimSun"/>
                        </a:rPr>
                        <a:t>N</a:t>
                      </a:r>
                      <a:endParaRPr lang="en-US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>
                          <a:latin typeface="LM Roman 10"/>
                          <a:ea typeface="SimSun"/>
                        </a:rPr>
                        <a:t>1, </a:t>
                      </a:r>
                      <a:r>
                        <a:rPr lang="en-US" sz="1800" b="1" u="sng">
                          <a:latin typeface="LM Roman 10"/>
                          <a:ea typeface="SimSun"/>
                        </a:rPr>
                        <a:t>5</a:t>
                      </a:r>
                      <a:r>
                        <a:rPr lang="en-US" sz="1800">
                          <a:latin typeface="LM Roman 10"/>
                          <a:ea typeface="SimSun"/>
                        </a:rPr>
                        <a:t>, 10</a:t>
                      </a:r>
                      <a:endParaRPr lang="en-US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i="1">
                          <a:latin typeface="LM Roman 10"/>
                          <a:ea typeface="SimSun"/>
                        </a:rPr>
                        <a:t>C</a:t>
                      </a:r>
                      <a:endParaRPr lang="en-US" sz="180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5900" algn="l"/>
                        </a:tabLst>
                      </a:pPr>
                      <a:r>
                        <a:rPr lang="en-US" sz="1800" b="1" u="sng" dirty="0">
                          <a:latin typeface="LM Roman 10"/>
                          <a:ea typeface="SimSun"/>
                        </a:rPr>
                        <a:t>10</a:t>
                      </a:r>
                      <a:r>
                        <a:rPr lang="en-US" sz="1800" dirty="0">
                          <a:latin typeface="LM Roman 10"/>
                          <a:ea typeface="SimSun"/>
                        </a:rPr>
                        <a:t>, 15, 20</a:t>
                      </a:r>
                      <a:endParaRPr lang="en-US" sz="1800" dirty="0"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0573" y="1600200"/>
            <a:ext cx="1924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4475" y="1647498"/>
            <a:ext cx="8477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52400" y="1600200"/>
            <a:ext cx="3172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Small size problems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4963180"/>
            <a:ext cx="3189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Large size problems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 l="8276" t="20690" r="18125" b="13000"/>
          <a:stretch>
            <a:fillRect/>
          </a:stretch>
        </p:blipFill>
        <p:spPr bwMode="auto">
          <a:xfrm>
            <a:off x="170793" y="609600"/>
            <a:ext cx="8744607" cy="492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24497" t="81053" r="32494" b="13000"/>
          <a:stretch>
            <a:fillRect/>
          </a:stretch>
        </p:blipFill>
        <p:spPr bwMode="auto">
          <a:xfrm>
            <a:off x="1219200" y="5410200"/>
            <a:ext cx="7162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382000" y="54102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" y="5334000"/>
            <a:ext cx="11430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4800" y="5715000"/>
            <a:ext cx="8534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48768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0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68300"/>
            <a:ext cx="8229600" cy="828675"/>
          </a:xfrm>
        </p:spPr>
        <p:txBody>
          <a:bodyPr/>
          <a:lstStyle/>
          <a:p>
            <a:r>
              <a:rPr lang="fr-FR" altLang="fr-FR" smtClean="0"/>
              <a:t>L’heuristique hybride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323975"/>
            <a:ext cx="8229600" cy="304800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fr-FR" altLang="fr-FR" sz="1800" b="1" dirty="0" smtClean="0"/>
              <a:t>1. L’heuristique relax-and-</a:t>
            </a:r>
            <a:r>
              <a:rPr lang="fr-FR" altLang="fr-FR" sz="1800" b="1" dirty="0" err="1" smtClean="0"/>
              <a:t>fix</a:t>
            </a:r>
            <a:endParaRPr lang="fr-FR" altLang="fr-FR" sz="1800" b="1" dirty="0" smtClean="0"/>
          </a:p>
          <a:p>
            <a:pPr lvl="1"/>
            <a:endParaRPr lang="fr-FR" altLang="fr-FR" sz="1600" b="1" dirty="0" smtClean="0"/>
          </a:p>
        </p:txBody>
      </p:sp>
      <p:sp>
        <p:nvSpPr>
          <p:cNvPr id="19460" name="Rectangle 115"/>
          <p:cNvSpPr>
            <a:spLocks noChangeArrowheads="1"/>
          </p:cNvSpPr>
          <p:nvPr/>
        </p:nvSpPr>
        <p:spPr bwMode="auto">
          <a:xfrm>
            <a:off x="1025525" y="299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19461" name="Rectangle 208"/>
          <p:cNvSpPr>
            <a:spLocks noChangeArrowheads="1"/>
          </p:cNvSpPr>
          <p:nvPr/>
        </p:nvSpPr>
        <p:spPr bwMode="auto">
          <a:xfrm>
            <a:off x="763588" y="371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401" name="Group 400"/>
          <p:cNvGrpSpPr>
            <a:grpSpLocks/>
          </p:cNvGrpSpPr>
          <p:nvPr/>
        </p:nvGrpSpPr>
        <p:grpSpPr bwMode="auto">
          <a:xfrm>
            <a:off x="258763" y="1954212"/>
            <a:ext cx="8274050" cy="560388"/>
            <a:chOff x="258173" y="2960948"/>
            <a:chExt cx="8274267" cy="559800"/>
          </a:xfrm>
        </p:grpSpPr>
        <p:grpSp>
          <p:nvGrpSpPr>
            <p:cNvPr id="19611" name="Canvas 1"/>
            <p:cNvGrpSpPr>
              <a:grpSpLocks/>
            </p:cNvGrpSpPr>
            <p:nvPr/>
          </p:nvGrpSpPr>
          <p:grpSpPr bwMode="auto">
            <a:xfrm>
              <a:off x="1303249" y="2960948"/>
              <a:ext cx="7229191" cy="523875"/>
              <a:chOff x="2009" y="4628"/>
              <a:chExt cx="11384" cy="826"/>
            </a:xfrm>
          </p:grpSpPr>
          <p:sp>
            <p:nvSpPr>
              <p:cNvPr id="19634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2009" y="4628"/>
                <a:ext cx="11384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9635" name="Text Box 5"/>
              <p:cNvSpPr txBox="1">
                <a:spLocks noChangeArrowheads="1"/>
              </p:cNvSpPr>
              <p:nvPr/>
            </p:nvSpPr>
            <p:spPr bwMode="auto">
              <a:xfrm>
                <a:off x="2009" y="4687"/>
                <a:ext cx="1055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 i="1"/>
                  <a:t>Periods</a:t>
                </a:r>
                <a:endParaRPr lang="en-US" altLang="fr-FR"/>
              </a:p>
            </p:txBody>
          </p:sp>
          <p:sp>
            <p:nvSpPr>
              <p:cNvPr id="19636" name="Straight Connector 43"/>
              <p:cNvSpPr>
                <a:spLocks noChangeShapeType="1"/>
              </p:cNvSpPr>
              <p:nvPr/>
            </p:nvSpPr>
            <p:spPr bwMode="auto">
              <a:xfrm flipV="1">
                <a:off x="2895" y="4787"/>
                <a:ext cx="1" cy="5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cxnSp>
            <p:nvCxnSpPr>
              <p:cNvPr id="19637" name="AutoShape 189"/>
              <p:cNvCxnSpPr>
                <a:cxnSpLocks noChangeShapeType="1"/>
              </p:cNvCxnSpPr>
              <p:nvPr/>
            </p:nvCxnSpPr>
            <p:spPr bwMode="auto">
              <a:xfrm flipV="1">
                <a:off x="2759" y="5060"/>
                <a:ext cx="10374" cy="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638" name="Straight Connector 4"/>
              <p:cNvSpPr>
                <a:spLocks noChangeShapeType="1"/>
              </p:cNvSpPr>
              <p:nvPr/>
            </p:nvSpPr>
            <p:spPr bwMode="auto">
              <a:xfrm flipV="1">
                <a:off x="2894" y="4884"/>
                <a:ext cx="1" cy="18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39" name="Straight Connector 35"/>
              <p:cNvSpPr>
                <a:spLocks noChangeShapeType="1"/>
              </p:cNvSpPr>
              <p:nvPr/>
            </p:nvSpPr>
            <p:spPr bwMode="auto">
              <a:xfrm flipV="1">
                <a:off x="341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0" name="Straight Connector 37"/>
              <p:cNvSpPr>
                <a:spLocks noChangeShapeType="1"/>
              </p:cNvSpPr>
              <p:nvPr/>
            </p:nvSpPr>
            <p:spPr bwMode="auto">
              <a:xfrm flipV="1">
                <a:off x="3908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1" name="Straight Connector 38"/>
              <p:cNvSpPr>
                <a:spLocks noChangeShapeType="1"/>
              </p:cNvSpPr>
              <p:nvPr/>
            </p:nvSpPr>
            <p:spPr bwMode="auto">
              <a:xfrm flipV="1">
                <a:off x="442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2" name="Straight Connector 39"/>
              <p:cNvSpPr>
                <a:spLocks noChangeShapeType="1"/>
              </p:cNvSpPr>
              <p:nvPr/>
            </p:nvSpPr>
            <p:spPr bwMode="auto">
              <a:xfrm flipV="1">
                <a:off x="492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3" name="Straight Connector 41"/>
              <p:cNvSpPr>
                <a:spLocks noChangeShapeType="1"/>
              </p:cNvSpPr>
              <p:nvPr/>
            </p:nvSpPr>
            <p:spPr bwMode="auto">
              <a:xfrm flipV="1">
                <a:off x="641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4" name="Straight Connector 44"/>
              <p:cNvSpPr>
                <a:spLocks noChangeShapeType="1"/>
              </p:cNvSpPr>
              <p:nvPr/>
            </p:nvSpPr>
            <p:spPr bwMode="auto">
              <a:xfrm flipV="1">
                <a:off x="6915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45" name="Text Box 5"/>
              <p:cNvSpPr txBox="1">
                <a:spLocks noChangeArrowheads="1"/>
              </p:cNvSpPr>
              <p:nvPr/>
            </p:nvSpPr>
            <p:spPr bwMode="auto">
              <a:xfrm>
                <a:off x="7917" y="4704"/>
                <a:ext cx="49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>
                    <a:cs typeface="Times New Roman" panose="02020603050405020304" pitchFamily="18" charset="0"/>
                  </a:rPr>
                  <a:t>11</a:t>
                </a:r>
                <a:endParaRPr lang="en-US" altLang="fr-FR"/>
              </a:p>
            </p:txBody>
          </p:sp>
          <p:sp>
            <p:nvSpPr>
              <p:cNvPr id="19646" name="Text Box 5"/>
              <p:cNvSpPr txBox="1">
                <a:spLocks noChangeArrowheads="1"/>
              </p:cNvSpPr>
              <p:nvPr/>
            </p:nvSpPr>
            <p:spPr bwMode="auto">
              <a:xfrm>
                <a:off x="290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</a:t>
                </a:r>
                <a:endParaRPr lang="en-US" altLang="fr-FR"/>
              </a:p>
            </p:txBody>
          </p:sp>
          <p:sp>
            <p:nvSpPr>
              <p:cNvPr id="19647" name="Text Box 5"/>
              <p:cNvSpPr txBox="1">
                <a:spLocks noChangeArrowheads="1"/>
              </p:cNvSpPr>
              <p:nvPr/>
            </p:nvSpPr>
            <p:spPr bwMode="auto">
              <a:xfrm>
                <a:off x="344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2</a:t>
                </a:r>
                <a:endParaRPr lang="en-US" altLang="fr-FR"/>
              </a:p>
            </p:txBody>
          </p:sp>
          <p:sp>
            <p:nvSpPr>
              <p:cNvPr id="19648" name="Text Box 5"/>
              <p:cNvSpPr txBox="1">
                <a:spLocks noChangeArrowheads="1"/>
              </p:cNvSpPr>
              <p:nvPr/>
            </p:nvSpPr>
            <p:spPr bwMode="auto">
              <a:xfrm>
                <a:off x="3968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3</a:t>
                </a:r>
                <a:endParaRPr lang="en-US" altLang="fr-FR"/>
              </a:p>
            </p:txBody>
          </p:sp>
          <p:sp>
            <p:nvSpPr>
              <p:cNvPr id="19649" name="Text Box 5"/>
              <p:cNvSpPr txBox="1">
                <a:spLocks noChangeArrowheads="1"/>
              </p:cNvSpPr>
              <p:nvPr/>
            </p:nvSpPr>
            <p:spPr bwMode="auto">
              <a:xfrm>
                <a:off x="4421" y="4704"/>
                <a:ext cx="38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4</a:t>
                </a:r>
                <a:endParaRPr lang="en-US" altLang="fr-FR"/>
              </a:p>
            </p:txBody>
          </p:sp>
          <p:sp>
            <p:nvSpPr>
              <p:cNvPr id="19650" name="Text Box 5"/>
              <p:cNvSpPr txBox="1">
                <a:spLocks noChangeArrowheads="1"/>
              </p:cNvSpPr>
              <p:nvPr/>
            </p:nvSpPr>
            <p:spPr bwMode="auto">
              <a:xfrm>
                <a:off x="4965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5</a:t>
                </a:r>
                <a:endParaRPr lang="en-US" altLang="fr-FR"/>
              </a:p>
            </p:txBody>
          </p:sp>
          <p:sp>
            <p:nvSpPr>
              <p:cNvPr id="19651" name="Text Box 5"/>
              <p:cNvSpPr txBox="1">
                <a:spLocks noChangeArrowheads="1"/>
              </p:cNvSpPr>
              <p:nvPr/>
            </p:nvSpPr>
            <p:spPr bwMode="auto">
              <a:xfrm>
                <a:off x="5420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6</a:t>
                </a:r>
                <a:endParaRPr lang="en-US" altLang="fr-FR"/>
              </a:p>
            </p:txBody>
          </p:sp>
          <p:sp>
            <p:nvSpPr>
              <p:cNvPr id="19652" name="Text Box 5"/>
              <p:cNvSpPr txBox="1">
                <a:spLocks noChangeArrowheads="1"/>
              </p:cNvSpPr>
              <p:nvPr/>
            </p:nvSpPr>
            <p:spPr bwMode="auto">
              <a:xfrm>
                <a:off x="593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7</a:t>
                </a:r>
                <a:endParaRPr lang="en-US" altLang="fr-FR"/>
              </a:p>
            </p:txBody>
          </p:sp>
          <p:sp>
            <p:nvSpPr>
              <p:cNvPr id="19653" name="Text Box 5"/>
              <p:cNvSpPr txBox="1">
                <a:spLocks noChangeArrowheads="1"/>
              </p:cNvSpPr>
              <p:nvPr/>
            </p:nvSpPr>
            <p:spPr bwMode="auto">
              <a:xfrm>
                <a:off x="64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8</a:t>
                </a:r>
                <a:endParaRPr lang="en-US" altLang="fr-FR"/>
              </a:p>
            </p:txBody>
          </p:sp>
          <p:sp>
            <p:nvSpPr>
              <p:cNvPr id="19654" name="Text Box 5"/>
              <p:cNvSpPr txBox="1">
                <a:spLocks noChangeArrowheads="1"/>
              </p:cNvSpPr>
              <p:nvPr/>
            </p:nvSpPr>
            <p:spPr bwMode="auto">
              <a:xfrm>
                <a:off x="69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9</a:t>
                </a:r>
                <a:endParaRPr lang="en-US" altLang="fr-FR"/>
              </a:p>
            </p:txBody>
          </p:sp>
          <p:sp>
            <p:nvSpPr>
              <p:cNvPr id="19655" name="Text Box 5"/>
              <p:cNvSpPr txBox="1">
                <a:spLocks noChangeArrowheads="1"/>
              </p:cNvSpPr>
              <p:nvPr/>
            </p:nvSpPr>
            <p:spPr bwMode="auto">
              <a:xfrm>
                <a:off x="7416" y="4705"/>
                <a:ext cx="498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10</a:t>
                </a:r>
                <a:endParaRPr lang="en-US" altLang="fr-FR"/>
              </a:p>
            </p:txBody>
          </p:sp>
          <p:sp>
            <p:nvSpPr>
              <p:cNvPr id="19656" name="Straight Connector 58"/>
              <p:cNvSpPr>
                <a:spLocks noChangeShapeType="1"/>
              </p:cNvSpPr>
              <p:nvPr/>
            </p:nvSpPr>
            <p:spPr bwMode="auto">
              <a:xfrm flipV="1">
                <a:off x="7938" y="4887"/>
                <a:ext cx="1" cy="1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57" name="Straight Connector 59"/>
              <p:cNvSpPr>
                <a:spLocks noChangeShapeType="1"/>
              </p:cNvSpPr>
              <p:nvPr/>
            </p:nvSpPr>
            <p:spPr bwMode="auto">
              <a:xfrm flipV="1">
                <a:off x="7426" y="4888"/>
                <a:ext cx="1" cy="1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612" name="Straight Connector 39"/>
            <p:cNvSpPr>
              <a:spLocks noChangeShapeType="1"/>
            </p:cNvSpPr>
            <p:nvPr/>
          </p:nvSpPr>
          <p:spPr bwMode="auto">
            <a:xfrm flipV="1">
              <a:off x="3469260" y="311448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13" name="Straight Connector 39"/>
            <p:cNvSpPr>
              <a:spLocks noChangeShapeType="1"/>
            </p:cNvSpPr>
            <p:nvPr/>
          </p:nvSpPr>
          <p:spPr bwMode="auto">
            <a:xfrm flipV="1">
              <a:off x="3779579" y="3110280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14" name="Straight Connector 58"/>
            <p:cNvSpPr>
              <a:spLocks noChangeShapeType="1"/>
            </p:cNvSpPr>
            <p:nvPr/>
          </p:nvSpPr>
          <p:spPr bwMode="auto">
            <a:xfrm flipV="1">
              <a:off x="5363755" y="3125927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15" name="Text Box 5"/>
            <p:cNvSpPr txBox="1">
              <a:spLocks noChangeArrowheads="1"/>
            </p:cNvSpPr>
            <p:nvPr/>
          </p:nvSpPr>
          <p:spPr bwMode="auto">
            <a:xfrm>
              <a:off x="7239001" y="3006478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18</a:t>
              </a:r>
              <a:endParaRPr lang="en-US" altLang="fr-FR"/>
            </a:p>
          </p:txBody>
        </p:sp>
        <p:sp>
          <p:nvSpPr>
            <p:cNvPr id="19616" name="Text Box 5"/>
            <p:cNvSpPr txBox="1">
              <a:spLocks noChangeArrowheads="1"/>
            </p:cNvSpPr>
            <p:nvPr/>
          </p:nvSpPr>
          <p:spPr bwMode="auto">
            <a:xfrm>
              <a:off x="5364390" y="3007746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12</a:t>
              </a:r>
              <a:endParaRPr lang="en-US" altLang="fr-FR"/>
            </a:p>
          </p:txBody>
        </p:sp>
        <p:sp>
          <p:nvSpPr>
            <p:cNvPr id="19617" name="Text Box 5"/>
            <p:cNvSpPr txBox="1">
              <a:spLocks noChangeArrowheads="1"/>
            </p:cNvSpPr>
            <p:nvPr/>
          </p:nvSpPr>
          <p:spPr bwMode="auto">
            <a:xfrm>
              <a:off x="5653329" y="3007746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13</a:t>
              </a:r>
              <a:endParaRPr lang="en-US" altLang="fr-FR"/>
            </a:p>
          </p:txBody>
        </p:sp>
        <p:sp>
          <p:nvSpPr>
            <p:cNvPr id="19618" name="Text Box 5"/>
            <p:cNvSpPr txBox="1">
              <a:spLocks noChangeArrowheads="1"/>
            </p:cNvSpPr>
            <p:nvPr/>
          </p:nvSpPr>
          <p:spPr bwMode="auto">
            <a:xfrm>
              <a:off x="5981640" y="3007112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14</a:t>
              </a:r>
              <a:endParaRPr lang="en-US" altLang="fr-FR"/>
            </a:p>
          </p:txBody>
        </p:sp>
        <p:sp>
          <p:nvSpPr>
            <p:cNvPr id="19619" name="Text Box 5"/>
            <p:cNvSpPr txBox="1">
              <a:spLocks noChangeArrowheads="1"/>
            </p:cNvSpPr>
            <p:nvPr/>
          </p:nvSpPr>
          <p:spPr bwMode="auto">
            <a:xfrm>
              <a:off x="6314396" y="3007112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15</a:t>
              </a:r>
              <a:endParaRPr lang="en-US" altLang="fr-FR"/>
            </a:p>
          </p:txBody>
        </p:sp>
        <p:sp>
          <p:nvSpPr>
            <p:cNvPr id="19620" name="Text Box 5"/>
            <p:cNvSpPr txBox="1">
              <a:spLocks noChangeArrowheads="1"/>
            </p:cNvSpPr>
            <p:nvPr/>
          </p:nvSpPr>
          <p:spPr bwMode="auto">
            <a:xfrm>
              <a:off x="6631912" y="3007112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16</a:t>
              </a:r>
              <a:endParaRPr lang="en-US" altLang="fr-FR"/>
            </a:p>
          </p:txBody>
        </p:sp>
        <p:sp>
          <p:nvSpPr>
            <p:cNvPr id="19621" name="Text Box 5"/>
            <p:cNvSpPr txBox="1">
              <a:spLocks noChangeArrowheads="1"/>
            </p:cNvSpPr>
            <p:nvPr/>
          </p:nvSpPr>
          <p:spPr bwMode="auto">
            <a:xfrm>
              <a:off x="6920851" y="3007112"/>
              <a:ext cx="316245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17</a:t>
              </a:r>
              <a:endParaRPr lang="en-US" altLang="fr-FR"/>
            </a:p>
          </p:txBody>
        </p:sp>
        <p:sp>
          <p:nvSpPr>
            <p:cNvPr id="19622" name="Straight Connector 41"/>
            <p:cNvSpPr>
              <a:spLocks noChangeShapeType="1"/>
            </p:cNvSpPr>
            <p:nvPr/>
          </p:nvSpPr>
          <p:spPr bwMode="auto">
            <a:xfrm flipV="1">
              <a:off x="5653568" y="3114490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3" name="Straight Connector 44"/>
            <p:cNvSpPr>
              <a:spLocks noChangeShapeType="1"/>
            </p:cNvSpPr>
            <p:nvPr/>
          </p:nvSpPr>
          <p:spPr bwMode="auto">
            <a:xfrm flipV="1">
              <a:off x="5974258" y="3114490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4" name="Straight Connector 58"/>
            <p:cNvSpPr>
              <a:spLocks noChangeShapeType="1"/>
            </p:cNvSpPr>
            <p:nvPr/>
          </p:nvSpPr>
          <p:spPr bwMode="auto">
            <a:xfrm flipV="1">
              <a:off x="6623895" y="3115124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5" name="Straight Connector 59"/>
            <p:cNvSpPr>
              <a:spLocks noChangeShapeType="1"/>
            </p:cNvSpPr>
            <p:nvPr/>
          </p:nvSpPr>
          <p:spPr bwMode="auto">
            <a:xfrm flipV="1">
              <a:off x="6298759" y="3115758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6" name="Straight Connector 41"/>
            <p:cNvSpPr>
              <a:spLocks noChangeShapeType="1"/>
            </p:cNvSpPr>
            <p:nvPr/>
          </p:nvSpPr>
          <p:spPr bwMode="auto">
            <a:xfrm flipV="1">
              <a:off x="6913708" y="3104964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7" name="Straight Connector 44"/>
            <p:cNvSpPr>
              <a:spLocks noChangeShapeType="1"/>
            </p:cNvSpPr>
            <p:nvPr/>
          </p:nvSpPr>
          <p:spPr bwMode="auto">
            <a:xfrm flipV="1">
              <a:off x="7234398" y="3104964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8" name="Straight Connector 58"/>
            <p:cNvSpPr>
              <a:spLocks noChangeShapeType="1"/>
            </p:cNvSpPr>
            <p:nvPr/>
          </p:nvSpPr>
          <p:spPr bwMode="auto">
            <a:xfrm flipV="1">
              <a:off x="7884035" y="3105598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29" name="Straight Connector 59"/>
            <p:cNvSpPr>
              <a:spLocks noChangeShapeType="1"/>
            </p:cNvSpPr>
            <p:nvPr/>
          </p:nvSpPr>
          <p:spPr bwMode="auto">
            <a:xfrm flipV="1">
              <a:off x="7558899" y="3106232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630" name="Text Box 5"/>
            <p:cNvSpPr txBox="1">
              <a:spLocks noChangeArrowheads="1"/>
            </p:cNvSpPr>
            <p:nvPr/>
          </p:nvSpPr>
          <p:spPr bwMode="auto">
            <a:xfrm>
              <a:off x="7568425" y="3019388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19</a:t>
              </a:r>
              <a:endParaRPr lang="en-US" altLang="fr-FR"/>
            </a:p>
          </p:txBody>
        </p:sp>
        <p:sp>
          <p:nvSpPr>
            <p:cNvPr id="19631" name="Flowchart: Process 230"/>
            <p:cNvSpPr>
              <a:spLocks noChangeArrowheads="1"/>
            </p:cNvSpPr>
            <p:nvPr/>
          </p:nvSpPr>
          <p:spPr bwMode="auto">
            <a:xfrm>
              <a:off x="1866521" y="3219124"/>
              <a:ext cx="1602739" cy="295473"/>
            </a:xfrm>
            <a:prstGeom prst="flowChartProcess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Intégrité</a:t>
              </a:r>
            </a:p>
          </p:txBody>
        </p:sp>
        <p:sp>
          <p:nvSpPr>
            <p:cNvPr id="19632" name="Flowchart: Process 232"/>
            <p:cNvSpPr>
              <a:spLocks noChangeArrowheads="1"/>
            </p:cNvSpPr>
            <p:nvPr/>
          </p:nvSpPr>
          <p:spPr bwMode="auto">
            <a:xfrm>
              <a:off x="3473236" y="3219125"/>
              <a:ext cx="4411434" cy="295472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Relaxé</a:t>
              </a:r>
            </a:p>
          </p:txBody>
        </p:sp>
        <p:sp>
          <p:nvSpPr>
            <p:cNvPr id="19633" name="TextBox 396"/>
            <p:cNvSpPr txBox="1">
              <a:spLocks noChangeArrowheads="1"/>
            </p:cNvSpPr>
            <p:nvPr/>
          </p:nvSpPr>
          <p:spPr bwMode="auto">
            <a:xfrm>
              <a:off x="258173" y="3182194"/>
              <a:ext cx="103746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Itération 1</a:t>
              </a:r>
            </a:p>
          </p:txBody>
        </p:sp>
      </p:grpSp>
      <p:grpSp>
        <p:nvGrpSpPr>
          <p:cNvPr id="402" name="Group 401"/>
          <p:cNvGrpSpPr>
            <a:grpSpLocks/>
          </p:cNvGrpSpPr>
          <p:nvPr/>
        </p:nvGrpSpPr>
        <p:grpSpPr bwMode="auto">
          <a:xfrm>
            <a:off x="250825" y="2697162"/>
            <a:ext cx="8274050" cy="554038"/>
            <a:chOff x="251519" y="3703443"/>
            <a:chExt cx="8273308" cy="553649"/>
          </a:xfrm>
        </p:grpSpPr>
        <p:grpSp>
          <p:nvGrpSpPr>
            <p:cNvPr id="19563" name="Canvas 1"/>
            <p:cNvGrpSpPr>
              <a:grpSpLocks/>
            </p:cNvGrpSpPr>
            <p:nvPr/>
          </p:nvGrpSpPr>
          <p:grpSpPr bwMode="auto">
            <a:xfrm>
              <a:off x="1295636" y="3703443"/>
              <a:ext cx="7229191" cy="523875"/>
              <a:chOff x="2009" y="4628"/>
              <a:chExt cx="11384" cy="826"/>
            </a:xfrm>
          </p:grpSpPr>
          <p:sp>
            <p:nvSpPr>
              <p:cNvPr id="19587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2009" y="4628"/>
                <a:ext cx="11384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9588" name="Text Box 5"/>
              <p:cNvSpPr txBox="1">
                <a:spLocks noChangeArrowheads="1"/>
              </p:cNvSpPr>
              <p:nvPr/>
            </p:nvSpPr>
            <p:spPr bwMode="auto">
              <a:xfrm>
                <a:off x="2009" y="4687"/>
                <a:ext cx="1055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 i="1"/>
                  <a:t>Periods</a:t>
                </a:r>
                <a:endParaRPr lang="en-US" altLang="fr-FR"/>
              </a:p>
            </p:txBody>
          </p:sp>
          <p:sp>
            <p:nvSpPr>
              <p:cNvPr id="19589" name="Straight Connector 43"/>
              <p:cNvSpPr>
                <a:spLocks noChangeShapeType="1"/>
              </p:cNvSpPr>
              <p:nvPr/>
            </p:nvSpPr>
            <p:spPr bwMode="auto">
              <a:xfrm flipV="1">
                <a:off x="2895" y="4787"/>
                <a:ext cx="1" cy="5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cxnSp>
            <p:nvCxnSpPr>
              <p:cNvPr id="19590" name="AutoShape 189"/>
              <p:cNvCxnSpPr>
                <a:cxnSpLocks noChangeShapeType="1"/>
              </p:cNvCxnSpPr>
              <p:nvPr/>
            </p:nvCxnSpPr>
            <p:spPr bwMode="auto">
              <a:xfrm flipV="1">
                <a:off x="2759" y="5060"/>
                <a:ext cx="10374" cy="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591" name="Straight Connector 4"/>
              <p:cNvSpPr>
                <a:spLocks noChangeShapeType="1"/>
              </p:cNvSpPr>
              <p:nvPr/>
            </p:nvSpPr>
            <p:spPr bwMode="auto">
              <a:xfrm flipV="1">
                <a:off x="2894" y="4884"/>
                <a:ext cx="1" cy="18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2" name="Straight Connector 35"/>
              <p:cNvSpPr>
                <a:spLocks noChangeShapeType="1"/>
              </p:cNvSpPr>
              <p:nvPr/>
            </p:nvSpPr>
            <p:spPr bwMode="auto">
              <a:xfrm flipV="1">
                <a:off x="341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3" name="Straight Connector 37"/>
              <p:cNvSpPr>
                <a:spLocks noChangeShapeType="1"/>
              </p:cNvSpPr>
              <p:nvPr/>
            </p:nvSpPr>
            <p:spPr bwMode="auto">
              <a:xfrm flipV="1">
                <a:off x="3908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4" name="Straight Connector 38"/>
              <p:cNvSpPr>
                <a:spLocks noChangeShapeType="1"/>
              </p:cNvSpPr>
              <p:nvPr/>
            </p:nvSpPr>
            <p:spPr bwMode="auto">
              <a:xfrm flipV="1">
                <a:off x="442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5" name="Straight Connector 39"/>
              <p:cNvSpPr>
                <a:spLocks noChangeShapeType="1"/>
              </p:cNvSpPr>
              <p:nvPr/>
            </p:nvSpPr>
            <p:spPr bwMode="auto">
              <a:xfrm flipV="1">
                <a:off x="492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6" name="Straight Connector 41"/>
              <p:cNvSpPr>
                <a:spLocks noChangeShapeType="1"/>
              </p:cNvSpPr>
              <p:nvPr/>
            </p:nvSpPr>
            <p:spPr bwMode="auto">
              <a:xfrm flipV="1">
                <a:off x="641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7" name="Straight Connector 44"/>
              <p:cNvSpPr>
                <a:spLocks noChangeShapeType="1"/>
              </p:cNvSpPr>
              <p:nvPr/>
            </p:nvSpPr>
            <p:spPr bwMode="auto">
              <a:xfrm flipV="1">
                <a:off x="6915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98" name="Text Box 5"/>
              <p:cNvSpPr txBox="1">
                <a:spLocks noChangeArrowheads="1"/>
              </p:cNvSpPr>
              <p:nvPr/>
            </p:nvSpPr>
            <p:spPr bwMode="auto">
              <a:xfrm>
                <a:off x="7917" y="4704"/>
                <a:ext cx="49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>
                    <a:cs typeface="Times New Roman" panose="02020603050405020304" pitchFamily="18" charset="0"/>
                  </a:rPr>
                  <a:t>11</a:t>
                </a:r>
                <a:endParaRPr lang="en-US" altLang="fr-FR"/>
              </a:p>
            </p:txBody>
          </p:sp>
          <p:sp>
            <p:nvSpPr>
              <p:cNvPr id="19599" name="Text Box 5"/>
              <p:cNvSpPr txBox="1">
                <a:spLocks noChangeArrowheads="1"/>
              </p:cNvSpPr>
              <p:nvPr/>
            </p:nvSpPr>
            <p:spPr bwMode="auto">
              <a:xfrm>
                <a:off x="290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</a:t>
                </a:r>
                <a:endParaRPr lang="en-US" altLang="fr-FR"/>
              </a:p>
            </p:txBody>
          </p:sp>
          <p:sp>
            <p:nvSpPr>
              <p:cNvPr id="19600" name="Text Box 5"/>
              <p:cNvSpPr txBox="1">
                <a:spLocks noChangeArrowheads="1"/>
              </p:cNvSpPr>
              <p:nvPr/>
            </p:nvSpPr>
            <p:spPr bwMode="auto">
              <a:xfrm>
                <a:off x="344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2</a:t>
                </a:r>
                <a:endParaRPr lang="en-US" altLang="fr-FR"/>
              </a:p>
            </p:txBody>
          </p:sp>
          <p:sp>
            <p:nvSpPr>
              <p:cNvPr id="19601" name="Text Box 5"/>
              <p:cNvSpPr txBox="1">
                <a:spLocks noChangeArrowheads="1"/>
              </p:cNvSpPr>
              <p:nvPr/>
            </p:nvSpPr>
            <p:spPr bwMode="auto">
              <a:xfrm>
                <a:off x="3968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3</a:t>
                </a:r>
                <a:endParaRPr lang="en-US" altLang="fr-FR"/>
              </a:p>
            </p:txBody>
          </p:sp>
          <p:sp>
            <p:nvSpPr>
              <p:cNvPr id="19602" name="Text Box 5"/>
              <p:cNvSpPr txBox="1">
                <a:spLocks noChangeArrowheads="1"/>
              </p:cNvSpPr>
              <p:nvPr/>
            </p:nvSpPr>
            <p:spPr bwMode="auto">
              <a:xfrm>
                <a:off x="4421" y="4704"/>
                <a:ext cx="38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4</a:t>
                </a:r>
                <a:endParaRPr lang="en-US" altLang="fr-FR"/>
              </a:p>
            </p:txBody>
          </p:sp>
          <p:sp>
            <p:nvSpPr>
              <p:cNvPr id="19603" name="Text Box 5"/>
              <p:cNvSpPr txBox="1">
                <a:spLocks noChangeArrowheads="1"/>
              </p:cNvSpPr>
              <p:nvPr/>
            </p:nvSpPr>
            <p:spPr bwMode="auto">
              <a:xfrm>
                <a:off x="4965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5</a:t>
                </a:r>
                <a:endParaRPr lang="en-US" altLang="fr-FR"/>
              </a:p>
            </p:txBody>
          </p:sp>
          <p:sp>
            <p:nvSpPr>
              <p:cNvPr id="19604" name="Text Box 5"/>
              <p:cNvSpPr txBox="1">
                <a:spLocks noChangeArrowheads="1"/>
              </p:cNvSpPr>
              <p:nvPr/>
            </p:nvSpPr>
            <p:spPr bwMode="auto">
              <a:xfrm>
                <a:off x="5420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6</a:t>
                </a:r>
                <a:endParaRPr lang="en-US" altLang="fr-FR"/>
              </a:p>
            </p:txBody>
          </p:sp>
          <p:sp>
            <p:nvSpPr>
              <p:cNvPr id="19605" name="Text Box 5"/>
              <p:cNvSpPr txBox="1">
                <a:spLocks noChangeArrowheads="1"/>
              </p:cNvSpPr>
              <p:nvPr/>
            </p:nvSpPr>
            <p:spPr bwMode="auto">
              <a:xfrm>
                <a:off x="593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7</a:t>
                </a:r>
                <a:endParaRPr lang="en-US" altLang="fr-FR"/>
              </a:p>
            </p:txBody>
          </p:sp>
          <p:sp>
            <p:nvSpPr>
              <p:cNvPr id="19606" name="Text Box 5"/>
              <p:cNvSpPr txBox="1">
                <a:spLocks noChangeArrowheads="1"/>
              </p:cNvSpPr>
              <p:nvPr/>
            </p:nvSpPr>
            <p:spPr bwMode="auto">
              <a:xfrm>
                <a:off x="64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8</a:t>
                </a:r>
                <a:endParaRPr lang="en-US" altLang="fr-FR"/>
              </a:p>
            </p:txBody>
          </p:sp>
          <p:sp>
            <p:nvSpPr>
              <p:cNvPr id="19607" name="Text Box 5"/>
              <p:cNvSpPr txBox="1">
                <a:spLocks noChangeArrowheads="1"/>
              </p:cNvSpPr>
              <p:nvPr/>
            </p:nvSpPr>
            <p:spPr bwMode="auto">
              <a:xfrm>
                <a:off x="69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9</a:t>
                </a:r>
                <a:endParaRPr lang="en-US" altLang="fr-FR"/>
              </a:p>
            </p:txBody>
          </p:sp>
          <p:sp>
            <p:nvSpPr>
              <p:cNvPr id="19608" name="Text Box 5"/>
              <p:cNvSpPr txBox="1">
                <a:spLocks noChangeArrowheads="1"/>
              </p:cNvSpPr>
              <p:nvPr/>
            </p:nvSpPr>
            <p:spPr bwMode="auto">
              <a:xfrm>
                <a:off x="7416" y="4705"/>
                <a:ext cx="498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10</a:t>
                </a:r>
                <a:endParaRPr lang="en-US" altLang="fr-FR"/>
              </a:p>
            </p:txBody>
          </p:sp>
          <p:sp>
            <p:nvSpPr>
              <p:cNvPr id="19609" name="Straight Connector 58"/>
              <p:cNvSpPr>
                <a:spLocks noChangeShapeType="1"/>
              </p:cNvSpPr>
              <p:nvPr/>
            </p:nvSpPr>
            <p:spPr bwMode="auto">
              <a:xfrm flipV="1">
                <a:off x="7938" y="4887"/>
                <a:ext cx="1" cy="1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610" name="Straight Connector 59"/>
              <p:cNvSpPr>
                <a:spLocks noChangeShapeType="1"/>
              </p:cNvSpPr>
              <p:nvPr/>
            </p:nvSpPr>
            <p:spPr bwMode="auto">
              <a:xfrm flipV="1">
                <a:off x="7426" y="4888"/>
                <a:ext cx="1" cy="1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564" name="Straight Connector 39"/>
            <p:cNvSpPr>
              <a:spLocks noChangeShapeType="1"/>
            </p:cNvSpPr>
            <p:nvPr/>
          </p:nvSpPr>
          <p:spPr bwMode="auto">
            <a:xfrm flipV="1">
              <a:off x="3461647" y="3856984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65" name="Straight Connector 39"/>
            <p:cNvSpPr>
              <a:spLocks noChangeShapeType="1"/>
            </p:cNvSpPr>
            <p:nvPr/>
          </p:nvSpPr>
          <p:spPr bwMode="auto">
            <a:xfrm flipV="1">
              <a:off x="3771966" y="385277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66" name="Straight Connector 58"/>
            <p:cNvSpPr>
              <a:spLocks noChangeShapeType="1"/>
            </p:cNvSpPr>
            <p:nvPr/>
          </p:nvSpPr>
          <p:spPr bwMode="auto">
            <a:xfrm flipV="1">
              <a:off x="5356142" y="3868422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67" name="Text Box 5"/>
            <p:cNvSpPr txBox="1">
              <a:spLocks noChangeArrowheads="1"/>
            </p:cNvSpPr>
            <p:nvPr/>
          </p:nvSpPr>
          <p:spPr bwMode="auto">
            <a:xfrm>
              <a:off x="7231388" y="3748973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18</a:t>
              </a:r>
              <a:endParaRPr lang="en-US" altLang="fr-FR"/>
            </a:p>
          </p:txBody>
        </p:sp>
        <p:sp>
          <p:nvSpPr>
            <p:cNvPr id="19568" name="Text Box 5"/>
            <p:cNvSpPr txBox="1">
              <a:spLocks noChangeArrowheads="1"/>
            </p:cNvSpPr>
            <p:nvPr/>
          </p:nvSpPr>
          <p:spPr bwMode="auto">
            <a:xfrm>
              <a:off x="5356777" y="3750241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12</a:t>
              </a:r>
              <a:endParaRPr lang="en-US" altLang="fr-FR"/>
            </a:p>
          </p:txBody>
        </p:sp>
        <p:sp>
          <p:nvSpPr>
            <p:cNvPr id="19569" name="Text Box 5"/>
            <p:cNvSpPr txBox="1">
              <a:spLocks noChangeArrowheads="1"/>
            </p:cNvSpPr>
            <p:nvPr/>
          </p:nvSpPr>
          <p:spPr bwMode="auto">
            <a:xfrm>
              <a:off x="5645716" y="3750241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13</a:t>
              </a:r>
              <a:endParaRPr lang="en-US" altLang="fr-FR"/>
            </a:p>
          </p:txBody>
        </p:sp>
        <p:sp>
          <p:nvSpPr>
            <p:cNvPr id="19570" name="Text Box 5"/>
            <p:cNvSpPr txBox="1">
              <a:spLocks noChangeArrowheads="1"/>
            </p:cNvSpPr>
            <p:nvPr/>
          </p:nvSpPr>
          <p:spPr bwMode="auto">
            <a:xfrm>
              <a:off x="5974027" y="374960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14</a:t>
              </a:r>
              <a:endParaRPr lang="en-US" altLang="fr-FR"/>
            </a:p>
          </p:txBody>
        </p:sp>
        <p:sp>
          <p:nvSpPr>
            <p:cNvPr id="19571" name="Text Box 5"/>
            <p:cNvSpPr txBox="1">
              <a:spLocks noChangeArrowheads="1"/>
            </p:cNvSpPr>
            <p:nvPr/>
          </p:nvSpPr>
          <p:spPr bwMode="auto">
            <a:xfrm>
              <a:off x="6306783" y="374960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15</a:t>
              </a:r>
              <a:endParaRPr lang="en-US" altLang="fr-FR"/>
            </a:p>
          </p:txBody>
        </p:sp>
        <p:sp>
          <p:nvSpPr>
            <p:cNvPr id="19572" name="Text Box 5"/>
            <p:cNvSpPr txBox="1">
              <a:spLocks noChangeArrowheads="1"/>
            </p:cNvSpPr>
            <p:nvPr/>
          </p:nvSpPr>
          <p:spPr bwMode="auto">
            <a:xfrm>
              <a:off x="6624299" y="374960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16</a:t>
              </a:r>
              <a:endParaRPr lang="en-US" altLang="fr-FR"/>
            </a:p>
          </p:txBody>
        </p:sp>
        <p:sp>
          <p:nvSpPr>
            <p:cNvPr id="19573" name="Text Box 5"/>
            <p:cNvSpPr txBox="1">
              <a:spLocks noChangeArrowheads="1"/>
            </p:cNvSpPr>
            <p:nvPr/>
          </p:nvSpPr>
          <p:spPr bwMode="auto">
            <a:xfrm>
              <a:off x="6913238" y="3749607"/>
              <a:ext cx="316245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17</a:t>
              </a:r>
              <a:endParaRPr lang="en-US" altLang="fr-FR"/>
            </a:p>
          </p:txBody>
        </p:sp>
        <p:sp>
          <p:nvSpPr>
            <p:cNvPr id="19574" name="Straight Connector 41"/>
            <p:cNvSpPr>
              <a:spLocks noChangeShapeType="1"/>
            </p:cNvSpPr>
            <p:nvPr/>
          </p:nvSpPr>
          <p:spPr bwMode="auto">
            <a:xfrm flipV="1">
              <a:off x="5645955" y="385698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75" name="Straight Connector 44"/>
            <p:cNvSpPr>
              <a:spLocks noChangeShapeType="1"/>
            </p:cNvSpPr>
            <p:nvPr/>
          </p:nvSpPr>
          <p:spPr bwMode="auto">
            <a:xfrm flipV="1">
              <a:off x="5966645" y="385698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76" name="Straight Connector 58"/>
            <p:cNvSpPr>
              <a:spLocks noChangeShapeType="1"/>
            </p:cNvSpPr>
            <p:nvPr/>
          </p:nvSpPr>
          <p:spPr bwMode="auto">
            <a:xfrm flipV="1">
              <a:off x="6616282" y="3857619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77" name="Straight Connector 59"/>
            <p:cNvSpPr>
              <a:spLocks noChangeShapeType="1"/>
            </p:cNvSpPr>
            <p:nvPr/>
          </p:nvSpPr>
          <p:spPr bwMode="auto">
            <a:xfrm flipV="1">
              <a:off x="6291146" y="3858253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78" name="Straight Connector 41"/>
            <p:cNvSpPr>
              <a:spLocks noChangeShapeType="1"/>
            </p:cNvSpPr>
            <p:nvPr/>
          </p:nvSpPr>
          <p:spPr bwMode="auto">
            <a:xfrm flipV="1">
              <a:off x="6906095" y="384745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79" name="Straight Connector 44"/>
            <p:cNvSpPr>
              <a:spLocks noChangeShapeType="1"/>
            </p:cNvSpPr>
            <p:nvPr/>
          </p:nvSpPr>
          <p:spPr bwMode="auto">
            <a:xfrm flipV="1">
              <a:off x="7226785" y="384745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80" name="Straight Connector 58"/>
            <p:cNvSpPr>
              <a:spLocks noChangeShapeType="1"/>
            </p:cNvSpPr>
            <p:nvPr/>
          </p:nvSpPr>
          <p:spPr bwMode="auto">
            <a:xfrm flipV="1">
              <a:off x="7876422" y="3848093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81" name="Straight Connector 59"/>
            <p:cNvSpPr>
              <a:spLocks noChangeShapeType="1"/>
            </p:cNvSpPr>
            <p:nvPr/>
          </p:nvSpPr>
          <p:spPr bwMode="auto">
            <a:xfrm flipV="1">
              <a:off x="7551286" y="3848727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82" name="Text Box 5"/>
            <p:cNvSpPr txBox="1">
              <a:spLocks noChangeArrowheads="1"/>
            </p:cNvSpPr>
            <p:nvPr/>
          </p:nvSpPr>
          <p:spPr bwMode="auto">
            <a:xfrm>
              <a:off x="7560812" y="3761883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19</a:t>
              </a:r>
              <a:endParaRPr lang="en-US" altLang="fr-FR"/>
            </a:p>
          </p:txBody>
        </p:sp>
        <p:sp>
          <p:nvSpPr>
            <p:cNvPr id="19583" name="Flowchart: Process 277"/>
            <p:cNvSpPr>
              <a:spLocks noChangeArrowheads="1"/>
            </p:cNvSpPr>
            <p:nvPr/>
          </p:nvSpPr>
          <p:spPr bwMode="auto">
            <a:xfrm>
              <a:off x="2825245" y="3961619"/>
              <a:ext cx="1602739" cy="295473"/>
            </a:xfrm>
            <a:prstGeom prst="flowChartProcess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Intégrité</a:t>
              </a:r>
            </a:p>
          </p:txBody>
        </p:sp>
        <p:sp>
          <p:nvSpPr>
            <p:cNvPr id="19584" name="Flowchart: Process 278"/>
            <p:cNvSpPr>
              <a:spLocks noChangeArrowheads="1"/>
            </p:cNvSpPr>
            <p:nvPr/>
          </p:nvSpPr>
          <p:spPr bwMode="auto">
            <a:xfrm>
              <a:off x="4411731" y="3961620"/>
              <a:ext cx="3465325" cy="295472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Relaxé</a:t>
              </a:r>
            </a:p>
          </p:txBody>
        </p:sp>
        <p:sp>
          <p:nvSpPr>
            <p:cNvPr id="280" name="Flowchart: Process 279"/>
            <p:cNvSpPr/>
            <p:nvPr/>
          </p:nvSpPr>
          <p:spPr bwMode="auto">
            <a:xfrm>
              <a:off x="1859513" y="3962024"/>
              <a:ext cx="966700" cy="295068"/>
            </a:xfrm>
            <a:prstGeom prst="flowChartProcess">
              <a:avLst/>
            </a:prstGeom>
            <a:solidFill>
              <a:schemeClr val="tx2">
                <a:lumMod val="25000"/>
                <a:lumOff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algn="ctr" eaLnBrk="1" hangingPunct="1">
                <a:defRPr/>
              </a:pPr>
              <a:r>
                <a:rPr lang="fr-FR" sz="1600" dirty="0">
                  <a:cs typeface="Arial" charset="0"/>
                </a:rPr>
                <a:t>Fixé</a:t>
              </a:r>
            </a:p>
          </p:txBody>
        </p:sp>
        <p:sp>
          <p:nvSpPr>
            <p:cNvPr id="19586" name="TextBox 397"/>
            <p:cNvSpPr txBox="1">
              <a:spLocks noChangeArrowheads="1"/>
            </p:cNvSpPr>
            <p:nvPr/>
          </p:nvSpPr>
          <p:spPr bwMode="auto">
            <a:xfrm>
              <a:off x="251519" y="3882534"/>
              <a:ext cx="10374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Itération 2</a:t>
              </a:r>
            </a:p>
          </p:txBody>
        </p:sp>
      </p:grpSp>
      <p:grpSp>
        <p:nvGrpSpPr>
          <p:cNvPr id="403" name="Group 402"/>
          <p:cNvGrpSpPr>
            <a:grpSpLocks/>
          </p:cNvGrpSpPr>
          <p:nvPr/>
        </p:nvGrpSpPr>
        <p:grpSpPr bwMode="auto">
          <a:xfrm>
            <a:off x="250825" y="3525837"/>
            <a:ext cx="8274050" cy="552450"/>
            <a:chOff x="251520" y="4531535"/>
            <a:chExt cx="8273307" cy="553649"/>
          </a:xfrm>
        </p:grpSpPr>
        <p:grpSp>
          <p:nvGrpSpPr>
            <p:cNvPr id="19515" name="Canvas 1"/>
            <p:cNvGrpSpPr>
              <a:grpSpLocks/>
            </p:cNvGrpSpPr>
            <p:nvPr/>
          </p:nvGrpSpPr>
          <p:grpSpPr bwMode="auto">
            <a:xfrm>
              <a:off x="1295636" y="4531535"/>
              <a:ext cx="7229191" cy="523875"/>
              <a:chOff x="2009" y="4628"/>
              <a:chExt cx="11384" cy="826"/>
            </a:xfrm>
          </p:grpSpPr>
          <p:sp>
            <p:nvSpPr>
              <p:cNvPr id="19539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2009" y="4628"/>
                <a:ext cx="11384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9540" name="Text Box 5"/>
              <p:cNvSpPr txBox="1">
                <a:spLocks noChangeArrowheads="1"/>
              </p:cNvSpPr>
              <p:nvPr/>
            </p:nvSpPr>
            <p:spPr bwMode="auto">
              <a:xfrm>
                <a:off x="2009" y="4687"/>
                <a:ext cx="1055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 i="1"/>
                  <a:t>Periods</a:t>
                </a:r>
                <a:endParaRPr lang="en-US" altLang="fr-FR"/>
              </a:p>
            </p:txBody>
          </p:sp>
          <p:sp>
            <p:nvSpPr>
              <p:cNvPr id="19541" name="Straight Connector 43"/>
              <p:cNvSpPr>
                <a:spLocks noChangeShapeType="1"/>
              </p:cNvSpPr>
              <p:nvPr/>
            </p:nvSpPr>
            <p:spPr bwMode="auto">
              <a:xfrm flipV="1">
                <a:off x="2895" y="4787"/>
                <a:ext cx="1" cy="5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cxnSp>
            <p:nvCxnSpPr>
              <p:cNvPr id="19542" name="AutoShape 189"/>
              <p:cNvCxnSpPr>
                <a:cxnSpLocks noChangeShapeType="1"/>
              </p:cNvCxnSpPr>
              <p:nvPr/>
            </p:nvCxnSpPr>
            <p:spPr bwMode="auto">
              <a:xfrm flipV="1">
                <a:off x="2759" y="5060"/>
                <a:ext cx="10374" cy="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543" name="Straight Connector 4"/>
              <p:cNvSpPr>
                <a:spLocks noChangeShapeType="1"/>
              </p:cNvSpPr>
              <p:nvPr/>
            </p:nvSpPr>
            <p:spPr bwMode="auto">
              <a:xfrm flipV="1">
                <a:off x="2894" y="4884"/>
                <a:ext cx="1" cy="18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4" name="Straight Connector 35"/>
              <p:cNvSpPr>
                <a:spLocks noChangeShapeType="1"/>
              </p:cNvSpPr>
              <p:nvPr/>
            </p:nvSpPr>
            <p:spPr bwMode="auto">
              <a:xfrm flipV="1">
                <a:off x="341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5" name="Straight Connector 37"/>
              <p:cNvSpPr>
                <a:spLocks noChangeShapeType="1"/>
              </p:cNvSpPr>
              <p:nvPr/>
            </p:nvSpPr>
            <p:spPr bwMode="auto">
              <a:xfrm flipV="1">
                <a:off x="3908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6" name="Straight Connector 38"/>
              <p:cNvSpPr>
                <a:spLocks noChangeShapeType="1"/>
              </p:cNvSpPr>
              <p:nvPr/>
            </p:nvSpPr>
            <p:spPr bwMode="auto">
              <a:xfrm flipV="1">
                <a:off x="442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7" name="Straight Connector 39"/>
              <p:cNvSpPr>
                <a:spLocks noChangeShapeType="1"/>
              </p:cNvSpPr>
              <p:nvPr/>
            </p:nvSpPr>
            <p:spPr bwMode="auto">
              <a:xfrm flipV="1">
                <a:off x="492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8" name="Straight Connector 41"/>
              <p:cNvSpPr>
                <a:spLocks noChangeShapeType="1"/>
              </p:cNvSpPr>
              <p:nvPr/>
            </p:nvSpPr>
            <p:spPr bwMode="auto">
              <a:xfrm flipV="1">
                <a:off x="641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49" name="Straight Connector 44"/>
              <p:cNvSpPr>
                <a:spLocks noChangeShapeType="1"/>
              </p:cNvSpPr>
              <p:nvPr/>
            </p:nvSpPr>
            <p:spPr bwMode="auto">
              <a:xfrm flipV="1">
                <a:off x="6915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50" name="Text Box 5"/>
              <p:cNvSpPr txBox="1">
                <a:spLocks noChangeArrowheads="1"/>
              </p:cNvSpPr>
              <p:nvPr/>
            </p:nvSpPr>
            <p:spPr bwMode="auto">
              <a:xfrm>
                <a:off x="7917" y="4704"/>
                <a:ext cx="49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>
                    <a:cs typeface="Times New Roman" panose="02020603050405020304" pitchFamily="18" charset="0"/>
                  </a:rPr>
                  <a:t>11</a:t>
                </a:r>
                <a:endParaRPr lang="en-US" altLang="fr-FR"/>
              </a:p>
            </p:txBody>
          </p:sp>
          <p:sp>
            <p:nvSpPr>
              <p:cNvPr id="19551" name="Text Box 5"/>
              <p:cNvSpPr txBox="1">
                <a:spLocks noChangeArrowheads="1"/>
              </p:cNvSpPr>
              <p:nvPr/>
            </p:nvSpPr>
            <p:spPr bwMode="auto">
              <a:xfrm>
                <a:off x="290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</a:t>
                </a:r>
                <a:endParaRPr lang="en-US" altLang="fr-FR"/>
              </a:p>
            </p:txBody>
          </p:sp>
          <p:sp>
            <p:nvSpPr>
              <p:cNvPr id="19552" name="Text Box 5"/>
              <p:cNvSpPr txBox="1">
                <a:spLocks noChangeArrowheads="1"/>
              </p:cNvSpPr>
              <p:nvPr/>
            </p:nvSpPr>
            <p:spPr bwMode="auto">
              <a:xfrm>
                <a:off x="344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2</a:t>
                </a:r>
                <a:endParaRPr lang="en-US" altLang="fr-FR"/>
              </a:p>
            </p:txBody>
          </p:sp>
          <p:sp>
            <p:nvSpPr>
              <p:cNvPr id="19553" name="Text Box 5"/>
              <p:cNvSpPr txBox="1">
                <a:spLocks noChangeArrowheads="1"/>
              </p:cNvSpPr>
              <p:nvPr/>
            </p:nvSpPr>
            <p:spPr bwMode="auto">
              <a:xfrm>
                <a:off x="3968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3</a:t>
                </a:r>
                <a:endParaRPr lang="en-US" altLang="fr-FR"/>
              </a:p>
            </p:txBody>
          </p:sp>
          <p:sp>
            <p:nvSpPr>
              <p:cNvPr id="19554" name="Text Box 5"/>
              <p:cNvSpPr txBox="1">
                <a:spLocks noChangeArrowheads="1"/>
              </p:cNvSpPr>
              <p:nvPr/>
            </p:nvSpPr>
            <p:spPr bwMode="auto">
              <a:xfrm>
                <a:off x="4421" y="4704"/>
                <a:ext cx="38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4</a:t>
                </a:r>
                <a:endParaRPr lang="en-US" altLang="fr-FR"/>
              </a:p>
            </p:txBody>
          </p:sp>
          <p:sp>
            <p:nvSpPr>
              <p:cNvPr id="19555" name="Text Box 5"/>
              <p:cNvSpPr txBox="1">
                <a:spLocks noChangeArrowheads="1"/>
              </p:cNvSpPr>
              <p:nvPr/>
            </p:nvSpPr>
            <p:spPr bwMode="auto">
              <a:xfrm>
                <a:off x="4965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5</a:t>
                </a:r>
                <a:endParaRPr lang="en-US" altLang="fr-FR"/>
              </a:p>
            </p:txBody>
          </p:sp>
          <p:sp>
            <p:nvSpPr>
              <p:cNvPr id="19556" name="Text Box 5"/>
              <p:cNvSpPr txBox="1">
                <a:spLocks noChangeArrowheads="1"/>
              </p:cNvSpPr>
              <p:nvPr/>
            </p:nvSpPr>
            <p:spPr bwMode="auto">
              <a:xfrm>
                <a:off x="5420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6</a:t>
                </a:r>
                <a:endParaRPr lang="en-US" altLang="fr-FR"/>
              </a:p>
            </p:txBody>
          </p:sp>
          <p:sp>
            <p:nvSpPr>
              <p:cNvPr id="19557" name="Text Box 5"/>
              <p:cNvSpPr txBox="1">
                <a:spLocks noChangeArrowheads="1"/>
              </p:cNvSpPr>
              <p:nvPr/>
            </p:nvSpPr>
            <p:spPr bwMode="auto">
              <a:xfrm>
                <a:off x="593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7</a:t>
                </a:r>
                <a:endParaRPr lang="en-US" altLang="fr-FR"/>
              </a:p>
            </p:txBody>
          </p:sp>
          <p:sp>
            <p:nvSpPr>
              <p:cNvPr id="19558" name="Text Box 5"/>
              <p:cNvSpPr txBox="1">
                <a:spLocks noChangeArrowheads="1"/>
              </p:cNvSpPr>
              <p:nvPr/>
            </p:nvSpPr>
            <p:spPr bwMode="auto">
              <a:xfrm>
                <a:off x="64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8</a:t>
                </a:r>
                <a:endParaRPr lang="en-US" altLang="fr-FR"/>
              </a:p>
            </p:txBody>
          </p:sp>
          <p:sp>
            <p:nvSpPr>
              <p:cNvPr id="19559" name="Text Box 5"/>
              <p:cNvSpPr txBox="1">
                <a:spLocks noChangeArrowheads="1"/>
              </p:cNvSpPr>
              <p:nvPr/>
            </p:nvSpPr>
            <p:spPr bwMode="auto">
              <a:xfrm>
                <a:off x="69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9</a:t>
                </a:r>
                <a:endParaRPr lang="en-US" altLang="fr-FR"/>
              </a:p>
            </p:txBody>
          </p:sp>
          <p:sp>
            <p:nvSpPr>
              <p:cNvPr id="19560" name="Text Box 5"/>
              <p:cNvSpPr txBox="1">
                <a:spLocks noChangeArrowheads="1"/>
              </p:cNvSpPr>
              <p:nvPr/>
            </p:nvSpPr>
            <p:spPr bwMode="auto">
              <a:xfrm>
                <a:off x="7416" y="4705"/>
                <a:ext cx="498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10</a:t>
                </a:r>
                <a:endParaRPr lang="en-US" altLang="fr-FR"/>
              </a:p>
            </p:txBody>
          </p:sp>
          <p:sp>
            <p:nvSpPr>
              <p:cNvPr id="19561" name="Straight Connector 58"/>
              <p:cNvSpPr>
                <a:spLocks noChangeShapeType="1"/>
              </p:cNvSpPr>
              <p:nvPr/>
            </p:nvSpPr>
            <p:spPr bwMode="auto">
              <a:xfrm flipV="1">
                <a:off x="7938" y="4887"/>
                <a:ext cx="1" cy="1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62" name="Straight Connector 59"/>
              <p:cNvSpPr>
                <a:spLocks noChangeShapeType="1"/>
              </p:cNvSpPr>
              <p:nvPr/>
            </p:nvSpPr>
            <p:spPr bwMode="auto">
              <a:xfrm flipV="1">
                <a:off x="7426" y="4888"/>
                <a:ext cx="1" cy="1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516" name="Straight Connector 39"/>
            <p:cNvSpPr>
              <a:spLocks noChangeShapeType="1"/>
            </p:cNvSpPr>
            <p:nvPr/>
          </p:nvSpPr>
          <p:spPr bwMode="auto">
            <a:xfrm flipV="1">
              <a:off x="3461647" y="4685076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17" name="Straight Connector 39"/>
            <p:cNvSpPr>
              <a:spLocks noChangeShapeType="1"/>
            </p:cNvSpPr>
            <p:nvPr/>
          </p:nvSpPr>
          <p:spPr bwMode="auto">
            <a:xfrm flipV="1">
              <a:off x="3771966" y="4680867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18" name="Straight Connector 58"/>
            <p:cNvSpPr>
              <a:spLocks noChangeShapeType="1"/>
            </p:cNvSpPr>
            <p:nvPr/>
          </p:nvSpPr>
          <p:spPr bwMode="auto">
            <a:xfrm flipV="1">
              <a:off x="5356142" y="4696514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19" name="Text Box 5"/>
            <p:cNvSpPr txBox="1">
              <a:spLocks noChangeArrowheads="1"/>
            </p:cNvSpPr>
            <p:nvPr/>
          </p:nvSpPr>
          <p:spPr bwMode="auto">
            <a:xfrm>
              <a:off x="7231388" y="4577065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18</a:t>
              </a:r>
              <a:endParaRPr lang="en-US" altLang="fr-FR"/>
            </a:p>
          </p:txBody>
        </p:sp>
        <p:sp>
          <p:nvSpPr>
            <p:cNvPr id="19520" name="Text Box 5"/>
            <p:cNvSpPr txBox="1">
              <a:spLocks noChangeArrowheads="1"/>
            </p:cNvSpPr>
            <p:nvPr/>
          </p:nvSpPr>
          <p:spPr bwMode="auto">
            <a:xfrm>
              <a:off x="5356777" y="4578333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12</a:t>
              </a:r>
              <a:endParaRPr lang="en-US" altLang="fr-FR"/>
            </a:p>
          </p:txBody>
        </p:sp>
        <p:sp>
          <p:nvSpPr>
            <p:cNvPr id="19521" name="Text Box 5"/>
            <p:cNvSpPr txBox="1">
              <a:spLocks noChangeArrowheads="1"/>
            </p:cNvSpPr>
            <p:nvPr/>
          </p:nvSpPr>
          <p:spPr bwMode="auto">
            <a:xfrm>
              <a:off x="5645716" y="4578333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13</a:t>
              </a:r>
              <a:endParaRPr lang="en-US" altLang="fr-FR"/>
            </a:p>
          </p:txBody>
        </p:sp>
        <p:sp>
          <p:nvSpPr>
            <p:cNvPr id="19522" name="Text Box 5"/>
            <p:cNvSpPr txBox="1">
              <a:spLocks noChangeArrowheads="1"/>
            </p:cNvSpPr>
            <p:nvPr/>
          </p:nvSpPr>
          <p:spPr bwMode="auto">
            <a:xfrm>
              <a:off x="5974027" y="4577699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14</a:t>
              </a:r>
              <a:endParaRPr lang="en-US" altLang="fr-FR"/>
            </a:p>
          </p:txBody>
        </p:sp>
        <p:sp>
          <p:nvSpPr>
            <p:cNvPr id="19523" name="Text Box 5"/>
            <p:cNvSpPr txBox="1">
              <a:spLocks noChangeArrowheads="1"/>
            </p:cNvSpPr>
            <p:nvPr/>
          </p:nvSpPr>
          <p:spPr bwMode="auto">
            <a:xfrm>
              <a:off x="6306783" y="4577699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15</a:t>
              </a:r>
              <a:endParaRPr lang="en-US" altLang="fr-FR"/>
            </a:p>
          </p:txBody>
        </p:sp>
        <p:sp>
          <p:nvSpPr>
            <p:cNvPr id="19524" name="Text Box 5"/>
            <p:cNvSpPr txBox="1">
              <a:spLocks noChangeArrowheads="1"/>
            </p:cNvSpPr>
            <p:nvPr/>
          </p:nvSpPr>
          <p:spPr bwMode="auto">
            <a:xfrm>
              <a:off x="6624299" y="4577699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16</a:t>
              </a:r>
              <a:endParaRPr lang="en-US" altLang="fr-FR"/>
            </a:p>
          </p:txBody>
        </p:sp>
        <p:sp>
          <p:nvSpPr>
            <p:cNvPr id="19525" name="Text Box 5"/>
            <p:cNvSpPr txBox="1">
              <a:spLocks noChangeArrowheads="1"/>
            </p:cNvSpPr>
            <p:nvPr/>
          </p:nvSpPr>
          <p:spPr bwMode="auto">
            <a:xfrm>
              <a:off x="6913238" y="4577699"/>
              <a:ext cx="316245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17</a:t>
              </a:r>
              <a:endParaRPr lang="en-US" altLang="fr-FR"/>
            </a:p>
          </p:txBody>
        </p:sp>
        <p:sp>
          <p:nvSpPr>
            <p:cNvPr id="19526" name="Straight Connector 41"/>
            <p:cNvSpPr>
              <a:spLocks noChangeShapeType="1"/>
            </p:cNvSpPr>
            <p:nvPr/>
          </p:nvSpPr>
          <p:spPr bwMode="auto">
            <a:xfrm flipV="1">
              <a:off x="5645955" y="4685077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27" name="Straight Connector 44"/>
            <p:cNvSpPr>
              <a:spLocks noChangeShapeType="1"/>
            </p:cNvSpPr>
            <p:nvPr/>
          </p:nvSpPr>
          <p:spPr bwMode="auto">
            <a:xfrm flipV="1">
              <a:off x="5966645" y="4685077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28" name="Straight Connector 58"/>
            <p:cNvSpPr>
              <a:spLocks noChangeShapeType="1"/>
            </p:cNvSpPr>
            <p:nvPr/>
          </p:nvSpPr>
          <p:spPr bwMode="auto">
            <a:xfrm flipV="1">
              <a:off x="6616282" y="4685711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29" name="Straight Connector 59"/>
            <p:cNvSpPr>
              <a:spLocks noChangeShapeType="1"/>
            </p:cNvSpPr>
            <p:nvPr/>
          </p:nvSpPr>
          <p:spPr bwMode="auto">
            <a:xfrm flipV="1">
              <a:off x="6291146" y="4686345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30" name="Straight Connector 41"/>
            <p:cNvSpPr>
              <a:spLocks noChangeShapeType="1"/>
            </p:cNvSpPr>
            <p:nvPr/>
          </p:nvSpPr>
          <p:spPr bwMode="auto">
            <a:xfrm flipV="1">
              <a:off x="6906095" y="4675551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31" name="Straight Connector 44"/>
            <p:cNvSpPr>
              <a:spLocks noChangeShapeType="1"/>
            </p:cNvSpPr>
            <p:nvPr/>
          </p:nvSpPr>
          <p:spPr bwMode="auto">
            <a:xfrm flipV="1">
              <a:off x="7226785" y="4675551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32" name="Straight Connector 58"/>
            <p:cNvSpPr>
              <a:spLocks noChangeShapeType="1"/>
            </p:cNvSpPr>
            <p:nvPr/>
          </p:nvSpPr>
          <p:spPr bwMode="auto">
            <a:xfrm flipV="1">
              <a:off x="7876422" y="4676185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33" name="Straight Connector 59"/>
            <p:cNvSpPr>
              <a:spLocks noChangeShapeType="1"/>
            </p:cNvSpPr>
            <p:nvPr/>
          </p:nvSpPr>
          <p:spPr bwMode="auto">
            <a:xfrm flipV="1">
              <a:off x="7551286" y="4676819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534" name="Text Box 5"/>
            <p:cNvSpPr txBox="1">
              <a:spLocks noChangeArrowheads="1"/>
            </p:cNvSpPr>
            <p:nvPr/>
          </p:nvSpPr>
          <p:spPr bwMode="auto">
            <a:xfrm>
              <a:off x="7560812" y="4589975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19</a:t>
              </a:r>
              <a:endParaRPr lang="en-US" altLang="fr-FR"/>
            </a:p>
          </p:txBody>
        </p:sp>
        <p:sp>
          <p:nvSpPr>
            <p:cNvPr id="19535" name="Flowchart: Process 324"/>
            <p:cNvSpPr>
              <a:spLocks noChangeArrowheads="1"/>
            </p:cNvSpPr>
            <p:nvPr/>
          </p:nvSpPr>
          <p:spPr bwMode="auto">
            <a:xfrm>
              <a:off x="3761349" y="4789711"/>
              <a:ext cx="1602739" cy="295473"/>
            </a:xfrm>
            <a:prstGeom prst="flowChartProcess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Intégrité</a:t>
              </a:r>
            </a:p>
          </p:txBody>
        </p:sp>
        <p:sp>
          <p:nvSpPr>
            <p:cNvPr id="19536" name="Flowchart: Process 325"/>
            <p:cNvSpPr>
              <a:spLocks noChangeArrowheads="1"/>
            </p:cNvSpPr>
            <p:nvPr/>
          </p:nvSpPr>
          <p:spPr bwMode="auto">
            <a:xfrm>
              <a:off x="5356777" y="4789712"/>
              <a:ext cx="2520279" cy="295472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Relaxé</a:t>
              </a:r>
            </a:p>
          </p:txBody>
        </p:sp>
        <p:sp>
          <p:nvSpPr>
            <p:cNvPr id="327" name="Flowchart: Process 326"/>
            <p:cNvSpPr/>
            <p:nvPr/>
          </p:nvSpPr>
          <p:spPr bwMode="auto">
            <a:xfrm>
              <a:off x="1859514" y="4789268"/>
              <a:ext cx="1901654" cy="295916"/>
            </a:xfrm>
            <a:prstGeom prst="flowChartProcess">
              <a:avLst/>
            </a:prstGeom>
            <a:solidFill>
              <a:schemeClr val="tx2">
                <a:lumMod val="25000"/>
                <a:lumOff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algn="ctr" eaLnBrk="1" hangingPunct="1">
                <a:defRPr/>
              </a:pPr>
              <a:r>
                <a:rPr lang="fr-FR" sz="1600" dirty="0">
                  <a:cs typeface="Arial" charset="0"/>
                </a:rPr>
                <a:t>Fixé</a:t>
              </a:r>
            </a:p>
          </p:txBody>
        </p:sp>
        <p:sp>
          <p:nvSpPr>
            <p:cNvPr id="19538" name="TextBox 398"/>
            <p:cNvSpPr txBox="1">
              <a:spLocks noChangeArrowheads="1"/>
            </p:cNvSpPr>
            <p:nvPr/>
          </p:nvSpPr>
          <p:spPr bwMode="auto">
            <a:xfrm>
              <a:off x="251520" y="4653136"/>
              <a:ext cx="10374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Itération 3</a:t>
              </a:r>
            </a:p>
          </p:txBody>
        </p:sp>
      </p:grpSp>
      <p:grpSp>
        <p:nvGrpSpPr>
          <p:cNvPr id="404" name="Group 403"/>
          <p:cNvGrpSpPr>
            <a:grpSpLocks/>
          </p:cNvGrpSpPr>
          <p:nvPr/>
        </p:nvGrpSpPr>
        <p:grpSpPr bwMode="auto">
          <a:xfrm>
            <a:off x="250825" y="4857750"/>
            <a:ext cx="8274050" cy="552450"/>
            <a:chOff x="251520" y="5863683"/>
            <a:chExt cx="8273546" cy="553649"/>
          </a:xfrm>
        </p:grpSpPr>
        <p:grpSp>
          <p:nvGrpSpPr>
            <p:cNvPr id="19469" name="Canvas 1"/>
            <p:cNvGrpSpPr>
              <a:grpSpLocks/>
            </p:cNvGrpSpPr>
            <p:nvPr/>
          </p:nvGrpSpPr>
          <p:grpSpPr bwMode="auto">
            <a:xfrm>
              <a:off x="1295875" y="5863683"/>
              <a:ext cx="7229191" cy="523875"/>
              <a:chOff x="2009" y="4628"/>
              <a:chExt cx="11384" cy="826"/>
            </a:xfrm>
          </p:grpSpPr>
          <p:sp>
            <p:nvSpPr>
              <p:cNvPr id="19491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2009" y="4628"/>
                <a:ext cx="11384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19492" name="Text Box 5"/>
              <p:cNvSpPr txBox="1">
                <a:spLocks noChangeArrowheads="1"/>
              </p:cNvSpPr>
              <p:nvPr/>
            </p:nvSpPr>
            <p:spPr bwMode="auto">
              <a:xfrm>
                <a:off x="2009" y="4687"/>
                <a:ext cx="1055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 i="1"/>
                  <a:t>Periods</a:t>
                </a:r>
                <a:endParaRPr lang="en-US" altLang="fr-FR"/>
              </a:p>
            </p:txBody>
          </p:sp>
          <p:sp>
            <p:nvSpPr>
              <p:cNvPr id="19493" name="Straight Connector 43"/>
              <p:cNvSpPr>
                <a:spLocks noChangeShapeType="1"/>
              </p:cNvSpPr>
              <p:nvPr/>
            </p:nvSpPr>
            <p:spPr bwMode="auto">
              <a:xfrm flipV="1">
                <a:off x="2895" y="4787"/>
                <a:ext cx="1" cy="5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cxnSp>
            <p:nvCxnSpPr>
              <p:cNvPr id="19494" name="AutoShape 189"/>
              <p:cNvCxnSpPr>
                <a:cxnSpLocks noChangeShapeType="1"/>
              </p:cNvCxnSpPr>
              <p:nvPr/>
            </p:nvCxnSpPr>
            <p:spPr bwMode="auto">
              <a:xfrm flipV="1">
                <a:off x="2759" y="5060"/>
                <a:ext cx="10374" cy="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495" name="Straight Connector 4"/>
              <p:cNvSpPr>
                <a:spLocks noChangeShapeType="1"/>
              </p:cNvSpPr>
              <p:nvPr/>
            </p:nvSpPr>
            <p:spPr bwMode="auto">
              <a:xfrm flipV="1">
                <a:off x="2894" y="4884"/>
                <a:ext cx="1" cy="18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6" name="Straight Connector 35"/>
              <p:cNvSpPr>
                <a:spLocks noChangeShapeType="1"/>
              </p:cNvSpPr>
              <p:nvPr/>
            </p:nvSpPr>
            <p:spPr bwMode="auto">
              <a:xfrm flipV="1">
                <a:off x="341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7" name="Straight Connector 37"/>
              <p:cNvSpPr>
                <a:spLocks noChangeShapeType="1"/>
              </p:cNvSpPr>
              <p:nvPr/>
            </p:nvSpPr>
            <p:spPr bwMode="auto">
              <a:xfrm flipV="1">
                <a:off x="3908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8" name="Straight Connector 38"/>
              <p:cNvSpPr>
                <a:spLocks noChangeShapeType="1"/>
              </p:cNvSpPr>
              <p:nvPr/>
            </p:nvSpPr>
            <p:spPr bwMode="auto">
              <a:xfrm flipV="1">
                <a:off x="442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9" name="Straight Connector 39"/>
              <p:cNvSpPr>
                <a:spLocks noChangeShapeType="1"/>
              </p:cNvSpPr>
              <p:nvPr/>
            </p:nvSpPr>
            <p:spPr bwMode="auto">
              <a:xfrm flipV="1">
                <a:off x="492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00" name="Straight Connector 41"/>
              <p:cNvSpPr>
                <a:spLocks noChangeShapeType="1"/>
              </p:cNvSpPr>
              <p:nvPr/>
            </p:nvSpPr>
            <p:spPr bwMode="auto">
              <a:xfrm flipV="1">
                <a:off x="641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01" name="Straight Connector 44"/>
              <p:cNvSpPr>
                <a:spLocks noChangeShapeType="1"/>
              </p:cNvSpPr>
              <p:nvPr/>
            </p:nvSpPr>
            <p:spPr bwMode="auto">
              <a:xfrm flipV="1">
                <a:off x="6915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02" name="Text Box 5"/>
              <p:cNvSpPr txBox="1">
                <a:spLocks noChangeArrowheads="1"/>
              </p:cNvSpPr>
              <p:nvPr/>
            </p:nvSpPr>
            <p:spPr bwMode="auto">
              <a:xfrm>
                <a:off x="7917" y="4704"/>
                <a:ext cx="49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>
                    <a:cs typeface="Times New Roman" panose="02020603050405020304" pitchFamily="18" charset="0"/>
                  </a:rPr>
                  <a:t>11</a:t>
                </a:r>
                <a:endParaRPr lang="en-US" altLang="fr-FR"/>
              </a:p>
            </p:txBody>
          </p:sp>
          <p:sp>
            <p:nvSpPr>
              <p:cNvPr id="19503" name="Text Box 5"/>
              <p:cNvSpPr txBox="1">
                <a:spLocks noChangeArrowheads="1"/>
              </p:cNvSpPr>
              <p:nvPr/>
            </p:nvSpPr>
            <p:spPr bwMode="auto">
              <a:xfrm>
                <a:off x="290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</a:t>
                </a:r>
                <a:endParaRPr lang="en-US" altLang="fr-FR"/>
              </a:p>
            </p:txBody>
          </p:sp>
          <p:sp>
            <p:nvSpPr>
              <p:cNvPr id="19504" name="Text Box 5"/>
              <p:cNvSpPr txBox="1">
                <a:spLocks noChangeArrowheads="1"/>
              </p:cNvSpPr>
              <p:nvPr/>
            </p:nvSpPr>
            <p:spPr bwMode="auto">
              <a:xfrm>
                <a:off x="344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2</a:t>
                </a:r>
                <a:endParaRPr lang="en-US" altLang="fr-FR"/>
              </a:p>
            </p:txBody>
          </p:sp>
          <p:sp>
            <p:nvSpPr>
              <p:cNvPr id="19505" name="Text Box 5"/>
              <p:cNvSpPr txBox="1">
                <a:spLocks noChangeArrowheads="1"/>
              </p:cNvSpPr>
              <p:nvPr/>
            </p:nvSpPr>
            <p:spPr bwMode="auto">
              <a:xfrm>
                <a:off x="3968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3</a:t>
                </a:r>
                <a:endParaRPr lang="en-US" altLang="fr-FR"/>
              </a:p>
            </p:txBody>
          </p:sp>
          <p:sp>
            <p:nvSpPr>
              <p:cNvPr id="19506" name="Text Box 5"/>
              <p:cNvSpPr txBox="1">
                <a:spLocks noChangeArrowheads="1"/>
              </p:cNvSpPr>
              <p:nvPr/>
            </p:nvSpPr>
            <p:spPr bwMode="auto">
              <a:xfrm>
                <a:off x="4421" y="4704"/>
                <a:ext cx="38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4</a:t>
                </a:r>
                <a:endParaRPr lang="en-US" altLang="fr-FR"/>
              </a:p>
            </p:txBody>
          </p:sp>
          <p:sp>
            <p:nvSpPr>
              <p:cNvPr id="19507" name="Text Box 5"/>
              <p:cNvSpPr txBox="1">
                <a:spLocks noChangeArrowheads="1"/>
              </p:cNvSpPr>
              <p:nvPr/>
            </p:nvSpPr>
            <p:spPr bwMode="auto">
              <a:xfrm>
                <a:off x="4965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5</a:t>
                </a:r>
                <a:endParaRPr lang="en-US" altLang="fr-FR"/>
              </a:p>
            </p:txBody>
          </p:sp>
          <p:sp>
            <p:nvSpPr>
              <p:cNvPr id="19508" name="Text Box 5"/>
              <p:cNvSpPr txBox="1">
                <a:spLocks noChangeArrowheads="1"/>
              </p:cNvSpPr>
              <p:nvPr/>
            </p:nvSpPr>
            <p:spPr bwMode="auto">
              <a:xfrm>
                <a:off x="5420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6</a:t>
                </a:r>
                <a:endParaRPr lang="en-US" altLang="fr-FR"/>
              </a:p>
            </p:txBody>
          </p:sp>
          <p:sp>
            <p:nvSpPr>
              <p:cNvPr id="19509" name="Text Box 5"/>
              <p:cNvSpPr txBox="1">
                <a:spLocks noChangeArrowheads="1"/>
              </p:cNvSpPr>
              <p:nvPr/>
            </p:nvSpPr>
            <p:spPr bwMode="auto">
              <a:xfrm>
                <a:off x="593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7</a:t>
                </a:r>
                <a:endParaRPr lang="en-US" altLang="fr-FR"/>
              </a:p>
            </p:txBody>
          </p:sp>
          <p:sp>
            <p:nvSpPr>
              <p:cNvPr id="19510" name="Text Box 5"/>
              <p:cNvSpPr txBox="1">
                <a:spLocks noChangeArrowheads="1"/>
              </p:cNvSpPr>
              <p:nvPr/>
            </p:nvSpPr>
            <p:spPr bwMode="auto">
              <a:xfrm>
                <a:off x="64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8</a:t>
                </a:r>
                <a:endParaRPr lang="en-US" altLang="fr-FR"/>
              </a:p>
            </p:txBody>
          </p:sp>
          <p:sp>
            <p:nvSpPr>
              <p:cNvPr id="19511" name="Text Box 5"/>
              <p:cNvSpPr txBox="1">
                <a:spLocks noChangeArrowheads="1"/>
              </p:cNvSpPr>
              <p:nvPr/>
            </p:nvSpPr>
            <p:spPr bwMode="auto">
              <a:xfrm>
                <a:off x="69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9</a:t>
                </a:r>
                <a:endParaRPr lang="en-US" altLang="fr-FR"/>
              </a:p>
            </p:txBody>
          </p:sp>
          <p:sp>
            <p:nvSpPr>
              <p:cNvPr id="19512" name="Text Box 5"/>
              <p:cNvSpPr txBox="1">
                <a:spLocks noChangeArrowheads="1"/>
              </p:cNvSpPr>
              <p:nvPr/>
            </p:nvSpPr>
            <p:spPr bwMode="auto">
              <a:xfrm>
                <a:off x="7416" y="4705"/>
                <a:ext cx="498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10</a:t>
                </a:r>
                <a:endParaRPr lang="en-US" altLang="fr-FR"/>
              </a:p>
            </p:txBody>
          </p:sp>
          <p:sp>
            <p:nvSpPr>
              <p:cNvPr id="19513" name="Straight Connector 58"/>
              <p:cNvSpPr>
                <a:spLocks noChangeShapeType="1"/>
              </p:cNvSpPr>
              <p:nvPr/>
            </p:nvSpPr>
            <p:spPr bwMode="auto">
              <a:xfrm flipV="1">
                <a:off x="7938" y="4887"/>
                <a:ext cx="1" cy="1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514" name="Straight Connector 59"/>
              <p:cNvSpPr>
                <a:spLocks noChangeShapeType="1"/>
              </p:cNvSpPr>
              <p:nvPr/>
            </p:nvSpPr>
            <p:spPr bwMode="auto">
              <a:xfrm flipV="1">
                <a:off x="7426" y="4888"/>
                <a:ext cx="1" cy="1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9470" name="Straight Connector 39"/>
            <p:cNvSpPr>
              <a:spLocks noChangeShapeType="1"/>
            </p:cNvSpPr>
            <p:nvPr/>
          </p:nvSpPr>
          <p:spPr bwMode="auto">
            <a:xfrm flipV="1">
              <a:off x="3461886" y="6017224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71" name="Straight Connector 39"/>
            <p:cNvSpPr>
              <a:spLocks noChangeShapeType="1"/>
            </p:cNvSpPr>
            <p:nvPr/>
          </p:nvSpPr>
          <p:spPr bwMode="auto">
            <a:xfrm flipV="1">
              <a:off x="3772205" y="601301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72" name="Straight Connector 58"/>
            <p:cNvSpPr>
              <a:spLocks noChangeShapeType="1"/>
            </p:cNvSpPr>
            <p:nvPr/>
          </p:nvSpPr>
          <p:spPr bwMode="auto">
            <a:xfrm flipV="1">
              <a:off x="5356381" y="6028662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73" name="Text Box 5"/>
            <p:cNvSpPr txBox="1">
              <a:spLocks noChangeArrowheads="1"/>
            </p:cNvSpPr>
            <p:nvPr/>
          </p:nvSpPr>
          <p:spPr bwMode="auto">
            <a:xfrm>
              <a:off x="7231627" y="5909213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18</a:t>
              </a:r>
              <a:endParaRPr lang="en-US" altLang="fr-FR"/>
            </a:p>
          </p:txBody>
        </p:sp>
        <p:sp>
          <p:nvSpPr>
            <p:cNvPr id="19474" name="Text Box 5"/>
            <p:cNvSpPr txBox="1">
              <a:spLocks noChangeArrowheads="1"/>
            </p:cNvSpPr>
            <p:nvPr/>
          </p:nvSpPr>
          <p:spPr bwMode="auto">
            <a:xfrm>
              <a:off x="5357016" y="5910481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12</a:t>
              </a:r>
              <a:endParaRPr lang="en-US" altLang="fr-FR"/>
            </a:p>
          </p:txBody>
        </p:sp>
        <p:sp>
          <p:nvSpPr>
            <p:cNvPr id="19475" name="Text Box 5"/>
            <p:cNvSpPr txBox="1">
              <a:spLocks noChangeArrowheads="1"/>
            </p:cNvSpPr>
            <p:nvPr/>
          </p:nvSpPr>
          <p:spPr bwMode="auto">
            <a:xfrm>
              <a:off x="5645955" y="5910481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13</a:t>
              </a:r>
              <a:endParaRPr lang="en-US" altLang="fr-FR"/>
            </a:p>
          </p:txBody>
        </p:sp>
        <p:sp>
          <p:nvSpPr>
            <p:cNvPr id="19476" name="Text Box 5"/>
            <p:cNvSpPr txBox="1">
              <a:spLocks noChangeArrowheads="1"/>
            </p:cNvSpPr>
            <p:nvPr/>
          </p:nvSpPr>
          <p:spPr bwMode="auto">
            <a:xfrm>
              <a:off x="5974266" y="590984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14</a:t>
              </a:r>
              <a:endParaRPr lang="en-US" altLang="fr-FR"/>
            </a:p>
          </p:txBody>
        </p:sp>
        <p:sp>
          <p:nvSpPr>
            <p:cNvPr id="19477" name="Text Box 5"/>
            <p:cNvSpPr txBox="1">
              <a:spLocks noChangeArrowheads="1"/>
            </p:cNvSpPr>
            <p:nvPr/>
          </p:nvSpPr>
          <p:spPr bwMode="auto">
            <a:xfrm>
              <a:off x="6307022" y="590984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15</a:t>
              </a:r>
              <a:endParaRPr lang="en-US" altLang="fr-FR"/>
            </a:p>
          </p:txBody>
        </p:sp>
        <p:sp>
          <p:nvSpPr>
            <p:cNvPr id="19478" name="Text Box 5"/>
            <p:cNvSpPr txBox="1">
              <a:spLocks noChangeArrowheads="1"/>
            </p:cNvSpPr>
            <p:nvPr/>
          </p:nvSpPr>
          <p:spPr bwMode="auto">
            <a:xfrm>
              <a:off x="6624538" y="590984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16</a:t>
              </a:r>
              <a:endParaRPr lang="en-US" altLang="fr-FR"/>
            </a:p>
          </p:txBody>
        </p:sp>
        <p:sp>
          <p:nvSpPr>
            <p:cNvPr id="19479" name="Text Box 5"/>
            <p:cNvSpPr txBox="1">
              <a:spLocks noChangeArrowheads="1"/>
            </p:cNvSpPr>
            <p:nvPr/>
          </p:nvSpPr>
          <p:spPr bwMode="auto">
            <a:xfrm>
              <a:off x="6913477" y="5909847"/>
              <a:ext cx="316245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17</a:t>
              </a:r>
              <a:endParaRPr lang="en-US" altLang="fr-FR"/>
            </a:p>
          </p:txBody>
        </p:sp>
        <p:sp>
          <p:nvSpPr>
            <p:cNvPr id="19480" name="Straight Connector 41"/>
            <p:cNvSpPr>
              <a:spLocks noChangeShapeType="1"/>
            </p:cNvSpPr>
            <p:nvPr/>
          </p:nvSpPr>
          <p:spPr bwMode="auto">
            <a:xfrm flipV="1">
              <a:off x="5646194" y="601722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1" name="Straight Connector 44"/>
            <p:cNvSpPr>
              <a:spLocks noChangeShapeType="1"/>
            </p:cNvSpPr>
            <p:nvPr/>
          </p:nvSpPr>
          <p:spPr bwMode="auto">
            <a:xfrm flipV="1">
              <a:off x="5966884" y="601722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2" name="Straight Connector 58"/>
            <p:cNvSpPr>
              <a:spLocks noChangeShapeType="1"/>
            </p:cNvSpPr>
            <p:nvPr/>
          </p:nvSpPr>
          <p:spPr bwMode="auto">
            <a:xfrm flipV="1">
              <a:off x="6616521" y="6017859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3" name="Straight Connector 59"/>
            <p:cNvSpPr>
              <a:spLocks noChangeShapeType="1"/>
            </p:cNvSpPr>
            <p:nvPr/>
          </p:nvSpPr>
          <p:spPr bwMode="auto">
            <a:xfrm flipV="1">
              <a:off x="6291385" y="6018493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4" name="Straight Connector 41"/>
            <p:cNvSpPr>
              <a:spLocks noChangeShapeType="1"/>
            </p:cNvSpPr>
            <p:nvPr/>
          </p:nvSpPr>
          <p:spPr bwMode="auto">
            <a:xfrm flipV="1">
              <a:off x="6906334" y="600769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5" name="Straight Connector 44"/>
            <p:cNvSpPr>
              <a:spLocks noChangeShapeType="1"/>
            </p:cNvSpPr>
            <p:nvPr/>
          </p:nvSpPr>
          <p:spPr bwMode="auto">
            <a:xfrm flipV="1">
              <a:off x="7227024" y="600769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6" name="Straight Connector 58"/>
            <p:cNvSpPr>
              <a:spLocks noChangeShapeType="1"/>
            </p:cNvSpPr>
            <p:nvPr/>
          </p:nvSpPr>
          <p:spPr bwMode="auto">
            <a:xfrm flipV="1">
              <a:off x="7876661" y="6008333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7" name="Straight Connector 59"/>
            <p:cNvSpPr>
              <a:spLocks noChangeShapeType="1"/>
            </p:cNvSpPr>
            <p:nvPr/>
          </p:nvSpPr>
          <p:spPr bwMode="auto">
            <a:xfrm flipV="1">
              <a:off x="7551525" y="6008967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488" name="Text Box 5"/>
            <p:cNvSpPr txBox="1">
              <a:spLocks noChangeArrowheads="1"/>
            </p:cNvSpPr>
            <p:nvPr/>
          </p:nvSpPr>
          <p:spPr bwMode="auto">
            <a:xfrm>
              <a:off x="7561051" y="5922123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19</a:t>
              </a:r>
              <a:endParaRPr lang="en-US" altLang="fr-FR"/>
            </a:p>
          </p:txBody>
        </p:sp>
        <p:sp>
          <p:nvSpPr>
            <p:cNvPr id="396" name="Flowchart: Process 395"/>
            <p:cNvSpPr/>
            <p:nvPr/>
          </p:nvSpPr>
          <p:spPr bwMode="auto">
            <a:xfrm>
              <a:off x="1859560" y="6121416"/>
              <a:ext cx="6016259" cy="295916"/>
            </a:xfrm>
            <a:prstGeom prst="flowChartProcess">
              <a:avLst/>
            </a:prstGeom>
            <a:solidFill>
              <a:schemeClr val="tx2">
                <a:lumMod val="25000"/>
                <a:lumOff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algn="ctr" eaLnBrk="1" hangingPunct="1">
                <a:defRPr/>
              </a:pPr>
              <a:r>
                <a:rPr lang="fr-FR" sz="1600" dirty="0">
                  <a:cs typeface="Arial" charset="0"/>
                </a:rPr>
                <a:t>Fixé</a:t>
              </a:r>
            </a:p>
          </p:txBody>
        </p:sp>
        <p:sp>
          <p:nvSpPr>
            <p:cNvPr id="19490" name="TextBox 399"/>
            <p:cNvSpPr txBox="1">
              <a:spLocks noChangeArrowheads="1"/>
            </p:cNvSpPr>
            <p:nvPr/>
          </p:nvSpPr>
          <p:spPr bwMode="auto">
            <a:xfrm>
              <a:off x="251520" y="5934762"/>
              <a:ext cx="103746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Itération </a:t>
              </a:r>
              <a:r>
                <a:rPr lang="fr-FR" altLang="fr-FR" sz="1600" i="1"/>
                <a:t>n</a:t>
              </a:r>
              <a:endParaRPr lang="fr-FR" altLang="fr-FR" sz="1600"/>
            </a:p>
          </p:txBody>
        </p:sp>
      </p:grpSp>
      <p:sp>
        <p:nvSpPr>
          <p:cNvPr id="405" name="TextBox 404"/>
          <p:cNvSpPr txBox="1"/>
          <p:nvPr/>
        </p:nvSpPr>
        <p:spPr>
          <a:xfrm>
            <a:off x="4795838" y="4078287"/>
            <a:ext cx="219075" cy="739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fr-FR" sz="1050" b="1" dirty="0"/>
              <a:t>.</a:t>
            </a:r>
          </a:p>
          <a:p>
            <a:pPr algn="ctr" eaLnBrk="1" hangingPunct="1">
              <a:defRPr/>
            </a:pPr>
            <a:r>
              <a:rPr lang="fr-FR" sz="1050" b="1" dirty="0"/>
              <a:t>.</a:t>
            </a:r>
          </a:p>
          <a:p>
            <a:pPr algn="ctr" eaLnBrk="1" hangingPunct="1">
              <a:defRPr/>
            </a:pPr>
            <a:r>
              <a:rPr lang="fr-FR" sz="1050" b="1" dirty="0"/>
              <a:t>.</a:t>
            </a:r>
          </a:p>
          <a:p>
            <a:pPr algn="ctr" eaLnBrk="1" hangingPunct="1">
              <a:defRPr/>
            </a:pPr>
            <a:r>
              <a:rPr lang="fr-FR" sz="105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3269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68300"/>
            <a:ext cx="8229600" cy="828675"/>
          </a:xfrm>
        </p:spPr>
        <p:txBody>
          <a:bodyPr/>
          <a:lstStyle/>
          <a:p>
            <a:r>
              <a:rPr lang="fr-FR" altLang="fr-FR" dirty="0" smtClean="0"/>
              <a:t>L’heuristique hybride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323975"/>
            <a:ext cx="8229600" cy="304800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fr-FR" altLang="fr-FR" sz="1800" b="1" dirty="0" smtClean="0"/>
              <a:t>2. L’heuristique hybride</a:t>
            </a:r>
            <a:endParaRPr lang="fr-FR" altLang="fr-FR" sz="1600" b="1" dirty="0" smtClean="0"/>
          </a:p>
        </p:txBody>
      </p:sp>
      <p:sp>
        <p:nvSpPr>
          <p:cNvPr id="20484" name="Rectangle 115"/>
          <p:cNvSpPr>
            <a:spLocks noChangeArrowheads="1"/>
          </p:cNvSpPr>
          <p:nvPr/>
        </p:nvSpPr>
        <p:spPr bwMode="auto">
          <a:xfrm>
            <a:off x="1025525" y="299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20485" name="Rectangle 208"/>
          <p:cNvSpPr>
            <a:spLocks noChangeArrowheads="1"/>
          </p:cNvSpPr>
          <p:nvPr/>
        </p:nvSpPr>
        <p:spPr bwMode="auto">
          <a:xfrm>
            <a:off x="763588" y="37163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grpSp>
        <p:nvGrpSpPr>
          <p:cNvPr id="20486" name="Group 401"/>
          <p:cNvGrpSpPr>
            <a:grpSpLocks/>
          </p:cNvGrpSpPr>
          <p:nvPr/>
        </p:nvGrpSpPr>
        <p:grpSpPr bwMode="auto">
          <a:xfrm>
            <a:off x="1295400" y="1981200"/>
            <a:ext cx="7229475" cy="554038"/>
            <a:chOff x="1295636" y="3703443"/>
            <a:chExt cx="7229191" cy="553649"/>
          </a:xfrm>
        </p:grpSpPr>
        <p:grpSp>
          <p:nvGrpSpPr>
            <p:cNvPr id="20495" name="Canvas 1"/>
            <p:cNvGrpSpPr>
              <a:grpSpLocks/>
            </p:cNvGrpSpPr>
            <p:nvPr/>
          </p:nvGrpSpPr>
          <p:grpSpPr bwMode="auto">
            <a:xfrm>
              <a:off x="1295636" y="3703443"/>
              <a:ext cx="7229191" cy="523875"/>
              <a:chOff x="2009" y="4628"/>
              <a:chExt cx="11384" cy="826"/>
            </a:xfrm>
          </p:grpSpPr>
          <p:sp>
            <p:nvSpPr>
              <p:cNvPr id="20518" name="AutoShape 207"/>
              <p:cNvSpPr>
                <a:spLocks noChangeAspect="1" noChangeArrowheads="1"/>
              </p:cNvSpPr>
              <p:nvPr/>
            </p:nvSpPr>
            <p:spPr bwMode="auto">
              <a:xfrm>
                <a:off x="2009" y="4628"/>
                <a:ext cx="11384" cy="8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fr-FR" altLang="fr-FR"/>
              </a:p>
            </p:txBody>
          </p:sp>
          <p:sp>
            <p:nvSpPr>
              <p:cNvPr id="20519" name="Text Box 5"/>
              <p:cNvSpPr txBox="1">
                <a:spLocks noChangeArrowheads="1"/>
              </p:cNvSpPr>
              <p:nvPr/>
            </p:nvSpPr>
            <p:spPr bwMode="auto">
              <a:xfrm>
                <a:off x="2009" y="4687"/>
                <a:ext cx="1055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 i="1"/>
                  <a:t>Periods</a:t>
                </a:r>
                <a:endParaRPr lang="en-US" altLang="fr-FR"/>
              </a:p>
            </p:txBody>
          </p:sp>
          <p:sp>
            <p:nvSpPr>
              <p:cNvPr id="20520" name="Straight Connector 43"/>
              <p:cNvSpPr>
                <a:spLocks noChangeShapeType="1"/>
              </p:cNvSpPr>
              <p:nvPr/>
            </p:nvSpPr>
            <p:spPr bwMode="auto">
              <a:xfrm flipV="1">
                <a:off x="2895" y="4787"/>
                <a:ext cx="1" cy="56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cxnSp>
            <p:nvCxnSpPr>
              <p:cNvPr id="20521" name="AutoShape 189"/>
              <p:cNvCxnSpPr>
                <a:cxnSpLocks noChangeShapeType="1"/>
              </p:cNvCxnSpPr>
              <p:nvPr/>
            </p:nvCxnSpPr>
            <p:spPr bwMode="auto">
              <a:xfrm flipV="1">
                <a:off x="2759" y="5060"/>
                <a:ext cx="10374" cy="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22" name="Straight Connector 4"/>
              <p:cNvSpPr>
                <a:spLocks noChangeShapeType="1"/>
              </p:cNvSpPr>
              <p:nvPr/>
            </p:nvSpPr>
            <p:spPr bwMode="auto">
              <a:xfrm flipV="1">
                <a:off x="2894" y="4884"/>
                <a:ext cx="1" cy="18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3" name="Straight Connector 35"/>
              <p:cNvSpPr>
                <a:spLocks noChangeShapeType="1"/>
              </p:cNvSpPr>
              <p:nvPr/>
            </p:nvSpPr>
            <p:spPr bwMode="auto">
              <a:xfrm flipV="1">
                <a:off x="341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4" name="Straight Connector 37"/>
              <p:cNvSpPr>
                <a:spLocks noChangeShapeType="1"/>
              </p:cNvSpPr>
              <p:nvPr/>
            </p:nvSpPr>
            <p:spPr bwMode="auto">
              <a:xfrm flipV="1">
                <a:off x="3908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5" name="Straight Connector 38"/>
              <p:cNvSpPr>
                <a:spLocks noChangeShapeType="1"/>
              </p:cNvSpPr>
              <p:nvPr/>
            </p:nvSpPr>
            <p:spPr bwMode="auto">
              <a:xfrm flipV="1">
                <a:off x="442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6" name="Straight Connector 39"/>
              <p:cNvSpPr>
                <a:spLocks noChangeShapeType="1"/>
              </p:cNvSpPr>
              <p:nvPr/>
            </p:nvSpPr>
            <p:spPr bwMode="auto">
              <a:xfrm flipV="1">
                <a:off x="4922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7" name="Straight Connector 41"/>
              <p:cNvSpPr>
                <a:spLocks noChangeShapeType="1"/>
              </p:cNvSpPr>
              <p:nvPr/>
            </p:nvSpPr>
            <p:spPr bwMode="auto">
              <a:xfrm flipV="1">
                <a:off x="6410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8" name="Straight Connector 44"/>
              <p:cNvSpPr>
                <a:spLocks noChangeShapeType="1"/>
              </p:cNvSpPr>
              <p:nvPr/>
            </p:nvSpPr>
            <p:spPr bwMode="auto">
              <a:xfrm flipV="1">
                <a:off x="6915" y="4886"/>
                <a:ext cx="1" cy="1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29" name="Text Box 5"/>
              <p:cNvSpPr txBox="1">
                <a:spLocks noChangeArrowheads="1"/>
              </p:cNvSpPr>
              <p:nvPr/>
            </p:nvSpPr>
            <p:spPr bwMode="auto">
              <a:xfrm>
                <a:off x="7917" y="4704"/>
                <a:ext cx="498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>
                    <a:cs typeface="Times New Roman" panose="02020603050405020304" pitchFamily="18" charset="0"/>
                  </a:rPr>
                  <a:t>11</a:t>
                </a:r>
                <a:endParaRPr lang="en-US" altLang="fr-FR"/>
              </a:p>
            </p:txBody>
          </p:sp>
          <p:sp>
            <p:nvSpPr>
              <p:cNvPr id="20530" name="Text Box 5"/>
              <p:cNvSpPr txBox="1">
                <a:spLocks noChangeArrowheads="1"/>
              </p:cNvSpPr>
              <p:nvPr/>
            </p:nvSpPr>
            <p:spPr bwMode="auto">
              <a:xfrm>
                <a:off x="290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</a:t>
                </a:r>
                <a:endParaRPr lang="en-US" altLang="fr-FR"/>
              </a:p>
            </p:txBody>
          </p:sp>
          <p:sp>
            <p:nvSpPr>
              <p:cNvPr id="20531" name="Text Box 5"/>
              <p:cNvSpPr txBox="1">
                <a:spLocks noChangeArrowheads="1"/>
              </p:cNvSpPr>
              <p:nvPr/>
            </p:nvSpPr>
            <p:spPr bwMode="auto">
              <a:xfrm>
                <a:off x="344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2</a:t>
                </a:r>
                <a:endParaRPr lang="en-US" altLang="fr-FR"/>
              </a:p>
            </p:txBody>
          </p:sp>
          <p:sp>
            <p:nvSpPr>
              <p:cNvPr id="20532" name="Text Box 5"/>
              <p:cNvSpPr txBox="1">
                <a:spLocks noChangeArrowheads="1"/>
              </p:cNvSpPr>
              <p:nvPr/>
            </p:nvSpPr>
            <p:spPr bwMode="auto">
              <a:xfrm>
                <a:off x="3968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3</a:t>
                </a:r>
                <a:endParaRPr lang="en-US" altLang="fr-FR"/>
              </a:p>
            </p:txBody>
          </p:sp>
          <p:sp>
            <p:nvSpPr>
              <p:cNvPr id="20533" name="Text Box 5"/>
              <p:cNvSpPr txBox="1">
                <a:spLocks noChangeArrowheads="1"/>
              </p:cNvSpPr>
              <p:nvPr/>
            </p:nvSpPr>
            <p:spPr bwMode="auto">
              <a:xfrm>
                <a:off x="4421" y="4704"/>
                <a:ext cx="389" cy="3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4</a:t>
                </a:r>
                <a:endParaRPr lang="en-US" altLang="fr-FR"/>
              </a:p>
            </p:txBody>
          </p:sp>
          <p:sp>
            <p:nvSpPr>
              <p:cNvPr id="20534" name="Text Box 5"/>
              <p:cNvSpPr txBox="1">
                <a:spLocks noChangeArrowheads="1"/>
              </p:cNvSpPr>
              <p:nvPr/>
            </p:nvSpPr>
            <p:spPr bwMode="auto">
              <a:xfrm>
                <a:off x="4965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5</a:t>
                </a:r>
                <a:endParaRPr lang="en-US" altLang="fr-FR"/>
              </a:p>
            </p:txBody>
          </p:sp>
          <p:sp>
            <p:nvSpPr>
              <p:cNvPr id="20535" name="Text Box 5"/>
              <p:cNvSpPr txBox="1">
                <a:spLocks noChangeArrowheads="1"/>
              </p:cNvSpPr>
              <p:nvPr/>
            </p:nvSpPr>
            <p:spPr bwMode="auto">
              <a:xfrm>
                <a:off x="5420" y="4706"/>
                <a:ext cx="389" cy="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6</a:t>
                </a:r>
                <a:endParaRPr lang="en-US" altLang="fr-FR"/>
              </a:p>
            </p:txBody>
          </p:sp>
          <p:sp>
            <p:nvSpPr>
              <p:cNvPr id="20536" name="Text Box 5"/>
              <p:cNvSpPr txBox="1">
                <a:spLocks noChangeArrowheads="1"/>
              </p:cNvSpPr>
              <p:nvPr/>
            </p:nvSpPr>
            <p:spPr bwMode="auto">
              <a:xfrm>
                <a:off x="5937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7</a:t>
                </a:r>
                <a:endParaRPr lang="en-US" altLang="fr-FR"/>
              </a:p>
            </p:txBody>
          </p:sp>
          <p:sp>
            <p:nvSpPr>
              <p:cNvPr id="20537" name="Text Box 5"/>
              <p:cNvSpPr txBox="1">
                <a:spLocks noChangeArrowheads="1"/>
              </p:cNvSpPr>
              <p:nvPr/>
            </p:nvSpPr>
            <p:spPr bwMode="auto">
              <a:xfrm>
                <a:off x="64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8</a:t>
                </a:r>
                <a:endParaRPr lang="en-US" altLang="fr-FR"/>
              </a:p>
            </p:txBody>
          </p:sp>
          <p:sp>
            <p:nvSpPr>
              <p:cNvPr id="20538" name="Text Box 5"/>
              <p:cNvSpPr txBox="1">
                <a:spLocks noChangeArrowheads="1"/>
              </p:cNvSpPr>
              <p:nvPr/>
            </p:nvSpPr>
            <p:spPr bwMode="auto">
              <a:xfrm>
                <a:off x="6961" y="4705"/>
                <a:ext cx="389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9</a:t>
                </a:r>
                <a:endParaRPr lang="en-US" altLang="fr-FR"/>
              </a:p>
            </p:txBody>
          </p:sp>
          <p:sp>
            <p:nvSpPr>
              <p:cNvPr id="20539" name="Text Box 5"/>
              <p:cNvSpPr txBox="1">
                <a:spLocks noChangeArrowheads="1"/>
              </p:cNvSpPr>
              <p:nvPr/>
            </p:nvSpPr>
            <p:spPr bwMode="auto">
              <a:xfrm>
                <a:off x="7416" y="4705"/>
                <a:ext cx="498" cy="3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fr-FR" sz="1000"/>
                  <a:t>10</a:t>
                </a:r>
                <a:endParaRPr lang="en-US" altLang="fr-FR"/>
              </a:p>
            </p:txBody>
          </p:sp>
          <p:sp>
            <p:nvSpPr>
              <p:cNvPr id="20540" name="Straight Connector 58"/>
              <p:cNvSpPr>
                <a:spLocks noChangeShapeType="1"/>
              </p:cNvSpPr>
              <p:nvPr/>
            </p:nvSpPr>
            <p:spPr bwMode="auto">
              <a:xfrm flipV="1">
                <a:off x="7938" y="4887"/>
                <a:ext cx="1" cy="17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541" name="Straight Connector 59"/>
              <p:cNvSpPr>
                <a:spLocks noChangeShapeType="1"/>
              </p:cNvSpPr>
              <p:nvPr/>
            </p:nvSpPr>
            <p:spPr bwMode="auto">
              <a:xfrm flipV="1">
                <a:off x="7426" y="4888"/>
                <a:ext cx="1" cy="1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20496" name="Straight Connector 39"/>
            <p:cNvSpPr>
              <a:spLocks noChangeShapeType="1"/>
            </p:cNvSpPr>
            <p:nvPr/>
          </p:nvSpPr>
          <p:spPr bwMode="auto">
            <a:xfrm flipV="1">
              <a:off x="3461647" y="3856984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7" name="Straight Connector 39"/>
            <p:cNvSpPr>
              <a:spLocks noChangeShapeType="1"/>
            </p:cNvSpPr>
            <p:nvPr/>
          </p:nvSpPr>
          <p:spPr bwMode="auto">
            <a:xfrm flipV="1">
              <a:off x="3771966" y="385277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8" name="Straight Connector 58"/>
            <p:cNvSpPr>
              <a:spLocks noChangeShapeType="1"/>
            </p:cNvSpPr>
            <p:nvPr/>
          </p:nvSpPr>
          <p:spPr bwMode="auto">
            <a:xfrm flipV="1">
              <a:off x="5356142" y="3868422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499" name="Text Box 5"/>
            <p:cNvSpPr txBox="1">
              <a:spLocks noChangeArrowheads="1"/>
            </p:cNvSpPr>
            <p:nvPr/>
          </p:nvSpPr>
          <p:spPr bwMode="auto">
            <a:xfrm>
              <a:off x="7231388" y="3748973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18</a:t>
              </a:r>
              <a:endParaRPr lang="en-US" altLang="fr-FR"/>
            </a:p>
          </p:txBody>
        </p:sp>
        <p:sp>
          <p:nvSpPr>
            <p:cNvPr id="20500" name="Text Box 5"/>
            <p:cNvSpPr txBox="1">
              <a:spLocks noChangeArrowheads="1"/>
            </p:cNvSpPr>
            <p:nvPr/>
          </p:nvSpPr>
          <p:spPr bwMode="auto">
            <a:xfrm>
              <a:off x="5356777" y="3750241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12</a:t>
              </a:r>
              <a:endParaRPr lang="en-US" altLang="fr-FR"/>
            </a:p>
          </p:txBody>
        </p:sp>
        <p:sp>
          <p:nvSpPr>
            <p:cNvPr id="20501" name="Text Box 5"/>
            <p:cNvSpPr txBox="1">
              <a:spLocks noChangeArrowheads="1"/>
            </p:cNvSpPr>
            <p:nvPr/>
          </p:nvSpPr>
          <p:spPr bwMode="auto">
            <a:xfrm>
              <a:off x="5645716" y="3750241"/>
              <a:ext cx="247027" cy="228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13</a:t>
              </a:r>
              <a:endParaRPr lang="en-US" altLang="fr-FR"/>
            </a:p>
          </p:txBody>
        </p:sp>
        <p:sp>
          <p:nvSpPr>
            <p:cNvPr id="20502" name="Text Box 5"/>
            <p:cNvSpPr txBox="1">
              <a:spLocks noChangeArrowheads="1"/>
            </p:cNvSpPr>
            <p:nvPr/>
          </p:nvSpPr>
          <p:spPr bwMode="auto">
            <a:xfrm>
              <a:off x="5974027" y="374960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14</a:t>
              </a:r>
              <a:endParaRPr lang="en-US" altLang="fr-FR"/>
            </a:p>
          </p:txBody>
        </p:sp>
        <p:sp>
          <p:nvSpPr>
            <p:cNvPr id="20503" name="Text Box 5"/>
            <p:cNvSpPr txBox="1">
              <a:spLocks noChangeArrowheads="1"/>
            </p:cNvSpPr>
            <p:nvPr/>
          </p:nvSpPr>
          <p:spPr bwMode="auto">
            <a:xfrm>
              <a:off x="6306783" y="374960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15</a:t>
              </a:r>
              <a:endParaRPr lang="en-US" altLang="fr-FR"/>
            </a:p>
          </p:txBody>
        </p:sp>
        <p:sp>
          <p:nvSpPr>
            <p:cNvPr id="20504" name="Text Box 5"/>
            <p:cNvSpPr txBox="1">
              <a:spLocks noChangeArrowheads="1"/>
            </p:cNvSpPr>
            <p:nvPr/>
          </p:nvSpPr>
          <p:spPr bwMode="auto">
            <a:xfrm>
              <a:off x="6624299" y="3749607"/>
              <a:ext cx="247027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16</a:t>
              </a:r>
              <a:endParaRPr lang="en-US" altLang="fr-FR"/>
            </a:p>
          </p:txBody>
        </p:sp>
        <p:sp>
          <p:nvSpPr>
            <p:cNvPr id="20505" name="Text Box 5"/>
            <p:cNvSpPr txBox="1">
              <a:spLocks noChangeArrowheads="1"/>
            </p:cNvSpPr>
            <p:nvPr/>
          </p:nvSpPr>
          <p:spPr bwMode="auto">
            <a:xfrm>
              <a:off x="6913238" y="3749607"/>
              <a:ext cx="316245" cy="2289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/>
                <a:t>17</a:t>
              </a:r>
              <a:endParaRPr lang="en-US" altLang="fr-FR"/>
            </a:p>
          </p:txBody>
        </p:sp>
        <p:sp>
          <p:nvSpPr>
            <p:cNvPr id="20506" name="Straight Connector 41"/>
            <p:cNvSpPr>
              <a:spLocks noChangeShapeType="1"/>
            </p:cNvSpPr>
            <p:nvPr/>
          </p:nvSpPr>
          <p:spPr bwMode="auto">
            <a:xfrm flipV="1">
              <a:off x="5645955" y="385698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07" name="Straight Connector 44"/>
            <p:cNvSpPr>
              <a:spLocks noChangeShapeType="1"/>
            </p:cNvSpPr>
            <p:nvPr/>
          </p:nvSpPr>
          <p:spPr bwMode="auto">
            <a:xfrm flipV="1">
              <a:off x="5966645" y="3856985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08" name="Straight Connector 58"/>
            <p:cNvSpPr>
              <a:spLocks noChangeShapeType="1"/>
            </p:cNvSpPr>
            <p:nvPr/>
          </p:nvSpPr>
          <p:spPr bwMode="auto">
            <a:xfrm flipV="1">
              <a:off x="6616282" y="3857619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09" name="Straight Connector 59"/>
            <p:cNvSpPr>
              <a:spLocks noChangeShapeType="1"/>
            </p:cNvSpPr>
            <p:nvPr/>
          </p:nvSpPr>
          <p:spPr bwMode="auto">
            <a:xfrm flipV="1">
              <a:off x="6291146" y="3858253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10" name="Straight Connector 41"/>
            <p:cNvSpPr>
              <a:spLocks noChangeShapeType="1"/>
            </p:cNvSpPr>
            <p:nvPr/>
          </p:nvSpPr>
          <p:spPr bwMode="auto">
            <a:xfrm flipV="1">
              <a:off x="6906095" y="384745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11" name="Straight Connector 44"/>
            <p:cNvSpPr>
              <a:spLocks noChangeShapeType="1"/>
            </p:cNvSpPr>
            <p:nvPr/>
          </p:nvSpPr>
          <p:spPr bwMode="auto">
            <a:xfrm flipV="1">
              <a:off x="7226785" y="3847459"/>
              <a:ext cx="635" cy="11416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12" name="Straight Connector 58"/>
            <p:cNvSpPr>
              <a:spLocks noChangeShapeType="1"/>
            </p:cNvSpPr>
            <p:nvPr/>
          </p:nvSpPr>
          <p:spPr bwMode="auto">
            <a:xfrm flipV="1">
              <a:off x="7876422" y="3848093"/>
              <a:ext cx="635" cy="1135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13" name="Straight Connector 59"/>
            <p:cNvSpPr>
              <a:spLocks noChangeShapeType="1"/>
            </p:cNvSpPr>
            <p:nvPr/>
          </p:nvSpPr>
          <p:spPr bwMode="auto">
            <a:xfrm flipV="1">
              <a:off x="7551286" y="3848727"/>
              <a:ext cx="635" cy="11289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514" name="Text Box 5"/>
            <p:cNvSpPr txBox="1">
              <a:spLocks noChangeArrowheads="1"/>
            </p:cNvSpPr>
            <p:nvPr/>
          </p:nvSpPr>
          <p:spPr bwMode="auto">
            <a:xfrm>
              <a:off x="7560812" y="3761883"/>
              <a:ext cx="316245" cy="229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altLang="fr-FR" sz="1000">
                  <a:cs typeface="Times New Roman" panose="02020603050405020304" pitchFamily="18" charset="0"/>
                </a:rPr>
                <a:t>19</a:t>
              </a:r>
              <a:endParaRPr lang="en-US" altLang="fr-FR"/>
            </a:p>
          </p:txBody>
        </p:sp>
        <p:sp>
          <p:nvSpPr>
            <p:cNvPr id="20515" name="Flowchart: Process 277"/>
            <p:cNvSpPr>
              <a:spLocks noChangeArrowheads="1"/>
            </p:cNvSpPr>
            <p:nvPr/>
          </p:nvSpPr>
          <p:spPr bwMode="auto">
            <a:xfrm>
              <a:off x="2825245" y="3961619"/>
              <a:ext cx="1602739" cy="295473"/>
            </a:xfrm>
            <a:prstGeom prst="flowChartProcess">
              <a:avLst/>
            </a:prstGeom>
            <a:solidFill>
              <a:srgbClr val="FFC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Intégrité</a:t>
              </a:r>
            </a:p>
          </p:txBody>
        </p:sp>
        <p:sp>
          <p:nvSpPr>
            <p:cNvPr id="20516" name="Flowchart: Process 278"/>
            <p:cNvSpPr>
              <a:spLocks noChangeArrowheads="1"/>
            </p:cNvSpPr>
            <p:nvPr/>
          </p:nvSpPr>
          <p:spPr bwMode="auto">
            <a:xfrm>
              <a:off x="4411731" y="3961620"/>
              <a:ext cx="3465325" cy="295472"/>
            </a:xfrm>
            <a:prstGeom prst="flowChart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fr-FR" altLang="fr-FR" sz="1600"/>
                <a:t>Relaxé</a:t>
              </a:r>
            </a:p>
          </p:txBody>
        </p:sp>
        <p:sp>
          <p:nvSpPr>
            <p:cNvPr id="280" name="Flowchart: Process 279"/>
            <p:cNvSpPr/>
            <p:nvPr/>
          </p:nvSpPr>
          <p:spPr bwMode="auto">
            <a:xfrm>
              <a:off x="1859177" y="3962024"/>
              <a:ext cx="966749" cy="295068"/>
            </a:xfrm>
            <a:prstGeom prst="flowChartProcess">
              <a:avLst/>
            </a:prstGeom>
            <a:solidFill>
              <a:schemeClr val="tx2">
                <a:lumMod val="25000"/>
                <a:lumOff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/>
            <a:lstStyle/>
            <a:p>
              <a:pPr algn="ctr" eaLnBrk="1" hangingPunct="1">
                <a:defRPr/>
              </a:pPr>
              <a:r>
                <a:rPr lang="fr-FR" sz="1600" dirty="0">
                  <a:cs typeface="Arial" charset="0"/>
                </a:rPr>
                <a:t>Fixé</a:t>
              </a:r>
            </a:p>
          </p:txBody>
        </p:sp>
      </p:grpSp>
      <p:sp>
        <p:nvSpPr>
          <p:cNvPr id="20487" name="TextBox 1"/>
          <p:cNvSpPr txBox="1">
            <a:spLocks noChangeArrowheads="1"/>
          </p:cNvSpPr>
          <p:nvPr/>
        </p:nvSpPr>
        <p:spPr bwMode="auto">
          <a:xfrm>
            <a:off x="1450975" y="2830513"/>
            <a:ext cx="2101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fr-FR" altLang="fr-FR"/>
              <a:t>Variables production</a:t>
            </a:r>
          </a:p>
          <a:p>
            <a:r>
              <a:rPr lang="fr-FR" altLang="fr-FR"/>
              <a:t>Clients à visiter</a:t>
            </a:r>
          </a:p>
        </p:txBody>
      </p:sp>
      <p:cxnSp>
        <p:nvCxnSpPr>
          <p:cNvPr id="20488" name="Straight Arrow Connector 3"/>
          <p:cNvCxnSpPr>
            <a:cxnSpLocks noChangeShapeType="1"/>
            <a:stCxn id="20515" idx="2"/>
            <a:endCxn id="20487" idx="0"/>
          </p:cNvCxnSpPr>
          <p:nvPr/>
        </p:nvCxnSpPr>
        <p:spPr bwMode="auto">
          <a:xfrm flipH="1">
            <a:off x="2501900" y="2535238"/>
            <a:ext cx="1123950" cy="295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9" name="TextBox 202"/>
          <p:cNvSpPr txBox="1">
            <a:spLocks noChangeArrowheads="1"/>
          </p:cNvSpPr>
          <p:nvPr/>
        </p:nvSpPr>
        <p:spPr bwMode="auto">
          <a:xfrm>
            <a:off x="3622675" y="2886075"/>
            <a:ext cx="2070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fr-FR" altLang="fr-FR"/>
              <a:t>Variables de routage</a:t>
            </a:r>
          </a:p>
        </p:txBody>
      </p:sp>
      <p:cxnSp>
        <p:nvCxnSpPr>
          <p:cNvPr id="20490" name="Straight Arrow Connector 5"/>
          <p:cNvCxnSpPr>
            <a:cxnSpLocks noChangeShapeType="1"/>
            <a:stCxn id="20515" idx="2"/>
            <a:endCxn id="20489" idx="0"/>
          </p:cNvCxnSpPr>
          <p:nvPr/>
        </p:nvCxnSpPr>
        <p:spPr bwMode="auto">
          <a:xfrm>
            <a:off x="3625850" y="2535238"/>
            <a:ext cx="1031875" cy="3508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91" name="TextBox 6"/>
          <p:cNvSpPr txBox="1">
            <a:spLocks noChangeArrowheads="1"/>
          </p:cNvSpPr>
          <p:nvPr/>
        </p:nvSpPr>
        <p:spPr bwMode="auto">
          <a:xfrm>
            <a:off x="1350963" y="3921125"/>
            <a:ext cx="71548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fr-FR" altLang="fr-FR" dirty="0"/>
              <a:t>Etape 1: Forcer l’intégrité sur les variables de production et </a:t>
            </a:r>
            <a:br>
              <a:rPr lang="fr-FR" altLang="fr-FR" dirty="0"/>
            </a:br>
            <a:r>
              <a:rPr lang="fr-FR" altLang="fr-FR" dirty="0"/>
              <a:t>                  les variables pour visiter les clients</a:t>
            </a:r>
          </a:p>
          <a:p>
            <a:r>
              <a:rPr lang="fr-FR" altLang="fr-FR" dirty="0"/>
              <a:t>	   (relaxer les variables de routage)</a:t>
            </a:r>
          </a:p>
          <a:p>
            <a:r>
              <a:rPr lang="fr-FR" altLang="fr-FR" dirty="0"/>
              <a:t>              Résoudre avec le solveur</a:t>
            </a:r>
          </a:p>
          <a:p>
            <a:r>
              <a:rPr lang="fr-FR" altLang="fr-FR" dirty="0"/>
              <a:t>Etape 2:</a:t>
            </a:r>
          </a:p>
          <a:p>
            <a:r>
              <a:rPr lang="fr-FR" altLang="fr-FR" dirty="0"/>
              <a:t>              Utiliser l’algorithme de recherche locale de </a:t>
            </a:r>
            <a:r>
              <a:rPr lang="fr-FR" altLang="fr-FR" dirty="0" err="1"/>
              <a:t>Groër</a:t>
            </a:r>
            <a:r>
              <a:rPr lang="fr-FR" altLang="fr-FR" dirty="0"/>
              <a:t> pour résoudre le</a:t>
            </a:r>
          </a:p>
          <a:p>
            <a:r>
              <a:rPr lang="fr-FR" altLang="fr-FR" dirty="0"/>
              <a:t>                    problème des tournées (dans l’intervalle « intégrité »)</a:t>
            </a:r>
          </a:p>
          <a:p>
            <a:r>
              <a:rPr lang="fr-FR" altLang="fr-FR" dirty="0"/>
              <a:t>              Fixer les variables pour l’itération suivante.</a:t>
            </a:r>
          </a:p>
        </p:txBody>
      </p:sp>
      <p:sp>
        <p:nvSpPr>
          <p:cNvPr id="20492" name="TextBox 7"/>
          <p:cNvSpPr txBox="1">
            <a:spLocks noChangeArrowheads="1"/>
          </p:cNvSpPr>
          <p:nvPr/>
        </p:nvSpPr>
        <p:spPr bwMode="auto">
          <a:xfrm>
            <a:off x="503238" y="3602038"/>
            <a:ext cx="2082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fr-FR" altLang="fr-FR" b="1"/>
              <a:t>A chaque itération:</a:t>
            </a:r>
          </a:p>
        </p:txBody>
      </p:sp>
    </p:spTree>
    <p:extLst>
      <p:ext uri="{BB962C8B-B14F-4D97-AF65-F5344CB8AC3E}">
        <p14:creationId xmlns:p14="http://schemas.microsoft.com/office/powerpoint/2010/main" val="17038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13716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0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152400"/>
            <a:ext cx="8223722" cy="12652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Comparaison des méthodes</a:t>
            </a:r>
            <a:br>
              <a:rPr lang="fr-FR" dirty="0" smtClean="0"/>
            </a:br>
            <a:r>
              <a:rPr lang="fr-FR" sz="2200" dirty="0" smtClean="0"/>
              <a:t>HRF: </a:t>
            </a:r>
            <a:r>
              <a:rPr lang="fr-FR" sz="2200" dirty="0" err="1" smtClean="0"/>
              <a:t>Hybrid</a:t>
            </a:r>
            <a:r>
              <a:rPr lang="fr-FR" sz="2200" dirty="0" smtClean="0"/>
              <a:t> Relax and </a:t>
            </a:r>
            <a:r>
              <a:rPr lang="fr-FR" sz="2200" dirty="0" err="1" smtClean="0"/>
              <a:t>Fix</a:t>
            </a:r>
            <a:r>
              <a:rPr lang="fr-FR" sz="2200" dirty="0" smtClean="0"/>
              <a:t>, AGG30 et FAL30: Les modèles AGG et FAL exécutés pendants 30 </a:t>
            </a:r>
            <a:r>
              <a:rPr lang="fr-FR" sz="2200" smtClean="0"/>
              <a:t>minutes maximum</a:t>
            </a:r>
            <a:endParaRPr lang="fr-FR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4" y="1447800"/>
            <a:ext cx="8223722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849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53340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en-US" dirty="0" smtClean="0"/>
              <a:t>Conclusion and perspectives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Importance of testing different mathematical formulations</a:t>
            </a:r>
          </a:p>
          <a:p>
            <a:r>
              <a:rPr lang="en-US" dirty="0" smtClean="0"/>
              <a:t>FAL formulation is better for large problems mainly if it is given enough execution time</a:t>
            </a:r>
          </a:p>
          <a:p>
            <a:r>
              <a:rPr lang="en-US" dirty="0" smtClean="0"/>
              <a:t>The decoupled approach is the best in some special cases</a:t>
            </a:r>
          </a:p>
          <a:p>
            <a:endParaRPr lang="en-US" dirty="0" smtClean="0"/>
          </a:p>
          <a:p>
            <a:r>
              <a:rPr lang="en-US" b="1" dirty="0" smtClean="0"/>
              <a:t>Perspectives</a:t>
            </a:r>
          </a:p>
          <a:p>
            <a:r>
              <a:rPr lang="en-US" dirty="0" smtClean="0"/>
              <a:t>Iterative approach for the decoupled model</a:t>
            </a:r>
          </a:p>
          <a:p>
            <a:r>
              <a:rPr lang="en-US" dirty="0" smtClean="0"/>
              <a:t>Decomposition methods</a:t>
            </a:r>
          </a:p>
          <a:p>
            <a:r>
              <a:rPr lang="en-US" dirty="0" smtClean="0"/>
              <a:t>Hybrid approach: Meta-heuristics with Decoupled methods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3504" y="274638"/>
            <a:ext cx="8083296" cy="1143000"/>
          </a:xfrm>
        </p:spPr>
        <p:txBody>
          <a:bodyPr>
            <a:normAutofit fontScale="90000"/>
          </a:bodyPr>
          <a:lstStyle/>
          <a:p>
            <a:r>
              <a:rPr lang="fr-FR" altLang="fr-FR" sz="2400" dirty="0" smtClean="0"/>
              <a:t>6. Travaux de recherche: Exemple 1 Production/Localisation/Distribution (Etude de cas au Pakistan)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32431" y="1219200"/>
            <a:ext cx="4753969" cy="5221287"/>
          </a:xfrm>
        </p:spPr>
        <p:txBody>
          <a:bodyPr/>
          <a:lstStyle/>
          <a:p>
            <a:pPr marL="176213" indent="-176213">
              <a:defRPr/>
            </a:pPr>
            <a:r>
              <a:rPr lang="fr-FR" altLang="fr-FR" sz="2000" dirty="0" smtClean="0"/>
              <a:t>Contexte (avec EXXON Mobile)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Production et importation de lubrifiants industriels à Karachi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L’entrepôt actuel est situé à Lahore</a:t>
            </a:r>
          </a:p>
          <a:p>
            <a:pPr marL="176213" indent="-176213">
              <a:defRPr/>
            </a:pPr>
            <a:r>
              <a:rPr lang="fr-FR" altLang="fr-FR" sz="2000" dirty="0"/>
              <a:t>Problème: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Les coûts d’entreposage sont trop élevés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La qualité de service n’est pas acceptable</a:t>
            </a:r>
          </a:p>
          <a:p>
            <a:pPr marL="176213" indent="-176213">
              <a:defRPr/>
            </a:pPr>
            <a:r>
              <a:rPr lang="fr-FR" altLang="fr-FR" sz="2000" dirty="0"/>
              <a:t>Proposition: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Libérer 50% de l’entrepôt actuel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Louer de l’espace avec Agility-3PL (On paie un coût fixe + coût variable)</a:t>
            </a:r>
          </a:p>
          <a:p>
            <a:pPr marL="176213" indent="-176213">
              <a:defRPr/>
            </a:pPr>
            <a:r>
              <a:rPr lang="fr-FR" altLang="fr-FR" sz="2000" dirty="0"/>
              <a:t>Questions</a:t>
            </a:r>
          </a:p>
          <a:p>
            <a:pPr marL="534988" lvl="1" indent="-185738">
              <a:defRPr/>
            </a:pPr>
            <a:r>
              <a:rPr lang="fr-FR" altLang="fr-FR" sz="1800" dirty="0" smtClean="0"/>
              <a:t>Où on doit louer l’espace?</a:t>
            </a:r>
          </a:p>
          <a:p>
            <a:pPr marL="534988" lvl="1" indent="-185738">
              <a:defRPr/>
            </a:pPr>
            <a:r>
              <a:rPr lang="fr-FR" altLang="fr-FR" sz="1800" dirty="0"/>
              <a:t>Comment livrer les entrepôts et les clients (inclue le type de véhicules</a:t>
            </a:r>
            <a:r>
              <a:rPr lang="fr-FR" altLang="fr-FR" sz="1800" dirty="0" smtClean="0"/>
              <a:t>)?</a:t>
            </a:r>
            <a:endParaRPr lang="fr-FR" altLang="fr-FR" sz="1800" dirty="0"/>
          </a:p>
        </p:txBody>
      </p:sp>
      <p:sp>
        <p:nvSpPr>
          <p:cNvPr id="9" name="AutoShape 8"/>
          <p:cNvSpPr>
            <a:spLocks noChangeAspect="1" noChangeArrowheads="1" noTextEdit="1"/>
          </p:cNvSpPr>
          <p:nvPr/>
        </p:nvSpPr>
        <p:spPr bwMode="auto">
          <a:xfrm>
            <a:off x="4286250" y="1268413"/>
            <a:ext cx="4387850" cy="505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/>
          </a:p>
        </p:txBody>
      </p:sp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057" y="1268413"/>
            <a:ext cx="3664543" cy="421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786687" y="2743200"/>
            <a:ext cx="771525" cy="323850"/>
          </a:xfrm>
          <a:prstGeom prst="ellipse">
            <a:avLst/>
          </a:prstGeom>
          <a:noFill/>
          <a:ln w="38100" algn="ctr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629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439738"/>
            <a:ext cx="8229600" cy="793750"/>
          </a:xfrm>
        </p:spPr>
        <p:txBody>
          <a:bodyPr>
            <a:normAutofit fontScale="90000"/>
          </a:bodyPr>
          <a:lstStyle/>
          <a:p>
            <a:r>
              <a:rPr lang="fr-FR" altLang="fr-FR" smtClean="0"/>
              <a:t>2. Production-Distribution</a:t>
            </a:r>
            <a:br>
              <a:rPr lang="fr-FR" altLang="fr-FR" smtClean="0"/>
            </a:br>
            <a:r>
              <a:rPr lang="fr-FR" altLang="fr-FR" sz="2000" smtClean="0"/>
              <a:t>Avec Senoussi A., Pentz B., et Dauzère-Pérès S.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smtClean="0"/>
              <a:t>Planifier la production au niveau de l’usine</a:t>
            </a:r>
          </a:p>
          <a:p>
            <a:r>
              <a:rPr lang="fr-FR" altLang="fr-FR" smtClean="0"/>
              <a:t>Planifier la distribution chez les clients (points de vente)</a:t>
            </a:r>
          </a:p>
          <a:p>
            <a:pPr lvl="1"/>
            <a:r>
              <a:rPr lang="fr-FR" altLang="fr-FR" smtClean="0"/>
              <a:t>En ne tient pas compte du séquencement des clients</a:t>
            </a:r>
          </a:p>
          <a:p>
            <a:pPr lvl="1"/>
            <a:r>
              <a:rPr lang="fr-FR" altLang="fr-FR" smtClean="0"/>
              <a:t>On décide seulement de ceux qu’il faut visiter</a:t>
            </a:r>
          </a:p>
          <a:p>
            <a:pPr lvl="1"/>
            <a:endParaRPr lang="fr-FR" altLang="fr-FR" smtClean="0"/>
          </a:p>
          <a:p>
            <a:r>
              <a:rPr lang="fr-FR" altLang="fr-FR" smtClean="0"/>
              <a:t>Exemple 1:</a:t>
            </a:r>
          </a:p>
          <a:p>
            <a:endParaRPr lang="fr-FR" altLang="fr-FR" smtClean="0"/>
          </a:p>
          <a:p>
            <a:endParaRPr lang="fr-FR" altLang="fr-FR" smtClean="0"/>
          </a:p>
          <a:p>
            <a:r>
              <a:rPr lang="fr-FR" altLang="fr-FR" smtClean="0"/>
              <a:t>Exemple 2: </a:t>
            </a:r>
          </a:p>
          <a:p>
            <a:pPr lvl="1"/>
            <a:r>
              <a:rPr lang="fr-FR" altLang="fr-FR" smtClean="0"/>
              <a:t>Transport maritime</a:t>
            </a:r>
          </a:p>
          <a:p>
            <a:pPr lvl="1"/>
            <a:r>
              <a:rPr lang="fr-FR" altLang="fr-FR" smtClean="0"/>
              <a:t>Autoroute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DF5B8FE9-39EE-4193-AE19-B0690F878FC6}" type="slidenum">
              <a:rPr lang="ar-SA" altLang="fr-FR" smtClean="0">
                <a:latin typeface="Arial" panose="020B0604020202020204" pitchFamily="34" charset="0"/>
              </a:rPr>
              <a:pPr/>
              <a:t>34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pic>
        <p:nvPicPr>
          <p:cNvPr id="14341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3" y="3179763"/>
            <a:ext cx="5027612" cy="129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2" name="Date Placeholder 2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000" smtClean="0">
                <a:latin typeface="Arial" panose="020B0604020202020204" pitchFamily="34" charset="0"/>
              </a:rPr>
              <a:t>22 Janvier 2015</a:t>
            </a:r>
          </a:p>
        </p:txBody>
      </p:sp>
      <p:sp>
        <p:nvSpPr>
          <p:cNvPr id="14343" name="Footer Placeholder 2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fr-FR" altLang="fr-FR" sz="1000" smtClean="0">
                <a:latin typeface="Arial" panose="020B0604020202020204" pitchFamily="34" charset="0"/>
              </a:rPr>
              <a:t>Nadjib BRAHIMI 	Séminaire d’équipe SLP</a:t>
            </a:r>
          </a:p>
        </p:txBody>
      </p:sp>
    </p:spTree>
    <p:extLst>
      <p:ext uri="{BB962C8B-B14F-4D97-AF65-F5344CB8AC3E}">
        <p14:creationId xmlns:p14="http://schemas.microsoft.com/office/powerpoint/2010/main" val="351394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9382" y="1371600"/>
            <a:ext cx="2264050" cy="929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9381" y="2438400"/>
            <a:ext cx="6696819" cy="196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 b="31579"/>
          <a:stretch>
            <a:fillRect/>
          </a:stretch>
        </p:blipFill>
        <p:spPr bwMode="auto">
          <a:xfrm>
            <a:off x="999381" y="4572000"/>
            <a:ext cx="3074341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603504" y="228600"/>
            <a:ext cx="8007096" cy="1219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Appendix: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Production Planning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Constraints for the disaggregate formulation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1" y="1447800"/>
            <a:ext cx="5423713" cy="2143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691935"/>
            <a:ext cx="6665287" cy="1032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61810" y="4895851"/>
            <a:ext cx="4796391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19601" y="4648201"/>
            <a:ext cx="41148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 cstate="print"/>
          <a:srcRect t="68421"/>
          <a:stretch>
            <a:fillRect/>
          </a:stretch>
        </p:blipFill>
        <p:spPr bwMode="auto">
          <a:xfrm>
            <a:off x="838200" y="609600"/>
            <a:ext cx="307434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5334000" y="533400"/>
            <a:ext cx="3276600" cy="12192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Routing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Constraints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1546225" y="3648400"/>
            <a:ext cx="678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70025" y="2581600"/>
            <a:ext cx="6781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04025" y="1600200"/>
            <a:ext cx="0" cy="29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3437"/>
          </a:xfrm>
        </p:spPr>
        <p:txBody>
          <a:bodyPr>
            <a:normAutofit/>
          </a:bodyPr>
          <a:lstStyle/>
          <a:p>
            <a:r>
              <a:rPr lang="fr-FR" altLang="fr-FR" dirty="0" err="1" smtClean="0"/>
              <a:t>Context</a:t>
            </a:r>
            <a:r>
              <a:rPr lang="fr-FR" altLang="fr-FR" dirty="0" smtClean="0"/>
              <a:t>: A </a:t>
            </a:r>
            <a:r>
              <a:rPr lang="fr-FR" altLang="fr-FR" dirty="0" err="1" smtClean="0"/>
              <a:t>research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strategy</a:t>
            </a:r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46425" y="2581600"/>
            <a:ext cx="1820863" cy="10668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fr-FR" altLang="fr-FR"/>
          </a:p>
        </p:txBody>
      </p:sp>
      <p:sp>
        <p:nvSpPr>
          <p:cNvPr id="32" name="Oval 31"/>
          <p:cNvSpPr/>
          <p:nvPr/>
        </p:nvSpPr>
        <p:spPr>
          <a:xfrm>
            <a:off x="2973388" y="2514600"/>
            <a:ext cx="1751012" cy="12954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Dynamic lot sizing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08025" y="533400"/>
            <a:ext cx="8229600" cy="592138"/>
          </a:xfrm>
          <a:prstGeom prst="rect">
            <a:avLst/>
          </a:prstGeom>
        </p:spPr>
        <p:txBody>
          <a:bodyPr bIns="91440" anchor="t" anchorCtr="0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altLang="fr-FR" dirty="0" smtClean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19600"/>
            <a:ext cx="1163638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3146425" y="1600200"/>
            <a:ext cx="0" cy="29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75225" y="1600200"/>
            <a:ext cx="0" cy="298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70025" y="1616400"/>
            <a:ext cx="670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546225" y="2657800"/>
            <a:ext cx="2362200" cy="8763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Procurement – Prod. Planning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14813" y="2152974"/>
            <a:ext cx="1751012" cy="88582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 smtClean="0"/>
              <a:t>Inventory-Location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3146425" y="3267400"/>
            <a:ext cx="1393824" cy="14478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 smtClean="0"/>
              <a:t>Planning/</a:t>
            </a:r>
            <a:br>
              <a:rPr lang="en-US" dirty="0" smtClean="0"/>
            </a:br>
            <a:r>
              <a:rPr lang="en-US" dirty="0" err="1" smtClean="0"/>
              <a:t>schedudling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060825" y="3292800"/>
            <a:ext cx="1482725" cy="1371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/>
              <a:t>Production</a:t>
            </a:r>
          </a:p>
          <a:p>
            <a:pPr algn="ctr" eaLnBrk="1" hangingPunct="1">
              <a:defRPr/>
            </a:pPr>
            <a:r>
              <a:rPr lang="en-US" dirty="0" smtClean="0"/>
              <a:t>Distribution</a:t>
            </a:r>
          </a:p>
        </p:txBody>
      </p:sp>
      <p:sp>
        <p:nvSpPr>
          <p:cNvPr id="19" name="TextBox 5"/>
          <p:cNvSpPr txBox="1">
            <a:spLocks noChangeArrowheads="1"/>
          </p:cNvSpPr>
          <p:nvPr/>
        </p:nvSpPr>
        <p:spPr bwMode="auto">
          <a:xfrm>
            <a:off x="762000" y="4953000"/>
            <a:ext cx="5334000" cy="1631216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/>
          <a:p>
            <a:pPr marL="285750" indent="-285750" eaLnBrk="1" hangingPunct="1">
              <a:defRPr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- New integrated models: </a:t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economic benefits based on MILPs and simulations </a:t>
            </a:r>
            <a:endParaRPr lang="en-US" sz="2000" dirty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  <a:p>
            <a:pPr marL="285750" indent="-285750" eaLnBrk="1" hangingPunct="1"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-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OR models and algorithms: </a:t>
            </a:r>
            <a:b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</a:b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Strong formulations, decomposition, </a:t>
            </a:r>
            <a:r>
              <a:rPr lang="en-US" sz="2000" dirty="0" err="1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Lagrangian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Relaxation, MILP heuristics, (meta) heuristics, …</a:t>
            </a:r>
            <a:endParaRPr lang="en-US" sz="2000" dirty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20" name="Chevron 2"/>
          <p:cNvSpPr>
            <a:spLocks noChangeArrowheads="1"/>
          </p:cNvSpPr>
          <p:nvPr/>
        </p:nvSpPr>
        <p:spPr bwMode="auto">
          <a:xfrm>
            <a:off x="1006475" y="1143000"/>
            <a:ext cx="2454275" cy="431800"/>
          </a:xfrm>
          <a:prstGeom prst="chevron">
            <a:avLst>
              <a:gd name="adj" fmla="val 50023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 dirty="0" err="1" smtClean="0"/>
              <a:t>Procurement</a:t>
            </a:r>
            <a:endParaRPr lang="fr-FR" altLang="fr-FR" sz="1800" dirty="0"/>
          </a:p>
        </p:txBody>
      </p:sp>
      <p:sp>
        <p:nvSpPr>
          <p:cNvPr id="21" name="Chevron 24"/>
          <p:cNvSpPr>
            <a:spLocks noChangeArrowheads="1"/>
          </p:cNvSpPr>
          <p:nvPr/>
        </p:nvSpPr>
        <p:spPr bwMode="auto">
          <a:xfrm>
            <a:off x="3309938" y="1143000"/>
            <a:ext cx="1809750" cy="431800"/>
          </a:xfrm>
          <a:prstGeom prst="chevron">
            <a:avLst>
              <a:gd name="adj" fmla="val 50061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/>
              <a:t>Production</a:t>
            </a:r>
          </a:p>
        </p:txBody>
      </p:sp>
      <p:sp>
        <p:nvSpPr>
          <p:cNvPr id="22" name="Chevron 25"/>
          <p:cNvSpPr>
            <a:spLocks noChangeArrowheads="1"/>
          </p:cNvSpPr>
          <p:nvPr/>
        </p:nvSpPr>
        <p:spPr bwMode="auto">
          <a:xfrm>
            <a:off x="4967288" y="1143000"/>
            <a:ext cx="1981200" cy="431800"/>
          </a:xfrm>
          <a:prstGeom prst="chevron">
            <a:avLst>
              <a:gd name="adj" fmla="val 50025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/>
              <a:t>Distribution</a:t>
            </a:r>
          </a:p>
        </p:txBody>
      </p:sp>
      <p:sp>
        <p:nvSpPr>
          <p:cNvPr id="23" name="Chevron 26"/>
          <p:cNvSpPr>
            <a:spLocks noChangeArrowheads="1"/>
          </p:cNvSpPr>
          <p:nvPr/>
        </p:nvSpPr>
        <p:spPr bwMode="auto">
          <a:xfrm>
            <a:off x="6796088" y="1143000"/>
            <a:ext cx="1447800" cy="431800"/>
          </a:xfrm>
          <a:prstGeom prst="chevron">
            <a:avLst>
              <a:gd name="adj" fmla="val 50061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 dirty="0" smtClean="0"/>
              <a:t>Sales</a:t>
            </a:r>
            <a:endParaRPr lang="fr-FR" altLang="fr-FR" sz="1800" dirty="0"/>
          </a:p>
        </p:txBody>
      </p:sp>
      <p:sp>
        <p:nvSpPr>
          <p:cNvPr id="27" name="Oval 26"/>
          <p:cNvSpPr/>
          <p:nvPr/>
        </p:nvSpPr>
        <p:spPr>
          <a:xfrm>
            <a:off x="5091113" y="3352800"/>
            <a:ext cx="1624012" cy="14350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sz="1200" i="1" dirty="0"/>
          </a:p>
          <a:p>
            <a:pPr algn="ctr" eaLnBrk="1" hangingPunct="1">
              <a:defRPr/>
            </a:pPr>
            <a:endParaRPr lang="en-US" sz="1200" i="1" dirty="0"/>
          </a:p>
          <a:p>
            <a:pPr algn="ctr" eaLnBrk="1" hangingPunct="1">
              <a:defRPr/>
            </a:pPr>
            <a:r>
              <a:rPr lang="en-US" dirty="0" smtClean="0"/>
              <a:t>Inventory/</a:t>
            </a:r>
            <a:br>
              <a:rPr lang="en-US" dirty="0" smtClean="0"/>
            </a:br>
            <a:r>
              <a:rPr lang="en-US" dirty="0" smtClean="0"/>
              <a:t>Production-Routing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778250" y="2924500"/>
            <a:ext cx="4473575" cy="968375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0" rIns="0" anchor="ctr"/>
          <a:lstStyle/>
          <a:p>
            <a:pPr algn="ctr" eaLnBrk="1" hangingPunct="1">
              <a:defRPr/>
            </a:pPr>
            <a:r>
              <a:rPr lang="en-US" dirty="0" smtClean="0"/>
              <a:t>Production Planning with </a:t>
            </a:r>
            <a:br>
              <a:rPr lang="en-US" dirty="0" smtClean="0"/>
            </a:br>
            <a:r>
              <a:rPr lang="en-US" dirty="0" smtClean="0"/>
              <a:t>Order Acceptance Decisions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6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5" grpId="0" animBg="1"/>
      <p:bldP spid="16" grpId="0" animBg="1"/>
      <p:bldP spid="18" grpId="0" animBg="1"/>
      <p:bldP spid="17" grpId="0" animBg="1"/>
      <p:bldP spid="19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61925"/>
            <a:ext cx="8229600" cy="828675"/>
          </a:xfrm>
        </p:spPr>
        <p:txBody>
          <a:bodyPr>
            <a:normAutofit/>
          </a:bodyPr>
          <a:lstStyle/>
          <a:p>
            <a:r>
              <a:rPr lang="fr-FR" altLang="fr-FR" dirty="0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1862"/>
            <a:ext cx="8229600" cy="282892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sz="2000" dirty="0" smtClean="0"/>
              <a:t>A set of items ( </a:t>
            </a:r>
            <a:r>
              <a:rPr lang="fr-FR" sz="2000" i="1" dirty="0" smtClean="0"/>
              <a:t>N</a:t>
            </a:r>
            <a:r>
              <a:rPr lang="fr-FR" sz="2000" dirty="0" smtClean="0"/>
              <a:t> ) </a:t>
            </a:r>
            <a:r>
              <a:rPr lang="fr-FR" sz="2000" dirty="0" err="1" smtClean="0"/>
              <a:t>with</a:t>
            </a:r>
            <a:r>
              <a:rPr lang="fr-FR" sz="2000" dirty="0" smtClean="0"/>
              <a:t> </a:t>
            </a:r>
            <a:r>
              <a:rPr lang="fr-FR" sz="2000" dirty="0" err="1" smtClean="0"/>
              <a:t>dynamic</a:t>
            </a:r>
            <a:r>
              <a:rPr lang="fr-FR" sz="2000" dirty="0" smtClean="0"/>
              <a:t> </a:t>
            </a:r>
            <a:r>
              <a:rPr lang="fr-FR" sz="2000" dirty="0" err="1" smtClean="0"/>
              <a:t>demand</a:t>
            </a:r>
            <a:r>
              <a:rPr lang="fr-FR" sz="2000" dirty="0" smtClean="0"/>
              <a:t> over </a:t>
            </a:r>
            <a:r>
              <a:rPr lang="fr-FR" sz="2000" i="1" dirty="0" smtClean="0"/>
              <a:t>T </a:t>
            </a:r>
            <a:r>
              <a:rPr lang="fr-FR" sz="2000" dirty="0" err="1" smtClean="0"/>
              <a:t>periods</a:t>
            </a:r>
            <a:r>
              <a:rPr lang="fr-FR" sz="2000" dirty="0" smtClean="0"/>
              <a:t> for </a:t>
            </a:r>
            <a:r>
              <a:rPr lang="fr-FR" sz="2000" dirty="0" err="1" smtClean="0"/>
              <a:t>each</a:t>
            </a:r>
            <a:r>
              <a:rPr lang="fr-FR" sz="2000" dirty="0" smtClean="0"/>
              <a:t> </a:t>
            </a:r>
            <a:r>
              <a:rPr lang="fr-FR" sz="2000" dirty="0" err="1" smtClean="0"/>
              <a:t>customer</a:t>
            </a:r>
            <a:r>
              <a:rPr lang="fr-FR" sz="2000" dirty="0" smtClean="0"/>
              <a:t>.</a:t>
            </a:r>
          </a:p>
          <a:p>
            <a:pPr>
              <a:defRPr/>
            </a:pPr>
            <a:r>
              <a:rPr lang="fr-FR" sz="2000" dirty="0" err="1" smtClean="0"/>
              <a:t>Problem</a:t>
            </a:r>
            <a:r>
              <a:rPr lang="fr-FR" sz="2000" dirty="0" smtClean="0"/>
              <a:t>:</a:t>
            </a:r>
          </a:p>
          <a:p>
            <a:pPr marL="990600" lvl="1">
              <a:defRPr/>
            </a:pPr>
            <a:r>
              <a:rPr lang="fr-FR" sz="2000" dirty="0" smtClean="0"/>
              <a:t>Schedule production of items (lot </a:t>
            </a:r>
            <a:r>
              <a:rPr lang="fr-FR" sz="2000" dirty="0" err="1" smtClean="0"/>
              <a:t>sizing</a:t>
            </a:r>
            <a:r>
              <a:rPr lang="fr-FR" sz="2000" dirty="0" smtClean="0"/>
              <a:t> </a:t>
            </a:r>
            <a:r>
              <a:rPr lang="fr-FR" sz="2000" dirty="0" err="1" smtClean="0"/>
              <a:t>problem</a:t>
            </a:r>
            <a:r>
              <a:rPr lang="fr-FR" sz="2000" dirty="0" smtClean="0"/>
              <a:t>)</a:t>
            </a:r>
          </a:p>
          <a:p>
            <a:pPr marL="990600" lvl="1">
              <a:defRPr/>
            </a:pPr>
            <a:r>
              <a:rPr lang="fr-FR" sz="2000" dirty="0" smtClean="0"/>
              <a:t>Schedule </a:t>
            </a:r>
            <a:r>
              <a:rPr lang="fr-FR" sz="2000" dirty="0" err="1" smtClean="0"/>
              <a:t>delivery</a:t>
            </a:r>
            <a:r>
              <a:rPr lang="fr-FR" sz="2000" dirty="0" smtClean="0"/>
              <a:t> of </a:t>
            </a:r>
            <a:r>
              <a:rPr lang="fr-FR" sz="2000" dirty="0" err="1" smtClean="0"/>
              <a:t>customers</a:t>
            </a:r>
            <a:endParaRPr lang="fr-FR" sz="2000" dirty="0" smtClean="0"/>
          </a:p>
          <a:p>
            <a:pPr marL="990600" lvl="1">
              <a:defRPr/>
            </a:pPr>
            <a:r>
              <a:rPr lang="fr-FR" sz="2000" dirty="0" err="1" smtClean="0"/>
              <a:t>Minimize</a:t>
            </a:r>
            <a:r>
              <a:rPr lang="fr-FR" sz="2000" dirty="0" smtClean="0"/>
              <a:t>: </a:t>
            </a:r>
          </a:p>
          <a:p>
            <a:pPr marL="1264920" lvl="2">
              <a:defRPr/>
            </a:pPr>
            <a:r>
              <a:rPr lang="fr-FR" sz="1800" dirty="0" smtClean="0"/>
              <a:t>Production, </a:t>
            </a:r>
            <a:r>
              <a:rPr lang="fr-FR" sz="1800" dirty="0" err="1" smtClean="0"/>
              <a:t>inventory</a:t>
            </a:r>
            <a:r>
              <a:rPr lang="fr-FR" sz="1800" dirty="0" smtClean="0"/>
              <a:t>, </a:t>
            </a:r>
            <a:r>
              <a:rPr lang="fr-FR" sz="1800" dirty="0" err="1" smtClean="0"/>
              <a:t>backlogging</a:t>
            </a:r>
            <a:r>
              <a:rPr lang="fr-FR" sz="1800" dirty="0" smtClean="0"/>
              <a:t> </a:t>
            </a:r>
            <a:r>
              <a:rPr lang="fr-FR" sz="1800" dirty="0" err="1" smtClean="0"/>
              <a:t>costs</a:t>
            </a:r>
            <a:r>
              <a:rPr lang="fr-FR" sz="1800" dirty="0" smtClean="0"/>
              <a:t>, and </a:t>
            </a:r>
          </a:p>
          <a:p>
            <a:pPr marL="1264920" lvl="2">
              <a:defRPr/>
            </a:pPr>
            <a:r>
              <a:rPr lang="fr-FR" sz="1800" dirty="0" smtClean="0"/>
              <a:t>Distribution </a:t>
            </a:r>
            <a:r>
              <a:rPr lang="fr-FR" sz="1800" dirty="0" err="1" smtClean="0"/>
              <a:t>costs</a:t>
            </a:r>
            <a:endParaRPr lang="fr-FR" sz="1800" dirty="0" smtClean="0"/>
          </a:p>
          <a:p>
            <a:pPr marL="990600" lvl="1">
              <a:defRPr/>
            </a:pPr>
            <a:r>
              <a:rPr lang="fr-FR" sz="2200" dirty="0" err="1" smtClean="0"/>
              <a:t>Constraints</a:t>
            </a:r>
            <a:r>
              <a:rPr lang="fr-FR" sz="2200" dirty="0" smtClean="0"/>
              <a:t>: Production, </a:t>
            </a:r>
            <a:r>
              <a:rPr lang="fr-FR" sz="2200" dirty="0" err="1" smtClean="0"/>
              <a:t>delivery</a:t>
            </a:r>
            <a:r>
              <a:rPr lang="fr-FR" sz="2200" dirty="0" smtClean="0"/>
              <a:t>, </a:t>
            </a:r>
            <a:r>
              <a:rPr lang="fr-FR" sz="2200" dirty="0" err="1" smtClean="0"/>
              <a:t>storage</a:t>
            </a:r>
            <a:r>
              <a:rPr lang="fr-FR" sz="2200" dirty="0" smtClean="0"/>
              <a:t> </a:t>
            </a:r>
            <a:r>
              <a:rPr lang="fr-FR" sz="2200" dirty="0" err="1" smtClean="0"/>
              <a:t>capacities</a:t>
            </a:r>
            <a:endParaRPr lang="fr-FR" sz="2200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990F9587-9E9B-4690-A1AE-9D6EC344E1FC}" type="slidenum">
              <a:rPr lang="ar-SA" altLang="fr-FR" smtClean="0">
                <a:latin typeface="Arial" panose="020B0604020202020204" pitchFamily="34" charset="0"/>
              </a:rPr>
              <a:pPr/>
              <a:t>5</a:t>
            </a:fld>
            <a:endParaRPr lang="fr-FR" altLang="fr-FR" smtClean="0">
              <a:latin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19138" y="5324475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44725" y="5226050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44725" y="5856288"/>
            <a:ext cx="288925" cy="280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36663" y="5575300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1673225" y="4546600"/>
            <a:ext cx="288925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73338" y="4686300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6395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525" y="6313488"/>
            <a:ext cx="261938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396" name="Straight Arrow Connector 13"/>
          <p:cNvCxnSpPr>
            <a:cxnSpLocks noChangeShapeType="1"/>
            <a:stCxn id="16395" idx="3"/>
            <a:endCxn id="9" idx="3"/>
          </p:cNvCxnSpPr>
          <p:nvPr/>
        </p:nvCxnSpPr>
        <p:spPr bwMode="auto">
          <a:xfrm flipV="1">
            <a:off x="2049463" y="6096000"/>
            <a:ext cx="238125" cy="3063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7" name="Straight Arrow Connector 14"/>
          <p:cNvCxnSpPr>
            <a:cxnSpLocks noChangeShapeType="1"/>
            <a:stCxn id="9" idx="0"/>
            <a:endCxn id="8" idx="4"/>
          </p:cNvCxnSpPr>
          <p:nvPr/>
        </p:nvCxnSpPr>
        <p:spPr bwMode="auto">
          <a:xfrm flipH="1" flipV="1">
            <a:off x="2389188" y="5507038"/>
            <a:ext cx="0" cy="3492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8" name="Straight Arrow Connector 15"/>
          <p:cNvCxnSpPr>
            <a:cxnSpLocks noChangeShapeType="1"/>
            <a:stCxn id="8" idx="3"/>
            <a:endCxn id="16395" idx="0"/>
          </p:cNvCxnSpPr>
          <p:nvPr/>
        </p:nvCxnSpPr>
        <p:spPr bwMode="auto">
          <a:xfrm flipH="1">
            <a:off x="1919288" y="5465763"/>
            <a:ext cx="368300" cy="847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99" name="Straight Arrow Connector 16"/>
          <p:cNvCxnSpPr>
            <a:cxnSpLocks noChangeShapeType="1"/>
            <a:stCxn id="16395" idx="0"/>
            <a:endCxn id="10" idx="5"/>
          </p:cNvCxnSpPr>
          <p:nvPr/>
        </p:nvCxnSpPr>
        <p:spPr bwMode="auto">
          <a:xfrm flipH="1" flipV="1">
            <a:off x="1484313" y="5815013"/>
            <a:ext cx="434975" cy="498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0" name="Straight Arrow Connector 17"/>
          <p:cNvCxnSpPr>
            <a:cxnSpLocks noChangeShapeType="1"/>
            <a:stCxn id="7" idx="4"/>
            <a:endCxn id="16395" idx="1"/>
          </p:cNvCxnSpPr>
          <p:nvPr/>
        </p:nvCxnSpPr>
        <p:spPr bwMode="auto">
          <a:xfrm>
            <a:off x="863600" y="5605463"/>
            <a:ext cx="923925" cy="796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1" name="Straight Arrow Connector 18"/>
          <p:cNvCxnSpPr>
            <a:cxnSpLocks noChangeShapeType="1"/>
            <a:stCxn id="10" idx="1"/>
            <a:endCxn id="7" idx="6"/>
          </p:cNvCxnSpPr>
          <p:nvPr/>
        </p:nvCxnSpPr>
        <p:spPr bwMode="auto">
          <a:xfrm flipH="1" flipV="1">
            <a:off x="1008063" y="5465763"/>
            <a:ext cx="271462" cy="1508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Oval 19"/>
          <p:cNvSpPr/>
          <p:nvPr/>
        </p:nvSpPr>
        <p:spPr>
          <a:xfrm>
            <a:off x="3414713" y="5324475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940300" y="5224463"/>
            <a:ext cx="288925" cy="280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4940300" y="5856288"/>
            <a:ext cx="288925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932238" y="5575300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367213" y="4545013"/>
            <a:ext cx="288925" cy="280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268913" y="4686300"/>
            <a:ext cx="288925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6408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00" y="6313488"/>
            <a:ext cx="261938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409" name="Straight Arrow Connector 26"/>
          <p:cNvCxnSpPr>
            <a:cxnSpLocks noChangeShapeType="1"/>
            <a:endCxn id="21" idx="4"/>
          </p:cNvCxnSpPr>
          <p:nvPr/>
        </p:nvCxnSpPr>
        <p:spPr bwMode="auto">
          <a:xfrm flipV="1">
            <a:off x="4735513" y="5505450"/>
            <a:ext cx="349250" cy="771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0" name="Straight Arrow Connector 27"/>
          <p:cNvCxnSpPr>
            <a:cxnSpLocks noChangeShapeType="1"/>
            <a:stCxn id="21" idx="3"/>
            <a:endCxn id="16408" idx="0"/>
          </p:cNvCxnSpPr>
          <p:nvPr/>
        </p:nvCxnSpPr>
        <p:spPr bwMode="auto">
          <a:xfrm flipH="1">
            <a:off x="4613275" y="5464175"/>
            <a:ext cx="369888" cy="849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1" name="Straight Arrow Connector 28"/>
          <p:cNvCxnSpPr>
            <a:cxnSpLocks noChangeShapeType="1"/>
            <a:stCxn id="16408" idx="0"/>
            <a:endCxn id="24" idx="4"/>
          </p:cNvCxnSpPr>
          <p:nvPr/>
        </p:nvCxnSpPr>
        <p:spPr bwMode="auto">
          <a:xfrm flipH="1" flipV="1">
            <a:off x="4511675" y="4826000"/>
            <a:ext cx="101600" cy="14874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2" name="Straight Arrow Connector 29"/>
          <p:cNvCxnSpPr>
            <a:cxnSpLocks noChangeShapeType="1"/>
            <a:stCxn id="23" idx="4"/>
            <a:endCxn id="16408" idx="1"/>
          </p:cNvCxnSpPr>
          <p:nvPr/>
        </p:nvCxnSpPr>
        <p:spPr bwMode="auto">
          <a:xfrm>
            <a:off x="4076700" y="5856288"/>
            <a:ext cx="406400" cy="5445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13" name="Straight Arrow Connector 30"/>
          <p:cNvCxnSpPr>
            <a:cxnSpLocks noChangeShapeType="1"/>
            <a:stCxn id="24" idx="3"/>
            <a:endCxn id="23" idx="0"/>
          </p:cNvCxnSpPr>
          <p:nvPr/>
        </p:nvCxnSpPr>
        <p:spPr bwMode="auto">
          <a:xfrm flipH="1">
            <a:off x="4076700" y="4784725"/>
            <a:ext cx="333375" cy="7905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Oval 31"/>
          <p:cNvSpPr/>
          <p:nvPr/>
        </p:nvSpPr>
        <p:spPr>
          <a:xfrm>
            <a:off x="6294438" y="5287963"/>
            <a:ext cx="288925" cy="280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820025" y="5189538"/>
            <a:ext cx="288925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820025" y="5819775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811963" y="5538788"/>
            <a:ext cx="288925" cy="280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248525" y="4508500"/>
            <a:ext cx="288925" cy="280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8148638" y="4649788"/>
            <a:ext cx="288925" cy="2809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16420" name="Pictur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6276975"/>
            <a:ext cx="2619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421" name="Straight Arrow Connector 38"/>
          <p:cNvCxnSpPr>
            <a:cxnSpLocks noChangeShapeType="1"/>
            <a:stCxn id="16420" idx="3"/>
            <a:endCxn id="34" idx="3"/>
          </p:cNvCxnSpPr>
          <p:nvPr/>
        </p:nvCxnSpPr>
        <p:spPr bwMode="auto">
          <a:xfrm flipV="1">
            <a:off x="7624763" y="6059488"/>
            <a:ext cx="238125" cy="3063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2" name="Straight Arrow Connector 39"/>
          <p:cNvCxnSpPr>
            <a:cxnSpLocks noChangeShapeType="1"/>
            <a:stCxn id="34" idx="7"/>
            <a:endCxn id="37" idx="4"/>
          </p:cNvCxnSpPr>
          <p:nvPr/>
        </p:nvCxnSpPr>
        <p:spPr bwMode="auto">
          <a:xfrm flipV="1">
            <a:off x="8067675" y="4930775"/>
            <a:ext cx="225425" cy="9302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3" name="Straight Arrow Connector 40"/>
          <p:cNvCxnSpPr>
            <a:cxnSpLocks noChangeShapeType="1"/>
            <a:stCxn id="33" idx="3"/>
            <a:endCxn id="16420" idx="0"/>
          </p:cNvCxnSpPr>
          <p:nvPr/>
        </p:nvCxnSpPr>
        <p:spPr bwMode="auto">
          <a:xfrm flipH="1">
            <a:off x="7494588" y="5427663"/>
            <a:ext cx="368300" cy="8493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4" name="Straight Arrow Connector 41"/>
          <p:cNvCxnSpPr>
            <a:cxnSpLocks noChangeShapeType="1"/>
            <a:stCxn id="16420" idx="0"/>
            <a:endCxn id="36" idx="4"/>
          </p:cNvCxnSpPr>
          <p:nvPr/>
        </p:nvCxnSpPr>
        <p:spPr bwMode="auto">
          <a:xfrm flipH="1" flipV="1">
            <a:off x="7392988" y="4789488"/>
            <a:ext cx="101600" cy="14874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5" name="Straight Arrow Connector 42"/>
          <p:cNvCxnSpPr>
            <a:cxnSpLocks noChangeShapeType="1"/>
            <a:stCxn id="35" idx="5"/>
            <a:endCxn id="16420" idx="0"/>
          </p:cNvCxnSpPr>
          <p:nvPr/>
        </p:nvCxnSpPr>
        <p:spPr bwMode="auto">
          <a:xfrm>
            <a:off x="7059613" y="5778500"/>
            <a:ext cx="434975" cy="4984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6" name="Straight Arrow Connector 43"/>
          <p:cNvCxnSpPr>
            <a:cxnSpLocks noChangeShapeType="1"/>
            <a:stCxn id="36" idx="2"/>
            <a:endCxn id="32" idx="7"/>
          </p:cNvCxnSpPr>
          <p:nvPr/>
        </p:nvCxnSpPr>
        <p:spPr bwMode="auto">
          <a:xfrm flipH="1">
            <a:off x="6542088" y="4649788"/>
            <a:ext cx="706437" cy="6794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7" name="Straight Connector 44"/>
          <p:cNvCxnSpPr>
            <a:cxnSpLocks noChangeShapeType="1"/>
          </p:cNvCxnSpPr>
          <p:nvPr/>
        </p:nvCxnSpPr>
        <p:spPr bwMode="auto">
          <a:xfrm>
            <a:off x="457200" y="4365625"/>
            <a:ext cx="822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8" name="Straight Connector 45"/>
          <p:cNvCxnSpPr>
            <a:cxnSpLocks noChangeShapeType="1"/>
          </p:cNvCxnSpPr>
          <p:nvPr/>
        </p:nvCxnSpPr>
        <p:spPr bwMode="auto">
          <a:xfrm>
            <a:off x="446088" y="4041775"/>
            <a:ext cx="822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29" name="Straight Connector 46"/>
          <p:cNvCxnSpPr>
            <a:cxnSpLocks noChangeShapeType="1"/>
          </p:cNvCxnSpPr>
          <p:nvPr/>
        </p:nvCxnSpPr>
        <p:spPr bwMode="auto">
          <a:xfrm>
            <a:off x="3132138" y="4473575"/>
            <a:ext cx="0" cy="193516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30" name="Straight Connector 47"/>
          <p:cNvCxnSpPr>
            <a:cxnSpLocks noChangeShapeType="1"/>
          </p:cNvCxnSpPr>
          <p:nvPr/>
        </p:nvCxnSpPr>
        <p:spPr bwMode="auto">
          <a:xfrm>
            <a:off x="5940425" y="4473575"/>
            <a:ext cx="0" cy="193516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31" name="TextBox 48"/>
          <p:cNvSpPr txBox="1">
            <a:spLocks noChangeArrowheads="1"/>
          </p:cNvSpPr>
          <p:nvPr/>
        </p:nvSpPr>
        <p:spPr bwMode="auto">
          <a:xfrm>
            <a:off x="1463675" y="4002088"/>
            <a:ext cx="63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i="1"/>
              <a:t>t = </a:t>
            </a:r>
            <a:r>
              <a:rPr lang="fr-FR" altLang="fr-FR"/>
              <a:t>1</a:t>
            </a:r>
          </a:p>
        </p:txBody>
      </p:sp>
      <p:sp>
        <p:nvSpPr>
          <p:cNvPr id="16432" name="TextBox 49"/>
          <p:cNvSpPr txBox="1">
            <a:spLocks noChangeArrowheads="1"/>
          </p:cNvSpPr>
          <p:nvPr/>
        </p:nvSpPr>
        <p:spPr bwMode="auto">
          <a:xfrm>
            <a:off x="4229100" y="4003675"/>
            <a:ext cx="635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i="1"/>
              <a:t>t = </a:t>
            </a:r>
            <a:r>
              <a:rPr lang="fr-FR" altLang="fr-FR"/>
              <a:t>2</a:t>
            </a:r>
          </a:p>
        </p:txBody>
      </p:sp>
      <p:sp>
        <p:nvSpPr>
          <p:cNvPr id="16433" name="TextBox 50"/>
          <p:cNvSpPr txBox="1">
            <a:spLocks noChangeArrowheads="1"/>
          </p:cNvSpPr>
          <p:nvPr/>
        </p:nvSpPr>
        <p:spPr bwMode="auto">
          <a:xfrm>
            <a:off x="6989763" y="4019550"/>
            <a:ext cx="63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fr-FR" altLang="fr-FR" i="1"/>
              <a:t>t = </a:t>
            </a:r>
            <a:r>
              <a:rPr lang="fr-FR" altLang="fr-FR"/>
              <a:t>3</a:t>
            </a:r>
          </a:p>
        </p:txBody>
      </p:sp>
      <p:cxnSp>
        <p:nvCxnSpPr>
          <p:cNvPr id="16434" name="Straight Arrow Connector 51"/>
          <p:cNvCxnSpPr>
            <a:cxnSpLocks noChangeShapeType="1"/>
            <a:stCxn id="37" idx="3"/>
            <a:endCxn id="33" idx="0"/>
          </p:cNvCxnSpPr>
          <p:nvPr/>
        </p:nvCxnSpPr>
        <p:spPr bwMode="auto">
          <a:xfrm flipH="1">
            <a:off x="7964488" y="4889500"/>
            <a:ext cx="227012" cy="3000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35" name="Straight Arrow Connector 52"/>
          <p:cNvCxnSpPr>
            <a:cxnSpLocks noChangeShapeType="1"/>
            <a:stCxn id="32" idx="5"/>
            <a:endCxn id="35" idx="1"/>
          </p:cNvCxnSpPr>
          <p:nvPr/>
        </p:nvCxnSpPr>
        <p:spPr bwMode="auto">
          <a:xfrm>
            <a:off x="6542088" y="5527675"/>
            <a:ext cx="312737" cy="523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1292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3504" y="1219200"/>
            <a:ext cx="8083296" cy="4572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Problem is NP-hard, </a:t>
            </a:r>
            <a:r>
              <a:rPr lang="en-US" sz="2400" b="1" dirty="0" smtClean="0"/>
              <a:t>composed of two NP-hard problems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200" b="1" dirty="0" smtClean="0"/>
              <a:t>Capacitated </a:t>
            </a:r>
            <a:r>
              <a:rPr lang="en-US" sz="2200" b="1" u="sng" dirty="0" smtClean="0"/>
              <a:t>lot sizing </a:t>
            </a:r>
            <a:r>
              <a:rPr lang="en-US" sz="2200" b="1" dirty="0" smtClean="0"/>
              <a:t>and </a:t>
            </a:r>
          </a:p>
          <a:p>
            <a:pPr lvl="1"/>
            <a:r>
              <a:rPr lang="en-US" sz="2200" b="1" u="sng" dirty="0" err="1" smtClean="0"/>
              <a:t>Rehicle</a:t>
            </a:r>
            <a:r>
              <a:rPr lang="en-US" sz="2200" b="1" u="sng" dirty="0" smtClean="0"/>
              <a:t> routing</a:t>
            </a:r>
            <a:endParaRPr lang="en-US" sz="2200" b="1" dirty="0" smtClean="0"/>
          </a:p>
          <a:p>
            <a:pPr lvl="1"/>
            <a:endParaRPr lang="en-US" sz="2000" dirty="0" smtClean="0"/>
          </a:p>
          <a:p>
            <a:r>
              <a:rPr lang="en-US" sz="2200" dirty="0" smtClean="0"/>
              <a:t>Approaches:</a:t>
            </a:r>
          </a:p>
          <a:p>
            <a:pPr lvl="1"/>
            <a:r>
              <a:rPr lang="en-US" sz="2000" dirty="0" smtClean="0"/>
              <a:t>Decoupled: Solve lot sizing then vehicle routing</a:t>
            </a:r>
          </a:p>
          <a:p>
            <a:pPr lvl="1"/>
            <a:r>
              <a:rPr lang="en-US" sz="2000" dirty="0" smtClean="0"/>
              <a:t>Integrated: Both decisions taken at the same time:</a:t>
            </a:r>
          </a:p>
          <a:p>
            <a:pPr lvl="2"/>
            <a:r>
              <a:rPr lang="en-US" sz="1800" dirty="0" smtClean="0"/>
              <a:t>Advantages</a:t>
            </a:r>
          </a:p>
          <a:p>
            <a:pPr lvl="2"/>
            <a:r>
              <a:rPr lang="en-US" sz="1800" dirty="0" smtClean="0"/>
              <a:t>Efficient algorithm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Literature review</a:t>
            </a:r>
          </a:p>
          <a:p>
            <a:r>
              <a:rPr lang="en-US" sz="2800" dirty="0" smtClean="0"/>
              <a:t>Formulations for the coordinated approach</a:t>
            </a:r>
          </a:p>
          <a:p>
            <a:pPr lvl="1"/>
            <a:r>
              <a:rPr lang="en-US" sz="2800" dirty="0" smtClean="0"/>
              <a:t>Aggregate formulation</a:t>
            </a:r>
          </a:p>
          <a:p>
            <a:pPr lvl="1"/>
            <a:r>
              <a:rPr lang="en-US" sz="2800" dirty="0" smtClean="0"/>
              <a:t>Strong formulation</a:t>
            </a:r>
          </a:p>
          <a:p>
            <a:r>
              <a:rPr lang="en-US" sz="2800" dirty="0" smtClean="0"/>
              <a:t>A formulation for the decoupled approach</a:t>
            </a:r>
          </a:p>
          <a:p>
            <a:r>
              <a:rPr lang="en-US" sz="2800" dirty="0" smtClean="0"/>
              <a:t>Computational results</a:t>
            </a:r>
          </a:p>
          <a:p>
            <a:r>
              <a:rPr lang="en-US" sz="2800" dirty="0" smtClean="0"/>
              <a:t>A relax-and-fix heuristic</a:t>
            </a:r>
          </a:p>
          <a:p>
            <a:r>
              <a:rPr lang="en-US" sz="2800" dirty="0" smtClean="0"/>
              <a:t>Conclusions and Perspectives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57200" y="1905000"/>
            <a:ext cx="4572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6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105400"/>
          </a:xfrm>
        </p:spPr>
        <p:txBody>
          <a:bodyPr/>
          <a:lstStyle/>
          <a:p>
            <a:r>
              <a:rPr lang="en-US" dirty="0" smtClean="0"/>
              <a:t>Lot sizing literature:</a:t>
            </a:r>
          </a:p>
          <a:p>
            <a:pPr lvl="1"/>
            <a:r>
              <a:rPr lang="en-US" dirty="0" smtClean="0"/>
              <a:t>Brahimi et al. (2006)</a:t>
            </a:r>
          </a:p>
          <a:p>
            <a:pPr lvl="1"/>
            <a:r>
              <a:rPr lang="en-US" dirty="0" err="1" smtClean="0"/>
              <a:t>Jans</a:t>
            </a:r>
            <a:r>
              <a:rPr lang="en-US" dirty="0" smtClean="0"/>
              <a:t> and </a:t>
            </a:r>
            <a:r>
              <a:rPr lang="en-US" dirty="0" err="1" smtClean="0"/>
              <a:t>Degraeve</a:t>
            </a:r>
            <a:r>
              <a:rPr lang="en-US" dirty="0" smtClean="0"/>
              <a:t> (2008)</a:t>
            </a:r>
          </a:p>
          <a:p>
            <a:pPr marL="320040" lvl="1" indent="0">
              <a:buNone/>
            </a:pPr>
            <a:r>
              <a:rPr lang="en-US" b="1" dirty="0" smtClean="0"/>
              <a:t>With backlogging</a:t>
            </a:r>
          </a:p>
          <a:p>
            <a:pPr lvl="1"/>
            <a:r>
              <a:rPr lang="en-US" dirty="0"/>
              <a:t>Single item lot sizing: Zangwill (1966, 1969)</a:t>
            </a:r>
          </a:p>
          <a:p>
            <a:pPr lvl="1"/>
            <a:r>
              <a:rPr lang="en-US" dirty="0"/>
              <a:t>Capacitated Single item lot sizing: Van-</a:t>
            </a:r>
            <a:r>
              <a:rPr lang="en-US" dirty="0" err="1"/>
              <a:t>Vyve</a:t>
            </a:r>
            <a:r>
              <a:rPr lang="en-US" dirty="0"/>
              <a:t> (2006)</a:t>
            </a:r>
          </a:p>
          <a:p>
            <a:pPr lvl="1"/>
            <a:r>
              <a:rPr lang="en-US" dirty="0"/>
              <a:t>Capacitated multi-item problem: Millar and Yang (1994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Vehicle routing literature:</a:t>
            </a:r>
          </a:p>
          <a:p>
            <a:pPr lvl="1"/>
            <a:r>
              <a:rPr lang="en-US" dirty="0" err="1" smtClean="0"/>
              <a:t>Toth</a:t>
            </a:r>
            <a:r>
              <a:rPr lang="en-US" dirty="0" smtClean="0"/>
              <a:t> and Vigo (2002)</a:t>
            </a:r>
          </a:p>
          <a:p>
            <a:pPr lvl="1"/>
            <a:r>
              <a:rPr lang="en-US" dirty="0" smtClean="0"/>
              <a:t>Golden et al. (2008)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/>
          <a:lstStyle/>
          <a:p>
            <a:r>
              <a:rPr lang="en-US" dirty="0" smtClean="0"/>
              <a:t>Production Routing Problem (PRP)</a:t>
            </a:r>
          </a:p>
          <a:p>
            <a:pPr lvl="1"/>
            <a:r>
              <a:rPr lang="en-US" dirty="0" smtClean="0"/>
              <a:t>Simplifying assumptions</a:t>
            </a:r>
          </a:p>
          <a:p>
            <a:pPr lvl="2"/>
            <a:r>
              <a:rPr lang="en-US" dirty="0" smtClean="0"/>
              <a:t>Single item: </a:t>
            </a:r>
            <a:r>
              <a:rPr lang="en-US" dirty="0" err="1" smtClean="0"/>
              <a:t>Ruokokoski</a:t>
            </a:r>
            <a:r>
              <a:rPr lang="en-US" dirty="0" smtClean="0"/>
              <a:t> et al.(2010)</a:t>
            </a:r>
          </a:p>
          <a:p>
            <a:pPr lvl="2"/>
            <a:r>
              <a:rPr lang="en-US" dirty="0" smtClean="0"/>
              <a:t>No production costs: </a:t>
            </a:r>
            <a:r>
              <a:rPr lang="en-US" dirty="0" err="1" smtClean="0"/>
              <a:t>Fumero</a:t>
            </a:r>
            <a:r>
              <a:rPr lang="en-US" dirty="0" smtClean="0"/>
              <a:t> and </a:t>
            </a:r>
            <a:r>
              <a:rPr lang="en-US" dirty="0" err="1" smtClean="0"/>
              <a:t>Vercellis</a:t>
            </a:r>
            <a:r>
              <a:rPr lang="en-US" dirty="0" smtClean="0"/>
              <a:t> (1999)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Solution approaches:</a:t>
            </a:r>
          </a:p>
          <a:p>
            <a:pPr lvl="2"/>
            <a:r>
              <a:rPr lang="en-US" dirty="0" smtClean="0"/>
              <a:t>Branch and cut: </a:t>
            </a:r>
            <a:r>
              <a:rPr lang="en-US" dirty="0" err="1" smtClean="0"/>
              <a:t>Ruokokoski</a:t>
            </a:r>
            <a:r>
              <a:rPr lang="en-US" dirty="0" smtClean="0"/>
              <a:t> (2010)</a:t>
            </a:r>
          </a:p>
          <a:p>
            <a:pPr lvl="2"/>
            <a:r>
              <a:rPr lang="en-US" dirty="0" err="1" smtClean="0"/>
              <a:t>Tabu</a:t>
            </a:r>
            <a:r>
              <a:rPr lang="en-US" dirty="0" smtClean="0"/>
              <a:t> Search: Bard and </a:t>
            </a:r>
            <a:r>
              <a:rPr lang="en-US" dirty="0" err="1" smtClean="0"/>
              <a:t>Nananukul</a:t>
            </a:r>
            <a:r>
              <a:rPr lang="en-US" dirty="0" smtClean="0"/>
              <a:t> (2010)</a:t>
            </a:r>
          </a:p>
          <a:p>
            <a:pPr lvl="2"/>
            <a:r>
              <a:rPr lang="en-US" dirty="0" smtClean="0"/>
              <a:t>Other heuristics: </a:t>
            </a:r>
            <a:r>
              <a:rPr lang="en-US" dirty="0" err="1" smtClean="0"/>
              <a:t>Boudia</a:t>
            </a:r>
            <a:r>
              <a:rPr lang="en-US" dirty="0" smtClean="0"/>
              <a:t> and </a:t>
            </a:r>
            <a:r>
              <a:rPr lang="en-US" dirty="0" err="1" smtClean="0"/>
              <a:t>Prins</a:t>
            </a:r>
            <a:r>
              <a:rPr lang="en-US" dirty="0" smtClean="0"/>
              <a:t> (2009)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Recent literature review: </a:t>
            </a:r>
            <a:r>
              <a:rPr lang="en-US" dirty="0" err="1" smtClean="0"/>
              <a:t>Adulyasak</a:t>
            </a:r>
            <a:r>
              <a:rPr lang="en-US" dirty="0" smtClean="0"/>
              <a:t>, </a:t>
            </a:r>
            <a:r>
              <a:rPr lang="en-US" dirty="0" err="1" smtClean="0"/>
              <a:t>Cordeau</a:t>
            </a:r>
            <a:r>
              <a:rPr lang="en-US" dirty="0" smtClean="0"/>
              <a:t> et </a:t>
            </a:r>
            <a:r>
              <a:rPr lang="en-US" dirty="0" err="1" smtClean="0"/>
              <a:t>Jans</a:t>
            </a:r>
            <a:r>
              <a:rPr lang="en-US" dirty="0" smtClean="0"/>
              <a:t> (2014)</a:t>
            </a:r>
          </a:p>
          <a:p>
            <a:pPr marL="320040" lvl="1" indent="0">
              <a:buNone/>
            </a:pPr>
            <a:r>
              <a:rPr lang="en-US" dirty="0"/>
              <a:t>	</a:t>
            </a:r>
            <a:r>
              <a:rPr lang="en-US" dirty="0" smtClean="0"/>
              <a:t>		        </a:t>
            </a:r>
            <a:r>
              <a:rPr lang="en-US" dirty="0" err="1" smtClean="0"/>
              <a:t>Senoussi</a:t>
            </a:r>
            <a:r>
              <a:rPr lang="en-US" dirty="0" smtClean="0"/>
              <a:t>, et al. (2015)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4889</TotalTime>
  <Words>1296</Words>
  <Application>Microsoft Office PowerPoint</Application>
  <PresentationFormat>On-screen Show (4:3)</PresentationFormat>
  <Paragraphs>474</Paragraphs>
  <Slides>36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SimSun</vt:lpstr>
      <vt:lpstr>Arial</vt:lpstr>
      <vt:lpstr>Calibri</vt:lpstr>
      <vt:lpstr>Franklin Gothic Book</vt:lpstr>
      <vt:lpstr>LM Roman 10</vt:lpstr>
      <vt:lpstr>Perpetua</vt:lpstr>
      <vt:lpstr>Times New Roman</vt:lpstr>
      <vt:lpstr>Wingdings</vt:lpstr>
      <vt:lpstr>Wingdings 2</vt:lpstr>
      <vt:lpstr>Equity</vt:lpstr>
      <vt:lpstr>Integrated and Decoupled Models for the Production Routing Problem with Backlogging</vt:lpstr>
      <vt:lpstr>Outline</vt:lpstr>
      <vt:lpstr>Outline</vt:lpstr>
      <vt:lpstr>Context: A research strategy</vt:lpstr>
      <vt:lpstr>Introduction</vt:lpstr>
      <vt:lpstr>Introduction</vt:lpstr>
      <vt:lpstr>Outline</vt:lpstr>
      <vt:lpstr>Literature review</vt:lpstr>
      <vt:lpstr>Literature review</vt:lpstr>
      <vt:lpstr>Outline</vt:lpstr>
      <vt:lpstr>Problem formulations: Coordinated Approach</vt:lpstr>
      <vt:lpstr>Outline</vt:lpstr>
      <vt:lpstr>Model: AGG-DL-NLP</vt:lpstr>
      <vt:lpstr>Model: AGG-DL-NLP</vt:lpstr>
      <vt:lpstr>PowerPoint Presentation</vt:lpstr>
      <vt:lpstr>Linearizing the model</vt:lpstr>
      <vt:lpstr>Linearizing the model</vt:lpstr>
      <vt:lpstr>Outline</vt:lpstr>
      <vt:lpstr>Strong formulation: FAL-DL-NLP</vt:lpstr>
      <vt:lpstr>PowerPoint Presentation</vt:lpstr>
      <vt:lpstr>FAL-DL-NL model (non linear)</vt:lpstr>
      <vt:lpstr>Outline</vt:lpstr>
      <vt:lpstr>A formulation for the decoupled approach</vt:lpstr>
      <vt:lpstr>Outline</vt:lpstr>
      <vt:lpstr>Computational Results</vt:lpstr>
      <vt:lpstr>PowerPoint Presentation</vt:lpstr>
      <vt:lpstr>Outline</vt:lpstr>
      <vt:lpstr>L’heuristique hybride</vt:lpstr>
      <vt:lpstr>L’heuristique hybride</vt:lpstr>
      <vt:lpstr>Comparaison des méthodes HRF: Hybrid Relax and Fix, AGG30 et FAL30: Les modèles AGG et FAL exécutés pendants 30 minutes maximum</vt:lpstr>
      <vt:lpstr>Outline</vt:lpstr>
      <vt:lpstr>Conclusion and perspectives</vt:lpstr>
      <vt:lpstr>6. Travaux de recherche: Exemple 1 Production/Localisation/Distribution (Etude de cas au Pakistan)</vt:lpstr>
      <vt:lpstr>2. Production-Distribution Avec Senoussi A., Pentz B., et Dauzère-Pérès S.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and Decoupled Models for the Production Routing Problem with Backlogging</dc:title>
  <dc:creator>Nadjib Brahimi</dc:creator>
  <cp:lastModifiedBy>Nadjib Brahimi</cp:lastModifiedBy>
  <cp:revision>72</cp:revision>
  <dcterms:created xsi:type="dcterms:W3CDTF">2006-08-16T00:00:00Z</dcterms:created>
  <dcterms:modified xsi:type="dcterms:W3CDTF">2016-05-23T23:39:48Z</dcterms:modified>
</cp:coreProperties>
</file>