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98" r:id="rId2"/>
    <p:sldId id="368" r:id="rId3"/>
    <p:sldId id="371" r:id="rId4"/>
    <p:sldId id="373" r:id="rId5"/>
    <p:sldId id="280" r:id="rId6"/>
    <p:sldId id="376" r:id="rId7"/>
    <p:sldId id="377" r:id="rId8"/>
    <p:sldId id="378" r:id="rId9"/>
    <p:sldId id="379" r:id="rId10"/>
    <p:sldId id="380" r:id="rId11"/>
    <p:sldId id="381" r:id="rId12"/>
    <p:sldId id="401" r:id="rId13"/>
    <p:sldId id="382" r:id="rId14"/>
    <p:sldId id="383" r:id="rId15"/>
    <p:sldId id="281" r:id="rId16"/>
    <p:sldId id="385" r:id="rId17"/>
    <p:sldId id="375" r:id="rId18"/>
    <p:sldId id="388" r:id="rId19"/>
    <p:sldId id="369" r:id="rId20"/>
    <p:sldId id="386" r:id="rId21"/>
    <p:sldId id="403" r:id="rId22"/>
    <p:sldId id="387" r:id="rId23"/>
    <p:sldId id="393" r:id="rId24"/>
    <p:sldId id="391" r:id="rId25"/>
    <p:sldId id="398" r:id="rId26"/>
    <p:sldId id="402" r:id="rId27"/>
    <p:sldId id="400" r:id="rId28"/>
    <p:sldId id="370" r:id="rId29"/>
    <p:sldId id="384" r:id="rId30"/>
    <p:sldId id="395" r:id="rId31"/>
    <p:sldId id="396" r:id="rId32"/>
    <p:sldId id="389" r:id="rId33"/>
    <p:sldId id="394" r:id="rId34"/>
    <p:sldId id="397" r:id="rId35"/>
    <p:sldId id="404" r:id="rId36"/>
    <p:sldId id="405" r:id="rId37"/>
  </p:sldIdLst>
  <p:sldSz cx="10285413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2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ENOIR Chantal" initials="TC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D6D6D6"/>
    <a:srgbClr val="EA672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256" y="-1504"/>
      </p:cViewPr>
      <p:guideLst>
        <p:guide orient="horz" pos="2137"/>
        <p:guide pos="32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222D4E-41ED-4D89-9B12-C45B396C54DD}" type="datetimeFigureOut">
              <a:rPr lang="fr-FR" altLang="fr-FR"/>
              <a:pPr/>
              <a:t>30/06/16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ffffff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EE5412-D7B4-434A-952E-D2FEBCBC829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6022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2A9BFD-2138-43CB-A784-F7CA4EAF5355}" type="datetimeFigureOut">
              <a:rPr lang="fr-FR" altLang="fr-FR"/>
              <a:pPr/>
              <a:t>30/06/16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ffffff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78E692-DB37-4E43-9FCE-E32801733F4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9555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8769D2E-1F3A-49B9-A32E-59E4D9199A7C}" type="slidenum">
              <a:rPr lang="fr-FR" altLang="fr-FR" sz="1200"/>
              <a:pPr/>
              <a:t>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47666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E692-DB37-4E43-9FCE-E32801733F42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873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E692-DB37-4E43-9FCE-E32801733F42}" type="slidenum">
              <a:rPr lang="fr-FR" altLang="fr-FR" smtClean="0"/>
              <a:pPr/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873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81" y="4875784"/>
            <a:ext cx="8742601" cy="60826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80" y="5520308"/>
            <a:ext cx="8742601" cy="73261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7030736" y="3848418"/>
            <a:ext cx="2684462" cy="1029271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2"/>
          </p:nvPr>
        </p:nvSpPr>
        <p:spPr>
          <a:xfrm>
            <a:off x="9120188" y="406400"/>
            <a:ext cx="1027112" cy="365125"/>
          </a:xfrm>
        </p:spPr>
        <p:txBody>
          <a:bodyPr/>
          <a:lstStyle>
            <a:lvl1pPr>
              <a:defRPr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20F39A-FA12-495C-9A98-4D72F3B839EE}" type="datetime1">
              <a:rPr lang="fr-FR" altLang="fr-FR"/>
              <a:pPr/>
              <a:t>30/06/16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029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478522" y="1295400"/>
            <a:ext cx="9265553" cy="4445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9"/>
          </p:nvPr>
        </p:nvSpPr>
        <p:spPr>
          <a:xfrm>
            <a:off x="74295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FA980F-B166-48C3-9FFA-CAD719D5A9D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6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3772" y="413895"/>
            <a:ext cx="3917720" cy="537081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78E1-57A3-4074-8216-4E51FD7C5B9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00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522" y="1825625"/>
            <a:ext cx="4599901" cy="4351338"/>
          </a:xfrm>
        </p:spPr>
        <p:txBody>
          <a:bodyPr/>
          <a:lstStyle>
            <a:lvl1pPr marL="0" indent="0">
              <a:buNone/>
              <a:defRPr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>
                <a:solidFill>
                  <a:srgbClr val="4C4C4C"/>
                </a:solidFill>
              </a:defRPr>
            </a:lvl2pPr>
            <a:lvl3pPr marL="355600" indent="-228600">
              <a:buFont typeface="Calibri" panose="020F0502020204030204" pitchFamily="34" charset="0"/>
              <a:buChar char="&gt;"/>
              <a:defRPr sz="1800">
                <a:solidFill>
                  <a:srgbClr val="4C4C4C"/>
                </a:solidFill>
              </a:defRPr>
            </a:lvl3pPr>
            <a:lvl4pPr marL="723900" indent="-228600">
              <a:tabLst>
                <a:tab pos="812800" algn="l"/>
              </a:tabLst>
              <a:defRPr sz="1800">
                <a:solidFill>
                  <a:srgbClr val="4C4C4C"/>
                </a:solidFill>
              </a:defRPr>
            </a:lvl4pPr>
            <a:lvl5pPr marL="1079500" indent="-228600">
              <a:buFont typeface="Calibri" panose="020F0502020204030204" pitchFamily="34" charset="0"/>
              <a:buChar char="‒"/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6990" y="1825625"/>
            <a:ext cx="4536401" cy="1603375"/>
          </a:xfrm>
        </p:spPr>
        <p:txBody>
          <a:bodyPr/>
          <a:lstStyle>
            <a:lvl1pPr marL="0" indent="0">
              <a:buNone/>
              <a:defRPr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>
                <a:solidFill>
                  <a:srgbClr val="4C4C4C"/>
                </a:solidFill>
              </a:defRPr>
            </a:lvl2pPr>
            <a:lvl3pPr marL="355600" indent="-228600">
              <a:buFont typeface="Calibri" panose="020F0502020204030204" pitchFamily="34" charset="0"/>
              <a:buChar char="&gt;"/>
              <a:defRPr sz="1800">
                <a:solidFill>
                  <a:srgbClr val="4C4C4C"/>
                </a:solidFill>
              </a:defRPr>
            </a:lvl3pPr>
            <a:lvl4pPr marL="723900" indent="-190500">
              <a:defRPr sz="1800">
                <a:solidFill>
                  <a:srgbClr val="4C4C4C"/>
                </a:solidFill>
              </a:defRPr>
            </a:lvl4pPr>
            <a:lvl5pPr marL="1079500" indent="-228600">
              <a:buFont typeface="Calibri" panose="020F0502020204030204" pitchFamily="34" charset="0"/>
              <a:buChar char="‒"/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8522" y="1246189"/>
            <a:ext cx="9264869" cy="57943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>
          <a:xfrm>
            <a:off x="5206990" y="3556000"/>
            <a:ext cx="4537085" cy="2620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8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69B54B-291C-4F44-9A7C-D2477F24C86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8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522" y="1825625"/>
            <a:ext cx="4599901" cy="4351338"/>
          </a:xfrm>
        </p:spPr>
        <p:txBody>
          <a:bodyPr/>
          <a:lstStyle>
            <a:lvl1pPr marL="0" indent="0">
              <a:buNone/>
              <a:defRPr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>
                <a:solidFill>
                  <a:srgbClr val="4C4C4C"/>
                </a:solidFill>
              </a:defRPr>
            </a:lvl2pPr>
            <a:lvl3pPr marL="355600" indent="-228600">
              <a:buFont typeface="Calibri" panose="020F0502020204030204" pitchFamily="34" charset="0"/>
              <a:buChar char="&gt;"/>
              <a:defRPr sz="1800">
                <a:solidFill>
                  <a:srgbClr val="4C4C4C"/>
                </a:solidFill>
              </a:defRPr>
            </a:lvl3pPr>
            <a:lvl4pPr marL="723900" indent="-228600">
              <a:tabLst>
                <a:tab pos="812800" algn="l"/>
              </a:tabLst>
              <a:defRPr sz="1800">
                <a:solidFill>
                  <a:srgbClr val="4C4C4C"/>
                </a:solidFill>
              </a:defRPr>
            </a:lvl4pPr>
            <a:lvl5pPr marL="1079500" indent="-228600">
              <a:buFont typeface="Calibri" panose="020F0502020204030204" pitchFamily="34" charset="0"/>
              <a:buChar char="‒"/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6990" y="1825625"/>
            <a:ext cx="4536401" cy="4351338"/>
          </a:xfrm>
        </p:spPr>
        <p:txBody>
          <a:bodyPr/>
          <a:lstStyle>
            <a:lvl1pPr marL="0" indent="0">
              <a:buNone/>
              <a:defRPr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>
                <a:solidFill>
                  <a:srgbClr val="4C4C4C"/>
                </a:solidFill>
              </a:defRPr>
            </a:lvl2pPr>
            <a:lvl3pPr marL="355600" indent="-228600">
              <a:buFont typeface="Calibri" panose="020F0502020204030204" pitchFamily="34" charset="0"/>
              <a:buChar char="&gt;"/>
              <a:defRPr sz="1800">
                <a:solidFill>
                  <a:srgbClr val="4C4C4C"/>
                </a:solidFill>
              </a:defRPr>
            </a:lvl3pPr>
            <a:lvl4pPr marL="723900" indent="-190500">
              <a:defRPr sz="1800">
                <a:solidFill>
                  <a:srgbClr val="4C4C4C"/>
                </a:solidFill>
              </a:defRPr>
            </a:lvl4pPr>
            <a:lvl5pPr marL="1079500" indent="-228600">
              <a:buFont typeface="Calibri" panose="020F0502020204030204" pitchFamily="34" charset="0"/>
              <a:buChar char="‒"/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8522" y="1246189"/>
            <a:ext cx="9264869" cy="57943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09A29B-8A94-45E8-9464-A2DCFA940B5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02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522" y="1825625"/>
            <a:ext cx="9275078" cy="4351338"/>
          </a:xfrm>
        </p:spPr>
        <p:txBody>
          <a:bodyPr/>
          <a:lstStyle>
            <a:lvl1pPr marL="0" indent="0">
              <a:buNone/>
              <a:defRPr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>
                <a:solidFill>
                  <a:srgbClr val="4C4C4C"/>
                </a:solidFill>
              </a:defRPr>
            </a:lvl2pPr>
            <a:lvl3pPr marL="355600" indent="-228600">
              <a:buFont typeface="Calibri" panose="020F0502020204030204" pitchFamily="34" charset="0"/>
              <a:buChar char="&gt;"/>
              <a:defRPr sz="1800">
                <a:solidFill>
                  <a:srgbClr val="4C4C4C"/>
                </a:solidFill>
              </a:defRPr>
            </a:lvl3pPr>
            <a:lvl4pPr marL="723900" indent="-228600">
              <a:tabLst>
                <a:tab pos="812800" algn="l"/>
              </a:tabLst>
              <a:defRPr sz="1800">
                <a:solidFill>
                  <a:srgbClr val="4C4C4C"/>
                </a:solidFill>
              </a:defRPr>
            </a:lvl4pPr>
            <a:lvl5pPr marL="1079500" indent="-228600">
              <a:buFont typeface="Calibri" panose="020F0502020204030204" pitchFamily="34" charset="0"/>
              <a:buChar char="‒"/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8522" y="1246189"/>
            <a:ext cx="9264869" cy="57943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E433BB-8EA2-4EEE-B9C4-2A77C57428D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79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5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477838" y="1487487"/>
            <a:ext cx="3638550" cy="19973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6104841" y="1516795"/>
            <a:ext cx="3638550" cy="199731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6104841" y="3886200"/>
            <a:ext cx="3638550" cy="19153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477838" y="3886200"/>
            <a:ext cx="3638550" cy="19153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20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F8D065-4839-4974-A32D-9D2A3BFD50F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4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95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5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82587" y="1351624"/>
            <a:ext cx="9304337" cy="54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382586" y="2176037"/>
            <a:ext cx="9304337" cy="54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382585" y="3134386"/>
            <a:ext cx="9304337" cy="54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382584" y="3958799"/>
            <a:ext cx="9304337" cy="54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88136" y="4943948"/>
            <a:ext cx="9304337" cy="54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21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91B864-1F9B-47EF-B74A-B7AFBBA6E77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22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5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478523" y="1295400"/>
            <a:ext cx="4347478" cy="4445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27"/>
          </p:nvPr>
        </p:nvSpPr>
        <p:spPr>
          <a:xfrm>
            <a:off x="428174" y="5964237"/>
            <a:ext cx="4678814" cy="4445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0"/>
          </p:nvPr>
        </p:nvSpPr>
        <p:spPr>
          <a:xfrm>
            <a:off x="5413253" y="3393769"/>
            <a:ext cx="4475162" cy="108689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31"/>
          </p:nvPr>
        </p:nvSpPr>
        <p:spPr>
          <a:xfrm>
            <a:off x="5413253" y="1968500"/>
            <a:ext cx="4475162" cy="108829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32"/>
          </p:nvPr>
        </p:nvSpPr>
        <p:spPr>
          <a:xfrm>
            <a:off x="5413253" y="4627136"/>
            <a:ext cx="4475162" cy="123733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33"/>
          </p:nvPr>
        </p:nvSpPr>
        <p:spPr>
          <a:xfrm>
            <a:off x="74676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BE35AA-D4D6-49EC-8CF4-2842D136F13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5" name="Espace réservé du pied de page 6"/>
          <p:cNvSpPr>
            <a:spLocks noGrp="1"/>
          </p:cNvSpPr>
          <p:nvPr>
            <p:ph type="ftr" sz="quarter" idx="34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72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00584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>
            <a:spLocks noChangeArrowheads="1"/>
          </p:cNvSpPr>
          <p:nvPr userDrawn="1"/>
        </p:nvSpPr>
        <p:spPr bwMode="auto">
          <a:xfrm>
            <a:off x="477838" y="6486525"/>
            <a:ext cx="2124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AGILEA tous droits réservés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0" y="457200"/>
            <a:ext cx="4927600" cy="60960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06425" y="2110396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88556" y="2110396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702425" y="2110396"/>
            <a:ext cx="2692400" cy="4826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606425" y="2746372"/>
            <a:ext cx="2692400" cy="4826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688556" y="2807919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6702425" y="2811093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606425" y="3467282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3688556" y="3467282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6702425" y="3467282"/>
            <a:ext cx="2692400" cy="4826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606425" y="4103258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3688556" y="4164805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6702425" y="4167979"/>
            <a:ext cx="2692400" cy="48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4"/>
          </p:nvPr>
        </p:nvSpPr>
        <p:spPr>
          <a:xfrm>
            <a:off x="477838" y="1248143"/>
            <a:ext cx="9265553" cy="4445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-1277144" y="2281234"/>
            <a:ext cx="1277144" cy="4651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6"/>
          </p:nvPr>
        </p:nvSpPr>
        <p:spPr>
          <a:xfrm>
            <a:off x="-1302147" y="2825381"/>
            <a:ext cx="1277144" cy="4651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4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-1299796" y="1692643"/>
            <a:ext cx="1277144" cy="4651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6" name="Espace réservé du numéro de diapositive 11"/>
          <p:cNvSpPr>
            <a:spLocks noGrp="1"/>
          </p:cNvSpPr>
          <p:nvPr>
            <p:ph type="sldNum" sz="quarter" idx="28"/>
          </p:nvPr>
        </p:nvSpPr>
        <p:spPr>
          <a:xfrm>
            <a:off x="7429500" y="6470650"/>
            <a:ext cx="23145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215ACF-EB49-45ED-9E28-15AC87D1A87B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27" name="Espace réservé du pied de page 6"/>
          <p:cNvSpPr>
            <a:spLocks noGrp="1"/>
          </p:cNvSpPr>
          <p:nvPr>
            <p:ph type="ftr" sz="quarter" idx="29"/>
          </p:nvPr>
        </p:nvSpPr>
        <p:spPr>
          <a:xfrm>
            <a:off x="3298825" y="6480175"/>
            <a:ext cx="3471863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26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25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25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D6B5432-6D52-4FFD-950D-73CB0723159C}" type="datetime1">
              <a:rPr lang="fr-FR" altLang="fr-FR"/>
              <a:pPr/>
              <a:t>30/06/16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6775" y="6356350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Inscrire ici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4400" y="6356350"/>
            <a:ext cx="231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D1AADC-AD20-40EB-9EFC-DCFE09CBA1E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4C4C4C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C4C4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EA672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rgbClr val="4C4C4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355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&gt;"/>
        <a:tabLst>
          <a:tab pos="177800" algn="l"/>
        </a:tabLst>
        <a:defRPr kern="1200">
          <a:solidFill>
            <a:srgbClr val="4C4C4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7239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77800" algn="l"/>
        </a:tabLst>
        <a:defRPr kern="1200">
          <a:solidFill>
            <a:srgbClr val="4C4C4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0795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‒"/>
        <a:tabLst>
          <a:tab pos="177800" algn="l"/>
        </a:tabLst>
        <a:defRPr kern="1200">
          <a:solidFill>
            <a:srgbClr val="4C4C4C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main.miclo@agilea.fr" TargetMode="Externa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34.emf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a date 1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F230B9-4962-4A73-BCD3-76805E22D8C1}" type="datetime1">
              <a:rPr lang="fr-FR" altLang="fr-FR" sz="1200">
                <a:solidFill>
                  <a:srgbClr val="4C4C4C"/>
                </a:solidFill>
                <a:latin typeface="Arial" panose="020B0604020202020204" pitchFamily="34" charset="0"/>
              </a:rPr>
              <a:pPr/>
              <a:t>30/06/16</a:t>
            </a:fld>
            <a:endParaRPr lang="fr-FR" altLang="fr-FR" sz="1200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pic>
        <p:nvPicPr>
          <p:cNvPr id="14338" name="il_fi" descr="http://www.mines-albi.fr/logo_mines_albi_2013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76" r="-80276"/>
          <a:stretch>
            <a:fillRect/>
          </a:stretch>
        </p:blipFill>
        <p:spPr>
          <a:xfrm>
            <a:off x="5686425" y="60325"/>
            <a:ext cx="3114675" cy="1195388"/>
          </a:xfrm>
        </p:spPr>
      </p:pic>
      <p:sp>
        <p:nvSpPr>
          <p:cNvPr id="14339" name="Titre 2"/>
          <p:cNvSpPr>
            <a:spLocks noGrp="1"/>
          </p:cNvSpPr>
          <p:nvPr>
            <p:ph type="ctrTitle"/>
          </p:nvPr>
        </p:nvSpPr>
        <p:spPr>
          <a:xfrm>
            <a:off x="517525" y="4059238"/>
            <a:ext cx="8742363" cy="795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Arial" charset="0"/>
                <a:ea typeface="MS PGothic" charset="0"/>
              </a:rPr>
              <a:t>An Empirical Comparison of MRP II and </a:t>
            </a:r>
            <a:br>
              <a:rPr lang="en-GB" dirty="0" smtClean="0">
                <a:latin typeface="Arial" charset="0"/>
                <a:ea typeface="MS PGothic" charset="0"/>
              </a:rPr>
            </a:br>
            <a:r>
              <a:rPr lang="en-GB" dirty="0" smtClean="0">
                <a:latin typeface="Arial" charset="0"/>
                <a:ea typeface="MS PGothic" charset="0"/>
              </a:rPr>
              <a:t>Demand-Driven MRP</a:t>
            </a:r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14340" name="Sous-titre 3"/>
          <p:cNvSpPr>
            <a:spLocks noGrp="1"/>
          </p:cNvSpPr>
          <p:nvPr>
            <p:ph type="subTitle" idx="1"/>
          </p:nvPr>
        </p:nvSpPr>
        <p:spPr>
          <a:xfrm>
            <a:off x="517525" y="5060950"/>
            <a:ext cx="8742363" cy="1092200"/>
          </a:xfrm>
        </p:spPr>
        <p:txBody>
          <a:bodyPr/>
          <a:lstStyle/>
          <a:p>
            <a:r>
              <a:rPr lang="fr-FR" altLang="fr-FR" sz="2400" dirty="0" smtClean="0"/>
              <a:t>R. Miclo, F. Fontanili, M. </a:t>
            </a:r>
            <a:r>
              <a:rPr lang="fr-FR" altLang="fr-FR" sz="2400" dirty="0" err="1" smtClean="0"/>
              <a:t>Lauras</a:t>
            </a:r>
            <a:r>
              <a:rPr lang="fr-FR" altLang="fr-FR" sz="2400" dirty="0" smtClean="0"/>
              <a:t>, J. </a:t>
            </a:r>
            <a:r>
              <a:rPr lang="fr-FR" altLang="fr-FR" sz="2400" dirty="0" err="1" smtClean="0"/>
              <a:t>Lamothe</a:t>
            </a:r>
            <a:r>
              <a:rPr lang="fr-FR" altLang="fr-FR" sz="2400" dirty="0" smtClean="0"/>
              <a:t>, B. Milian</a:t>
            </a:r>
          </a:p>
          <a:p>
            <a:endParaRPr lang="fr-FR" altLang="fr-FR" sz="200" dirty="0" smtClean="0"/>
          </a:p>
          <a:p>
            <a:pPr algn="r"/>
            <a:r>
              <a:rPr lang="fr-FR" altLang="fr-FR" sz="2400" dirty="0"/>
              <a:t>8</a:t>
            </a:r>
            <a:r>
              <a:rPr lang="fr-FR" altLang="fr-FR" sz="2400" dirty="0" smtClean="0"/>
              <a:t>th MIM </a:t>
            </a:r>
            <a:r>
              <a:rPr lang="fr-FR" altLang="fr-FR" sz="2400" dirty="0" err="1" smtClean="0"/>
              <a:t>Conference</a:t>
            </a:r>
            <a:endParaRPr lang="fr-FR" altLang="fr-FR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D0531C-55D2-433F-8116-99C311B76BFC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10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8" y="1093788"/>
            <a:ext cx="738346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ZoneTexte 62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801B834-8F74-4A62-B02E-7D100B7C7D6B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11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031875"/>
            <a:ext cx="76390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ZoneTexte 9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DDMRP Planning &amp; </a:t>
            </a:r>
            <a:r>
              <a:rPr lang="fr-FR" dirty="0" err="1" smtClean="0"/>
              <a:t>Execution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522" y="1254125"/>
            <a:ext cx="9275078" cy="4922838"/>
          </a:xfrm>
        </p:spPr>
        <p:txBody>
          <a:bodyPr/>
          <a:lstStyle/>
          <a:p>
            <a:r>
              <a:rPr lang="fr-FR" sz="2400" dirty="0" smtClean="0"/>
              <a:t>Planning</a:t>
            </a:r>
            <a:r>
              <a:rPr lang="fr-FR" dirty="0" smtClean="0"/>
              <a:t>: </a:t>
            </a:r>
          </a:p>
          <a:p>
            <a:endParaRPr lang="fr-FR" sz="800" dirty="0"/>
          </a:p>
          <a:p>
            <a:pPr lvl="1"/>
            <a:r>
              <a:rPr lang="fr-FR" dirty="0" smtClean="0"/>
              <a:t> Net Flow Equation</a:t>
            </a:r>
            <a:endParaRPr lang="fr-FR" dirty="0" smtClean="0"/>
          </a:p>
          <a:p>
            <a:pPr lvl="1"/>
            <a:r>
              <a:rPr lang="fr-FR" dirty="0"/>
              <a:t>	</a:t>
            </a:r>
            <a:r>
              <a:rPr lang="fr-FR" dirty="0" smtClean="0"/>
              <a:t>= On hand + Supply </a:t>
            </a:r>
            <a:r>
              <a:rPr lang="fr-FR" dirty="0" err="1" smtClean="0"/>
              <a:t>Orders</a:t>
            </a:r>
            <a:r>
              <a:rPr lang="fr-FR" dirty="0" smtClean="0"/>
              <a:t> – (Day Demand + Spike in Lead Time)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sz="800" dirty="0" smtClean="0"/>
          </a:p>
          <a:p>
            <a:pPr lvl="1"/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= Top Of Green - </a:t>
            </a:r>
            <a:r>
              <a:rPr lang="fr-FR" dirty="0" err="1"/>
              <a:t>Available</a:t>
            </a:r>
            <a:r>
              <a:rPr lang="fr-FR" dirty="0"/>
              <a:t> Stock Equation </a:t>
            </a:r>
            <a:endParaRPr lang="fr-FR" dirty="0" smtClean="0"/>
          </a:p>
          <a:p>
            <a:endParaRPr lang="fr-FR" sz="800" dirty="0" smtClean="0"/>
          </a:p>
          <a:p>
            <a:r>
              <a:rPr lang="fr-FR" sz="2400" dirty="0" err="1" smtClean="0"/>
              <a:t>Execution</a:t>
            </a:r>
            <a:r>
              <a:rPr lang="fr-FR" dirty="0" smtClean="0"/>
              <a:t>:</a:t>
            </a:r>
          </a:p>
          <a:p>
            <a:endParaRPr lang="fr-FR" sz="800" dirty="0" smtClean="0"/>
          </a:p>
          <a:p>
            <a:pPr lvl="1"/>
            <a:r>
              <a:rPr lang="fr-FR" dirty="0" err="1" smtClean="0"/>
              <a:t>Criticality</a:t>
            </a:r>
            <a:r>
              <a:rPr lang="fr-FR" dirty="0" smtClean="0"/>
              <a:t> Ratio = On Hand / </a:t>
            </a:r>
            <a:r>
              <a:rPr lang="fr-FR" dirty="0" err="1" smtClean="0"/>
              <a:t>Red</a:t>
            </a:r>
            <a:r>
              <a:rPr lang="fr-FR" dirty="0" smtClean="0"/>
              <a:t> Zone</a:t>
            </a:r>
          </a:p>
          <a:p>
            <a:r>
              <a:rPr lang="fr-FR" dirty="0"/>
              <a:t>	</a:t>
            </a:r>
            <a:r>
              <a:rPr lang="fr-FR" dirty="0" err="1" smtClean="0"/>
              <a:t>gives</a:t>
            </a:r>
            <a:r>
              <a:rPr lang="fr-FR" dirty="0" smtClean="0"/>
              <a:t> a </a:t>
            </a:r>
            <a:r>
              <a:rPr lang="fr-FR" dirty="0" err="1" smtClean="0"/>
              <a:t>percentage</a:t>
            </a:r>
            <a:r>
              <a:rPr lang="fr-FR" dirty="0" smtClean="0"/>
              <a:t> to manage </a:t>
            </a:r>
            <a:r>
              <a:rPr lang="fr-FR" dirty="0" err="1" smtClean="0"/>
              <a:t>priorities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E433BB-8EA2-4EEE-B9C4-2A77C57428D5}" type="slidenum">
              <a:rPr lang="fr-FR" altLang="fr-FR" smtClean="0"/>
              <a:pPr/>
              <a:t>12</a:t>
            </a:fld>
            <a:endParaRPr lang="fr-FR" alt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121319" y="3936501"/>
            <a:ext cx="783772" cy="817260"/>
            <a:chOff x="5961411" y="3909119"/>
            <a:chExt cx="1175658" cy="1225890"/>
          </a:xfrm>
        </p:grpSpPr>
        <p:sp>
          <p:nvSpPr>
            <p:cNvPr id="7" name="Trapèze 6"/>
            <p:cNvSpPr/>
            <p:nvPr/>
          </p:nvSpPr>
          <p:spPr>
            <a:xfrm rot="10800000">
              <a:off x="6175168" y="4726379"/>
              <a:ext cx="748145" cy="408630"/>
            </a:xfrm>
            <a:prstGeom prst="trapezoi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apèze 7"/>
            <p:cNvSpPr/>
            <p:nvPr/>
          </p:nvSpPr>
          <p:spPr>
            <a:xfrm rot="10800000">
              <a:off x="6078809" y="4317749"/>
              <a:ext cx="951381" cy="408630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apèze 8"/>
            <p:cNvSpPr/>
            <p:nvPr/>
          </p:nvSpPr>
          <p:spPr>
            <a:xfrm rot="10800000">
              <a:off x="5961411" y="3909119"/>
              <a:ext cx="1175658" cy="408630"/>
            </a:xfrm>
            <a:prstGeom prst="trapezoi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/>
          <a:stretch/>
        </p:blipFill>
        <p:spPr bwMode="auto">
          <a:xfrm>
            <a:off x="1319112" y="2588450"/>
            <a:ext cx="3989053" cy="14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3756" y="2774299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Spike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91121" y="2958965"/>
            <a:ext cx="830801" cy="87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8" idx="1"/>
            <a:endCxn id="9" idx="2"/>
          </p:cNvCxnSpPr>
          <p:nvPr/>
        </p:nvCxnSpPr>
        <p:spPr>
          <a:xfrm flipH="1" flipV="1">
            <a:off x="7513205" y="3936501"/>
            <a:ext cx="286580" cy="408630"/>
          </a:xfrm>
          <a:prstGeom prst="curvedConnector4">
            <a:avLst>
              <a:gd name="adj1" fmla="val -116514"/>
              <a:gd name="adj2" fmla="val 15594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70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765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45E1430-5119-4247-A9B2-453AB7AFC51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1029288"/>
            <a:ext cx="73136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ZoneTexte 9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867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9FDA52-60EE-44C4-9FE8-D268BABF194A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14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035050"/>
            <a:ext cx="71818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ZoneTexte 9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A1DEA24-A563-4080-B05D-C498989369E4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15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29698" name="Groupe 5"/>
          <p:cNvGrpSpPr>
            <a:grpSpLocks/>
          </p:cNvGrpSpPr>
          <p:nvPr/>
        </p:nvGrpSpPr>
        <p:grpSpPr bwMode="auto">
          <a:xfrm>
            <a:off x="1552575" y="2130425"/>
            <a:ext cx="7877175" cy="609600"/>
            <a:chOff x="1130300" y="2702124"/>
            <a:chExt cx="7877175" cy="609600"/>
          </a:xfrm>
        </p:grpSpPr>
        <p:grpSp>
          <p:nvGrpSpPr>
            <p:cNvPr id="29719" name="Groupe 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29721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riangle isocèle 9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9720" name="ZoneTexte 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DDMRP description</a:t>
              </a:r>
            </a:p>
          </p:txBody>
        </p:sp>
      </p:grpSp>
      <p:grpSp>
        <p:nvGrpSpPr>
          <p:cNvPr id="29699" name="Groupe 10"/>
          <p:cNvGrpSpPr>
            <a:grpSpLocks/>
          </p:cNvGrpSpPr>
          <p:nvPr/>
        </p:nvGrpSpPr>
        <p:grpSpPr bwMode="auto">
          <a:xfrm>
            <a:off x="1130300" y="2709863"/>
            <a:ext cx="7877175" cy="609600"/>
            <a:chOff x="1130300" y="1587500"/>
            <a:chExt cx="7877175" cy="609600"/>
          </a:xfrm>
        </p:grpSpPr>
        <p:grpSp>
          <p:nvGrpSpPr>
            <p:cNvPr id="29715" name="Groupe 11"/>
            <p:cNvGrpSpPr>
              <a:grpSpLocks/>
            </p:cNvGrpSpPr>
            <p:nvPr/>
          </p:nvGrpSpPr>
          <p:grpSpPr bwMode="auto">
            <a:xfrm>
              <a:off x="1130300" y="1587500"/>
              <a:ext cx="7877175" cy="609600"/>
              <a:chOff x="1130300" y="1587500"/>
              <a:chExt cx="7877175" cy="609600"/>
            </a:xfrm>
          </p:grpSpPr>
          <p:pic>
            <p:nvPicPr>
              <p:cNvPr id="29717" name="Imag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1587500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riangle isocèle 14"/>
              <p:cNvSpPr/>
              <p:nvPr/>
            </p:nvSpPr>
            <p:spPr>
              <a:xfrm rot="5400000">
                <a:off x="1165029" y="1635948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9716" name="ZoneTexte 12"/>
            <p:cNvSpPr txBox="1">
              <a:spLocks noChangeArrowheads="1"/>
            </p:cNvSpPr>
            <p:nvPr/>
          </p:nvSpPr>
          <p:spPr bwMode="auto">
            <a:xfrm>
              <a:off x="1721798" y="1711295"/>
              <a:ext cx="70125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to address the issue</a:t>
              </a:r>
            </a:p>
          </p:txBody>
        </p:sp>
      </p:grpSp>
      <p:grpSp>
        <p:nvGrpSpPr>
          <p:cNvPr id="29700" name="Groupe 15"/>
          <p:cNvGrpSpPr>
            <a:grpSpLocks/>
          </p:cNvGrpSpPr>
          <p:nvPr/>
        </p:nvGrpSpPr>
        <p:grpSpPr bwMode="auto">
          <a:xfrm>
            <a:off x="1130300" y="1585913"/>
            <a:ext cx="7877175" cy="609600"/>
            <a:chOff x="1549400" y="2141737"/>
            <a:chExt cx="7877175" cy="609600"/>
          </a:xfrm>
        </p:grpSpPr>
        <p:grpSp>
          <p:nvGrpSpPr>
            <p:cNvPr id="29711" name="Groupe 16"/>
            <p:cNvGrpSpPr>
              <a:grpSpLocks/>
            </p:cNvGrpSpPr>
            <p:nvPr/>
          </p:nvGrpSpPr>
          <p:grpSpPr bwMode="auto">
            <a:xfrm>
              <a:off x="1549400" y="2141737"/>
              <a:ext cx="7877175" cy="609600"/>
              <a:chOff x="1549400" y="2141737"/>
              <a:chExt cx="7877175" cy="609600"/>
            </a:xfrm>
          </p:grpSpPr>
          <p:pic>
            <p:nvPicPr>
              <p:cNvPr id="29713" name="Imag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0" y="2141737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riangle isocèle 19"/>
              <p:cNvSpPr/>
              <p:nvPr/>
            </p:nvSpPr>
            <p:spPr>
              <a:xfrm rot="5400000">
                <a:off x="1574604" y="218906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9712" name="ZoneTexte 17"/>
            <p:cNvSpPr txBox="1">
              <a:spLocks noChangeArrowheads="1"/>
            </p:cNvSpPr>
            <p:nvPr/>
          </p:nvSpPr>
          <p:spPr bwMode="auto">
            <a:xfrm>
              <a:off x="2112369" y="2276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29701" name="Groupe 20"/>
          <p:cNvGrpSpPr>
            <a:grpSpLocks/>
          </p:cNvGrpSpPr>
          <p:nvPr/>
        </p:nvGrpSpPr>
        <p:grpSpPr bwMode="auto">
          <a:xfrm>
            <a:off x="1549400" y="3317875"/>
            <a:ext cx="7877175" cy="609600"/>
            <a:chOff x="1549400" y="3267075"/>
            <a:chExt cx="7877175" cy="609600"/>
          </a:xfrm>
        </p:grpSpPr>
        <p:grpSp>
          <p:nvGrpSpPr>
            <p:cNvPr id="29707" name="Groupe 21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29709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riangle isocèle 24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29708" name="ZoneTexte 22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case study</a:t>
              </a:r>
            </a:p>
          </p:txBody>
        </p:sp>
      </p:grpSp>
      <p:grpSp>
        <p:nvGrpSpPr>
          <p:cNvPr id="29702" name="Groupe 25"/>
          <p:cNvGrpSpPr>
            <a:grpSpLocks/>
          </p:cNvGrpSpPr>
          <p:nvPr/>
        </p:nvGrpSpPr>
        <p:grpSpPr bwMode="auto">
          <a:xfrm>
            <a:off x="1130300" y="3911600"/>
            <a:ext cx="7877175" cy="609600"/>
            <a:chOff x="1130300" y="2702124"/>
            <a:chExt cx="7877175" cy="609600"/>
          </a:xfrm>
        </p:grpSpPr>
        <p:grpSp>
          <p:nvGrpSpPr>
            <p:cNvPr id="29703" name="Groupe 2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29705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riangle isocèle 27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9704" name="ZoneTexte 2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&amp; Perspectives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Method to address the issue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DDMRP aims at reaching three main objectives :</a:t>
            </a:r>
          </a:p>
          <a:p>
            <a:pPr lvl="1" indent="-228600" algn="just">
              <a:lnSpc>
                <a:spcPct val="110000"/>
              </a:lnSpc>
            </a:pPr>
            <a:endParaRPr lang="en-GB" altLang="fr-FR" sz="800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Manage the different variability sources in order to assure the best OTD level.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Improve WIP management: having right references and the right quantities.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Be able to adapt “easily“ to demand, that is to say managing to produce orders even with high workload levels.</a:t>
            </a:r>
            <a:endParaRPr lang="en-GB" altLang="fr-FR" dirty="0" smtClean="0">
              <a:ea typeface="Arial" panose="020B0604020202020204" pitchFamily="34" charset="0"/>
            </a:endParaRPr>
          </a:p>
          <a:p>
            <a:pPr indent="-228600" algn="just">
              <a:lnSpc>
                <a:spcPct val="110000"/>
              </a:lnSpc>
            </a:pPr>
            <a:endParaRPr lang="en-GB" altLang="fr-FR" sz="800" dirty="0" smtClean="0"/>
          </a:p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Our work wants to challenge these objectives in case studies in order to define improvement levers and quantify their impacts:</a:t>
            </a:r>
          </a:p>
          <a:p>
            <a:pPr indent="-228600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Arial" panose="020B0604020202020204" pitchFamily="34" charset="0"/>
              </a:rPr>
              <a:t>From DDMRP, MRPII and Kanban (added since the article redaction)</a:t>
            </a:r>
          </a:p>
        </p:txBody>
      </p:sp>
      <p:sp>
        <p:nvSpPr>
          <p:cNvPr id="3072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78E3056-B0EC-4D08-BEF3-91662E64117C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16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Method to address the issue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In order to compare the different methods, Discrete-Event Simulation (DES) is used for its main advantages:</a:t>
            </a:r>
          </a:p>
          <a:p>
            <a:pPr indent="-228600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Implementing variability sources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Having a dynamic dimension</a:t>
            </a:r>
          </a:p>
          <a:p>
            <a:pPr lvl="2" algn="just">
              <a:lnSpc>
                <a:spcPct val="110000"/>
              </a:lnSpc>
            </a:pPr>
            <a:endParaRPr lang="en-GB" altLang="fr-FR" sz="2000" dirty="0" smtClean="0">
              <a:ea typeface="MS PGothic" panose="020B0600070205080204" pitchFamily="34" charset="-128"/>
            </a:endParaRPr>
          </a:p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The main scenario that must be assessed:</a:t>
            </a:r>
          </a:p>
          <a:p>
            <a:pPr indent="-228600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External variability – demand variability (with demand spike management)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Demand seasonality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Higher external variability with demand spikes detection</a:t>
            </a:r>
          </a:p>
          <a:p>
            <a:pPr lvl="2" algn="just">
              <a:lnSpc>
                <a:spcPct val="110000"/>
              </a:lnSpc>
            </a:pPr>
            <a:endParaRPr lang="en-GB" altLang="fr-FR" sz="800" dirty="0" smtClean="0">
              <a:ea typeface="MS PGothic" panose="020B0600070205080204" pitchFamily="34" charset="-128"/>
            </a:endParaRPr>
          </a:p>
        </p:txBody>
      </p:sp>
      <p:sp>
        <p:nvSpPr>
          <p:cNvPr id="3174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BD8A60-ED35-4D6C-94FA-D6938F92921F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17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Method to address the issue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GB" altLang="fr-FR" dirty="0" smtClean="0"/>
              <a:t>Impacts will be assessed through these KPIs :</a:t>
            </a:r>
          </a:p>
          <a:p>
            <a:pPr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On-Time Delivery (%)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Working Capital (€)</a:t>
            </a:r>
            <a:endParaRPr lang="en-GB" altLang="fr-FR" sz="800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sz="800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sz="800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sz="800" dirty="0" smtClean="0">
              <a:ea typeface="MS PGothic" panose="020B0600070205080204" pitchFamily="34" charset="-128"/>
            </a:endParaRPr>
          </a:p>
          <a:p>
            <a:pPr algn="just">
              <a:lnSpc>
                <a:spcPct val="110000"/>
              </a:lnSpc>
            </a:pPr>
            <a:r>
              <a:rPr lang="en-GB" altLang="fr-FR" dirty="0" smtClean="0"/>
              <a:t>Then for each scenario assessed, we will analyse the Working Capital amount needed to reach </a:t>
            </a:r>
            <a:r>
              <a:rPr lang="en-GB" altLang="fr-FR" dirty="0" smtClean="0"/>
              <a:t>a </a:t>
            </a:r>
            <a:r>
              <a:rPr lang="en-GB" altLang="fr-FR" dirty="0" smtClean="0"/>
              <a:t>near perfect OTD </a:t>
            </a:r>
            <a:r>
              <a:rPr lang="en-GB" altLang="fr-FR" dirty="0" smtClean="0"/>
              <a:t>level.</a:t>
            </a:r>
            <a:endParaRPr lang="en-GB" altLang="fr-FR" dirty="0" smtClean="0"/>
          </a:p>
        </p:txBody>
      </p:sp>
      <p:sp>
        <p:nvSpPr>
          <p:cNvPr id="3277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3A6E20-6294-44E1-B438-2EC244637757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18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C9AAE99-14A1-41C5-AA23-6E6ACA97EF0F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19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33794" name="Groupe 5"/>
          <p:cNvGrpSpPr>
            <a:grpSpLocks/>
          </p:cNvGrpSpPr>
          <p:nvPr/>
        </p:nvGrpSpPr>
        <p:grpSpPr bwMode="auto">
          <a:xfrm>
            <a:off x="1130300" y="2713038"/>
            <a:ext cx="7877175" cy="609600"/>
            <a:chOff x="1549400" y="3267075"/>
            <a:chExt cx="7877175" cy="609600"/>
          </a:xfrm>
        </p:grpSpPr>
        <p:grpSp>
          <p:nvGrpSpPr>
            <p:cNvPr id="33815" name="Groupe 6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33817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riangle isocèle 9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33816" name="ZoneTexte 7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to address the issue</a:t>
              </a:r>
            </a:p>
          </p:txBody>
        </p:sp>
      </p:grpSp>
      <p:grpSp>
        <p:nvGrpSpPr>
          <p:cNvPr id="33795" name="Groupe 10"/>
          <p:cNvGrpSpPr>
            <a:grpSpLocks/>
          </p:cNvGrpSpPr>
          <p:nvPr/>
        </p:nvGrpSpPr>
        <p:grpSpPr bwMode="auto">
          <a:xfrm>
            <a:off x="1549400" y="3317875"/>
            <a:ext cx="7877175" cy="609600"/>
            <a:chOff x="1130300" y="1587500"/>
            <a:chExt cx="7877175" cy="609600"/>
          </a:xfrm>
        </p:grpSpPr>
        <p:grpSp>
          <p:nvGrpSpPr>
            <p:cNvPr id="33811" name="Groupe 11"/>
            <p:cNvGrpSpPr>
              <a:grpSpLocks/>
            </p:cNvGrpSpPr>
            <p:nvPr/>
          </p:nvGrpSpPr>
          <p:grpSpPr bwMode="auto">
            <a:xfrm>
              <a:off x="1130300" y="1587500"/>
              <a:ext cx="7877175" cy="609600"/>
              <a:chOff x="1130300" y="1587500"/>
              <a:chExt cx="7877175" cy="609600"/>
            </a:xfrm>
          </p:grpSpPr>
          <p:pic>
            <p:nvPicPr>
              <p:cNvPr id="33813" name="Imag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1587500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riangle isocèle 14"/>
              <p:cNvSpPr/>
              <p:nvPr/>
            </p:nvSpPr>
            <p:spPr>
              <a:xfrm rot="5400000">
                <a:off x="1165029" y="1635948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3812" name="ZoneTexte 12"/>
            <p:cNvSpPr txBox="1">
              <a:spLocks noChangeArrowheads="1"/>
            </p:cNvSpPr>
            <p:nvPr/>
          </p:nvSpPr>
          <p:spPr bwMode="auto">
            <a:xfrm>
              <a:off x="1721798" y="1711295"/>
              <a:ext cx="70125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case study</a:t>
              </a:r>
            </a:p>
          </p:txBody>
        </p:sp>
      </p:grpSp>
      <p:grpSp>
        <p:nvGrpSpPr>
          <p:cNvPr id="33796" name="Groupe 15"/>
          <p:cNvGrpSpPr>
            <a:grpSpLocks/>
          </p:cNvGrpSpPr>
          <p:nvPr/>
        </p:nvGrpSpPr>
        <p:grpSpPr bwMode="auto">
          <a:xfrm>
            <a:off x="1552575" y="2130425"/>
            <a:ext cx="7877175" cy="609600"/>
            <a:chOff x="1130300" y="2702124"/>
            <a:chExt cx="7877175" cy="609600"/>
          </a:xfrm>
        </p:grpSpPr>
        <p:grpSp>
          <p:nvGrpSpPr>
            <p:cNvPr id="33807" name="Groupe 1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33809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riangle isocèle 19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3808" name="ZoneTexte 1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DDMRP description</a:t>
              </a:r>
            </a:p>
          </p:txBody>
        </p:sp>
      </p:grpSp>
      <p:grpSp>
        <p:nvGrpSpPr>
          <p:cNvPr id="33797" name="Groupe 20"/>
          <p:cNvGrpSpPr>
            <a:grpSpLocks/>
          </p:cNvGrpSpPr>
          <p:nvPr/>
        </p:nvGrpSpPr>
        <p:grpSpPr bwMode="auto">
          <a:xfrm>
            <a:off x="1130300" y="1585913"/>
            <a:ext cx="7877175" cy="609600"/>
            <a:chOff x="1549400" y="2141737"/>
            <a:chExt cx="7877175" cy="609600"/>
          </a:xfrm>
        </p:grpSpPr>
        <p:grpSp>
          <p:nvGrpSpPr>
            <p:cNvPr id="33803" name="Groupe 21"/>
            <p:cNvGrpSpPr>
              <a:grpSpLocks/>
            </p:cNvGrpSpPr>
            <p:nvPr/>
          </p:nvGrpSpPr>
          <p:grpSpPr bwMode="auto">
            <a:xfrm>
              <a:off x="1549400" y="2141737"/>
              <a:ext cx="7877175" cy="609600"/>
              <a:chOff x="1549400" y="2141737"/>
              <a:chExt cx="7877175" cy="609600"/>
            </a:xfrm>
          </p:grpSpPr>
          <p:pic>
            <p:nvPicPr>
              <p:cNvPr id="33805" name="Imag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0" y="2141737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riangle isocèle 24"/>
              <p:cNvSpPr/>
              <p:nvPr/>
            </p:nvSpPr>
            <p:spPr>
              <a:xfrm rot="5400000">
                <a:off x="1574604" y="218906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33804" name="ZoneTexte 22"/>
            <p:cNvSpPr txBox="1">
              <a:spLocks noChangeArrowheads="1"/>
            </p:cNvSpPr>
            <p:nvPr/>
          </p:nvSpPr>
          <p:spPr bwMode="auto">
            <a:xfrm>
              <a:off x="2112369" y="2276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33798" name="Groupe 25"/>
          <p:cNvGrpSpPr>
            <a:grpSpLocks/>
          </p:cNvGrpSpPr>
          <p:nvPr/>
        </p:nvGrpSpPr>
        <p:grpSpPr bwMode="auto">
          <a:xfrm>
            <a:off x="1130300" y="3911600"/>
            <a:ext cx="7877175" cy="609600"/>
            <a:chOff x="1130300" y="2702124"/>
            <a:chExt cx="7877175" cy="609600"/>
          </a:xfrm>
        </p:grpSpPr>
        <p:grpSp>
          <p:nvGrpSpPr>
            <p:cNvPr id="33799" name="Groupe 2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33801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riangle isocèle 27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33800" name="ZoneTexte 2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&amp; Perspectives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4FF877-8C2D-4131-BBBA-E785C15338F0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15362" name="Groupe 5"/>
          <p:cNvGrpSpPr>
            <a:grpSpLocks/>
          </p:cNvGrpSpPr>
          <p:nvPr/>
        </p:nvGrpSpPr>
        <p:grpSpPr bwMode="auto">
          <a:xfrm>
            <a:off x="1130300" y="1587500"/>
            <a:ext cx="7877175" cy="609600"/>
            <a:chOff x="1130300" y="1587500"/>
            <a:chExt cx="7877175" cy="609600"/>
          </a:xfrm>
        </p:grpSpPr>
        <p:grpSp>
          <p:nvGrpSpPr>
            <p:cNvPr id="15383" name="Groupe 6"/>
            <p:cNvGrpSpPr>
              <a:grpSpLocks/>
            </p:cNvGrpSpPr>
            <p:nvPr/>
          </p:nvGrpSpPr>
          <p:grpSpPr bwMode="auto">
            <a:xfrm>
              <a:off x="1130300" y="1587500"/>
              <a:ext cx="7877175" cy="609600"/>
              <a:chOff x="1130300" y="1587500"/>
              <a:chExt cx="7877175" cy="609600"/>
            </a:xfrm>
          </p:grpSpPr>
          <p:pic>
            <p:nvPicPr>
              <p:cNvPr id="15385" name="Imag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1587500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riangle isocèle 9"/>
              <p:cNvSpPr/>
              <p:nvPr/>
            </p:nvSpPr>
            <p:spPr>
              <a:xfrm rot="5400000">
                <a:off x="1165029" y="1635948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384" name="ZoneTexte 7"/>
            <p:cNvSpPr txBox="1">
              <a:spLocks noChangeArrowheads="1"/>
            </p:cNvSpPr>
            <p:nvPr/>
          </p:nvSpPr>
          <p:spPr bwMode="auto">
            <a:xfrm>
              <a:off x="1721798" y="1711295"/>
              <a:ext cx="70125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15363" name="Groupe 10"/>
          <p:cNvGrpSpPr>
            <a:grpSpLocks/>
          </p:cNvGrpSpPr>
          <p:nvPr/>
        </p:nvGrpSpPr>
        <p:grpSpPr bwMode="auto">
          <a:xfrm>
            <a:off x="1549400" y="2132013"/>
            <a:ext cx="7877175" cy="609600"/>
            <a:chOff x="1549400" y="2141737"/>
            <a:chExt cx="7877175" cy="609600"/>
          </a:xfrm>
        </p:grpSpPr>
        <p:grpSp>
          <p:nvGrpSpPr>
            <p:cNvPr id="15379" name="Groupe 11"/>
            <p:cNvGrpSpPr>
              <a:grpSpLocks/>
            </p:cNvGrpSpPr>
            <p:nvPr/>
          </p:nvGrpSpPr>
          <p:grpSpPr bwMode="auto">
            <a:xfrm>
              <a:off x="1549400" y="2141737"/>
              <a:ext cx="7877175" cy="609600"/>
              <a:chOff x="1549400" y="2141737"/>
              <a:chExt cx="7877175" cy="609600"/>
            </a:xfrm>
          </p:grpSpPr>
          <p:pic>
            <p:nvPicPr>
              <p:cNvPr id="15381" name="Imag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0" y="2141737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riangle isocèle 14"/>
              <p:cNvSpPr/>
              <p:nvPr/>
            </p:nvSpPr>
            <p:spPr>
              <a:xfrm rot="5400000">
                <a:off x="1574604" y="218906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5380" name="ZoneTexte 12"/>
            <p:cNvSpPr txBox="1">
              <a:spLocks noChangeArrowheads="1"/>
            </p:cNvSpPr>
            <p:nvPr/>
          </p:nvSpPr>
          <p:spPr bwMode="auto">
            <a:xfrm>
              <a:off x="2112369" y="2276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DDMRP description</a:t>
              </a:r>
            </a:p>
          </p:txBody>
        </p:sp>
      </p:grpSp>
      <p:grpSp>
        <p:nvGrpSpPr>
          <p:cNvPr id="15364" name="Groupe 15"/>
          <p:cNvGrpSpPr>
            <a:grpSpLocks/>
          </p:cNvGrpSpPr>
          <p:nvPr/>
        </p:nvGrpSpPr>
        <p:grpSpPr bwMode="auto">
          <a:xfrm>
            <a:off x="1130300" y="2724150"/>
            <a:ext cx="7877175" cy="609600"/>
            <a:chOff x="1130300" y="2702124"/>
            <a:chExt cx="7877175" cy="609600"/>
          </a:xfrm>
        </p:grpSpPr>
        <p:grpSp>
          <p:nvGrpSpPr>
            <p:cNvPr id="15375" name="Groupe 1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15377" name="Imag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riangle isocèle 19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5376" name="ZoneTexte 1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to address the issue</a:t>
              </a:r>
            </a:p>
          </p:txBody>
        </p:sp>
      </p:grpSp>
      <p:grpSp>
        <p:nvGrpSpPr>
          <p:cNvPr id="15365" name="Groupe 20"/>
          <p:cNvGrpSpPr>
            <a:grpSpLocks/>
          </p:cNvGrpSpPr>
          <p:nvPr/>
        </p:nvGrpSpPr>
        <p:grpSpPr bwMode="auto">
          <a:xfrm>
            <a:off x="1549400" y="3317875"/>
            <a:ext cx="7877175" cy="609600"/>
            <a:chOff x="1549400" y="3267075"/>
            <a:chExt cx="7877175" cy="609600"/>
          </a:xfrm>
        </p:grpSpPr>
        <p:grpSp>
          <p:nvGrpSpPr>
            <p:cNvPr id="15371" name="Groupe 21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15373" name="Imag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riangle isocèle 24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5372" name="ZoneTexte 22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case study</a:t>
              </a:r>
            </a:p>
          </p:txBody>
        </p:sp>
      </p:grpSp>
      <p:grpSp>
        <p:nvGrpSpPr>
          <p:cNvPr id="15366" name="Groupe 25"/>
          <p:cNvGrpSpPr>
            <a:grpSpLocks/>
          </p:cNvGrpSpPr>
          <p:nvPr/>
        </p:nvGrpSpPr>
        <p:grpSpPr bwMode="auto">
          <a:xfrm>
            <a:off x="1130300" y="3911600"/>
            <a:ext cx="7877175" cy="609600"/>
            <a:chOff x="1130300" y="2702124"/>
            <a:chExt cx="7877175" cy="609600"/>
          </a:xfrm>
        </p:grpSpPr>
        <p:grpSp>
          <p:nvGrpSpPr>
            <p:cNvPr id="15367" name="Groupe 2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15369" name="Imag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riangle isocèle 27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5368" name="ZoneTexte 2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&amp; Perspectives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 case study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A reducer production company is studied here (CIPE Kanban serious game). </a:t>
            </a:r>
            <a:endParaRPr lang="en-GB" altLang="fr-FR" sz="10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5 step process : 		With important (Setup Times : production time)</a:t>
            </a:r>
          </a:p>
          <a:p>
            <a:pPr marL="495300" lvl="3" indent="0" algn="just">
              <a:lnSpc>
                <a:spcPct val="110000"/>
              </a:lnSpc>
              <a:buNone/>
            </a:pPr>
            <a:r>
              <a:rPr lang="en-GB" altLang="fr-FR" dirty="0" smtClean="0">
                <a:ea typeface="MS PGothic" panose="020B0600070205080204" pitchFamily="34" charset="-128"/>
              </a:rPr>
              <a:t>A Crown (3h: red-white-green 200/h)   -&gt;  B crown (4h)</a:t>
            </a:r>
          </a:p>
          <a:p>
            <a:pPr marL="495300" lvl="3" indent="0" algn="just">
              <a:lnSpc>
                <a:spcPct val="110000"/>
              </a:lnSpc>
              <a:buNone/>
            </a:pPr>
            <a:r>
              <a:rPr lang="en-GB" altLang="fr-FR" dirty="0" smtClean="0">
                <a:ea typeface="MS PGothic" panose="020B0600070205080204" pitchFamily="34" charset="-128"/>
              </a:rPr>
              <a:t>Oil pan machining (3h : yellow-white)			Assembly (1h : 6 versions)</a:t>
            </a:r>
          </a:p>
          <a:p>
            <a:pPr marL="495300" lvl="3" indent="0" algn="just">
              <a:lnSpc>
                <a:spcPct val="110000"/>
              </a:lnSpc>
              <a:buNone/>
            </a:pPr>
            <a:r>
              <a:rPr lang="en-GB" altLang="fr-FR" dirty="0" smtClean="0">
                <a:ea typeface="MS PGothic" panose="020B0600070205080204" pitchFamily="34" charset="-128"/>
              </a:rPr>
              <a:t>Gear Machining (3h : red-blue</a:t>
            </a:r>
            <a:r>
              <a:rPr lang="en-GB" altLang="fr-FR" dirty="0" smtClean="0">
                <a:ea typeface="MS PGothic" panose="020B0600070205080204" pitchFamily="34" charset="-128"/>
              </a:rPr>
              <a:t>)</a:t>
            </a:r>
          </a:p>
          <a:p>
            <a:pPr marL="495300" lvl="3" indent="0" algn="just">
              <a:lnSpc>
                <a:spcPct val="110000"/>
              </a:lnSpc>
              <a:buNone/>
            </a:pPr>
            <a:endParaRPr lang="en-GB" altLang="fr-FR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r>
              <a:rPr lang="en-GB" altLang="fr-FR" b="1" dirty="0" smtClean="0">
                <a:ea typeface="MS PGothic" panose="020B0600070205080204" pitchFamily="34" charset="-128"/>
              </a:rPr>
              <a:t>Shop is saturated</a:t>
            </a:r>
            <a:r>
              <a:rPr lang="en-GB" altLang="fr-FR" dirty="0" smtClean="0">
                <a:ea typeface="MS PGothic" panose="020B0600070205080204" pitchFamily="34" charset="-128"/>
              </a:rPr>
              <a:t> =&gt; each part made 1/week : Oil pan, Gear, Assembly</a:t>
            </a:r>
            <a:endParaRPr lang="en-GB" altLang="fr-FR" dirty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sz="2400" dirty="0" smtClean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dirty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dirty="0" smtClean="0">
              <a:ea typeface="MS PGothic" panose="020B0600070205080204" pitchFamily="34" charset="-128"/>
            </a:endParaRPr>
          </a:p>
          <a:p>
            <a:pPr marL="127000" lvl="2" indent="0" algn="just">
              <a:lnSpc>
                <a:spcPct val="110000"/>
              </a:lnSpc>
              <a:buNone/>
            </a:pPr>
            <a:endParaRPr lang="en-GB" altLang="fr-FR" sz="2000" dirty="0">
              <a:ea typeface="MS PGothic" panose="020B0600070205080204" pitchFamily="34" charset="-128"/>
            </a:endParaRPr>
          </a:p>
          <a:p>
            <a:pPr lvl="2" algn="just">
              <a:lnSpc>
                <a:spcPct val="110000"/>
              </a:lnSpc>
            </a:pPr>
            <a:endParaRPr lang="en-GB" altLang="fr-FR" dirty="0" smtClean="0">
              <a:ea typeface="Arial" panose="020B0604020202020204" pitchFamily="34" charset="0"/>
            </a:endParaRPr>
          </a:p>
        </p:txBody>
      </p:sp>
      <p:sp>
        <p:nvSpPr>
          <p:cNvPr id="3481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02718C5-3DEF-4180-8E8C-F51C825E89D3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20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1" y="4201603"/>
            <a:ext cx="44704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6458900" y="2101932"/>
            <a:ext cx="415636" cy="926276"/>
          </a:xfrm>
          <a:prstGeom prst="rightBrace">
            <a:avLst>
              <a:gd name="adj1" fmla="val 8333"/>
              <a:gd name="adj2" fmla="val 52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66175" y="4718084"/>
            <a:ext cx="549421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110000"/>
              </a:lnSpc>
            </a:pPr>
            <a:r>
              <a:rPr lang="en-GB" altLang="fr-FR" b="1" dirty="0">
                <a:solidFill>
                  <a:schemeClr val="accent2"/>
                </a:solidFill>
              </a:rPr>
              <a:t>In DDMRP, the strategic inventory positioning step: </a:t>
            </a:r>
          </a:p>
          <a:p>
            <a:pPr lvl="2" algn="just">
              <a:lnSpc>
                <a:spcPct val="110000"/>
              </a:lnSpc>
            </a:pPr>
            <a:r>
              <a:rPr lang="en-GB" altLang="fr-FR" b="1" dirty="0">
                <a:solidFill>
                  <a:schemeClr val="accent2"/>
                </a:solidFill>
              </a:rPr>
              <a:t>Only </a:t>
            </a:r>
            <a:r>
              <a:rPr lang="en-GB" altLang="fr-FR" b="1" dirty="0" smtClean="0">
                <a:solidFill>
                  <a:schemeClr val="accent2"/>
                </a:solidFill>
              </a:rPr>
              <a:t>A crown </a:t>
            </a:r>
            <a:r>
              <a:rPr lang="en-GB" altLang="fr-FR" b="1" dirty="0">
                <a:solidFill>
                  <a:schemeClr val="accent2"/>
                </a:solidFill>
              </a:rPr>
              <a:t>parts are not buffered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Evaluation methodology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GB" dirty="0" smtClean="0"/>
              <a:t>A reference situation : </a:t>
            </a:r>
          </a:p>
          <a:p>
            <a:pPr lvl="2" algn="just">
              <a:lnSpc>
                <a:spcPct val="110000"/>
              </a:lnSpc>
            </a:pPr>
            <a:r>
              <a:rPr lang="en-GB" dirty="0" smtClean="0"/>
              <a:t>6 months warm up + 6 months assessment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r>
              <a:rPr lang="en-GB" dirty="0" smtClean="0"/>
              <a:t>Witness </a:t>
            </a:r>
            <a:r>
              <a:rPr lang="en-GB" altLang="fr-FR" dirty="0" smtClean="0"/>
              <a:t>® </a:t>
            </a:r>
            <a:r>
              <a:rPr lang="en-GB" dirty="0" smtClean="0"/>
              <a:t>: Simulation of the planning strategy</a:t>
            </a:r>
          </a:p>
          <a:p>
            <a:pPr lvl="2"/>
            <a:r>
              <a:rPr lang="en-GB" dirty="0" smtClean="0"/>
              <a:t>MRP : 1 plan per week + sequence order according stock availability</a:t>
            </a:r>
          </a:p>
          <a:p>
            <a:pPr lvl="2"/>
            <a:r>
              <a:rPr lang="en-GB" dirty="0" smtClean="0"/>
              <a:t>DDMRP : 1 order when enter Yellow Zone + sequence according to DDMRP Critical Ratio</a:t>
            </a:r>
          </a:p>
          <a:p>
            <a:pPr lvl="2"/>
            <a:r>
              <a:rPr lang="en-GB" dirty="0" smtClean="0"/>
              <a:t>Kanban : Produce until another enters “Red Zone“ (emergency indicator)</a:t>
            </a:r>
          </a:p>
          <a:p>
            <a:pPr lvl="2"/>
            <a:endParaRPr lang="en-GB" sz="800" dirty="0" smtClean="0"/>
          </a:p>
          <a:p>
            <a:r>
              <a:rPr lang="en-GB" dirty="0" smtClean="0"/>
              <a:t>Witness </a:t>
            </a:r>
            <a:r>
              <a:rPr lang="en-GB" altLang="fr-FR" dirty="0" smtClean="0"/>
              <a:t>® </a:t>
            </a:r>
            <a:r>
              <a:rPr lang="en-GB" dirty="0" smtClean="0"/>
              <a:t>: Simulation of the flows at shop floor level</a:t>
            </a:r>
          </a:p>
          <a:p>
            <a:endParaRPr lang="en-GB" sz="800" dirty="0" smtClean="0"/>
          </a:p>
          <a:p>
            <a:r>
              <a:rPr lang="en-GB" dirty="0" smtClean="0"/>
              <a:t>Tuning each strategy in order to reach: </a:t>
            </a:r>
          </a:p>
          <a:p>
            <a:pPr lvl="2"/>
            <a:r>
              <a:rPr lang="en-GB" dirty="0" smtClean="0"/>
              <a:t>99,3% On time Delivery</a:t>
            </a:r>
          </a:p>
          <a:p>
            <a:pPr lvl="2"/>
            <a:r>
              <a:rPr lang="en-GB" dirty="0" smtClean="0"/>
              <a:t>Minimize Working Capital : Total inventory + Work in Process</a:t>
            </a:r>
          </a:p>
        </p:txBody>
      </p:sp>
      <p:sp>
        <p:nvSpPr>
          <p:cNvPr id="3277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3A6E20-6294-44E1-B438-2EC244637757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21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4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 case study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sz="half" idx="1"/>
          </p:nvPr>
        </p:nvSpPr>
        <p:spPr>
          <a:xfrm>
            <a:off x="294632" y="1270000"/>
            <a:ext cx="9590732" cy="5178301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Results: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lvl="1" algn="just">
              <a:lnSpc>
                <a:spcPct val="110000"/>
              </a:lnSpc>
            </a:pPr>
            <a:endParaRPr lang="en-GB" altLang="fr-FR" dirty="0" smtClean="0">
              <a:ea typeface="MS PGothic" panose="020B0600070205080204" pitchFamily="34" charset="-128"/>
            </a:endParaRPr>
          </a:p>
          <a:p>
            <a:pPr lvl="1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Results are quite similar for the three methods for the initial scenario</a:t>
            </a:r>
            <a:r>
              <a:rPr lang="en-GB" altLang="fr-FR" dirty="0" smtClean="0">
                <a:ea typeface="MS PGothic" panose="020B0600070205080204" pitchFamily="34" charset="-128"/>
              </a:rPr>
              <a:t>.</a:t>
            </a:r>
          </a:p>
          <a:p>
            <a:pPr lvl="1" algn="just">
              <a:lnSpc>
                <a:spcPct val="110000"/>
              </a:lnSpc>
            </a:pPr>
            <a:endParaRPr lang="en-GB" altLang="fr-FR" dirty="0" smtClean="0">
              <a:ea typeface="MS PGothic" panose="020B0600070205080204" pitchFamily="34" charset="-128"/>
            </a:endParaRPr>
          </a:p>
          <a:p>
            <a:pPr lvl="1" algn="just">
              <a:lnSpc>
                <a:spcPct val="110000"/>
              </a:lnSpc>
            </a:pPr>
            <a:r>
              <a:rPr lang="en-GB" altLang="fr-FR" dirty="0" smtClean="0">
                <a:ea typeface="MS PGothic" panose="020B0600070205080204" pitchFamily="34" charset="-128"/>
              </a:rPr>
              <a:t>For this scenario, demand is nearly flat and there are only breakdowns as variability sources: </a:t>
            </a:r>
            <a:r>
              <a:rPr lang="en-GB" altLang="fr-FR" b="1" dirty="0" smtClean="0">
                <a:ea typeface="MS PGothic" panose="020B0600070205080204" pitchFamily="34" charset="-128"/>
              </a:rPr>
              <a:t>that is why similar results were expected here.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3686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536747-33C6-4A3B-9F20-A340D40624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22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1" y="2390084"/>
            <a:ext cx="9645353" cy="1032620"/>
          </a:xfrm>
          <a:prstGeom prst="rect">
            <a:avLst/>
          </a:prstGeom>
        </p:spPr>
      </p:pic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 case study</a:t>
            </a:r>
          </a:p>
        </p:txBody>
      </p:sp>
      <p:sp>
        <p:nvSpPr>
          <p:cNvPr id="37890" name="Espace réservé du contenu 2"/>
          <p:cNvSpPr>
            <a:spLocks noGrp="1"/>
          </p:cNvSpPr>
          <p:nvPr>
            <p:ph sz="half" idx="1"/>
          </p:nvPr>
        </p:nvSpPr>
        <p:spPr>
          <a:xfrm>
            <a:off x="654050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Results: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3789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1C59DA5-8B01-4EBA-A5E7-4BA816FABF39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792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" y="2989319"/>
            <a:ext cx="57848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87" y="1590613"/>
            <a:ext cx="9726630" cy="13846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9737" y="3727002"/>
            <a:ext cx="3942791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</a:pPr>
            <a:r>
              <a:rPr lang="en-GB" altLang="fr-FR" dirty="0">
                <a:solidFill>
                  <a:srgbClr val="4C4C4C"/>
                </a:solidFill>
                <a:latin typeface="Arial" panose="020B0604020202020204" pitchFamily="34" charset="0"/>
              </a:rPr>
              <a:t>Results are quite similar for Kanban and DDMRP</a:t>
            </a:r>
            <a:r>
              <a:rPr lang="en-GB" altLang="fr-FR" dirty="0" smtClean="0">
                <a:solidFill>
                  <a:srgbClr val="4C4C4C"/>
                </a:solidFill>
                <a:latin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10000"/>
              </a:lnSpc>
            </a:pPr>
            <a:endParaRPr lang="en-GB" altLang="fr-FR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pPr marL="0" lvl="1" algn="just">
              <a:lnSpc>
                <a:spcPct val="110000"/>
              </a:lnSpc>
            </a:pPr>
            <a:r>
              <a:rPr lang="en-GB" altLang="fr-FR" dirty="0">
                <a:solidFill>
                  <a:srgbClr val="4C4C4C"/>
                </a:solidFill>
                <a:latin typeface="Arial" panose="020B0604020202020204" pitchFamily="34" charset="0"/>
              </a:rPr>
              <a:t>However MRP needs a high WC to reach a good OTD.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A case study</a:t>
            </a:r>
          </a:p>
        </p:txBody>
      </p:sp>
      <p:sp>
        <p:nvSpPr>
          <p:cNvPr id="39938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3752602"/>
            <a:ext cx="9407525" cy="2719449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sz="1800" dirty="0" smtClean="0"/>
              <a:t>Seasonality is modeled here with an equivalent total load on the year :</a:t>
            </a:r>
            <a:endParaRPr lang="en-GB" altLang="fr-FR" sz="7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sz="1600" dirty="0" smtClean="0"/>
              <a:t>DDMRP</a:t>
            </a:r>
            <a:endParaRPr lang="en-GB" altLang="fr-FR" sz="1600" dirty="0" smtClean="0"/>
          </a:p>
          <a:p>
            <a:pPr lvl="3" algn="just">
              <a:lnSpc>
                <a:spcPct val="110000"/>
              </a:lnSpc>
            </a:pPr>
            <a:r>
              <a:rPr lang="en-GB" altLang="fr-FR" sz="1600" dirty="0" smtClean="0"/>
              <a:t>Plan Adjustment Factors to adapt Average Demand each </a:t>
            </a:r>
            <a:r>
              <a:rPr lang="en-GB" altLang="fr-FR" sz="1600" dirty="0" smtClean="0"/>
              <a:t>month</a:t>
            </a:r>
          </a:p>
          <a:p>
            <a:pPr lvl="3" algn="just">
              <a:lnSpc>
                <a:spcPct val="110000"/>
              </a:lnSpc>
            </a:pPr>
            <a:endParaRPr lang="en-GB" altLang="fr-FR" sz="16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sz="1600" dirty="0" smtClean="0"/>
              <a:t>Kanban </a:t>
            </a:r>
            <a:r>
              <a:rPr lang="en-GB" altLang="fr-FR" sz="1600" dirty="0" smtClean="0"/>
              <a:t>: Apply PAF factor on card </a:t>
            </a:r>
            <a:r>
              <a:rPr lang="en-GB" altLang="fr-FR" sz="1600" dirty="0" smtClean="0"/>
              <a:t>number</a:t>
            </a:r>
          </a:p>
          <a:p>
            <a:pPr lvl="2" algn="just">
              <a:lnSpc>
                <a:spcPct val="110000"/>
              </a:lnSpc>
            </a:pPr>
            <a:endParaRPr lang="en-GB" altLang="fr-FR" sz="16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sz="1600" b="1" dirty="0" smtClean="0"/>
              <a:t>MRP has a higher Working Capital amount</a:t>
            </a:r>
          </a:p>
        </p:txBody>
      </p:sp>
      <p:sp>
        <p:nvSpPr>
          <p:cNvPr id="3993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5E2A91-B883-4C56-A139-CDB1EC59B8AE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24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3" y="1311291"/>
            <a:ext cx="10051741" cy="1797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03638" y="3068960"/>
            <a:ext cx="12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887122" y="3068960"/>
            <a:ext cx="12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18586" y="2747342"/>
            <a:ext cx="7920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98,8%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034067" y="2747341"/>
            <a:ext cx="7920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+ </a:t>
            </a:r>
            <a:r>
              <a:rPr lang="fr-FR" sz="1400" dirty="0" err="1" smtClean="0"/>
              <a:t>Spikes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30111" y="2402955"/>
            <a:ext cx="7920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Spikes</a:t>
            </a:r>
            <a:r>
              <a:rPr lang="fr-FR" sz="1400" dirty="0"/>
              <a:t>)</a:t>
            </a:r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High external variability</a:t>
            </a:r>
            <a:endParaRPr lang="en-GB" altLang="fr-FR" dirty="0" smtClean="0"/>
          </a:p>
        </p:txBody>
      </p:sp>
      <p:sp>
        <p:nvSpPr>
          <p:cNvPr id="39938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Results: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The external variability presented before is deeply increased in this scenario. In this case, firmed demand is also known 5 days in advance (spikes detection for DDMRP) :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MRP has still problems with only 86% OTD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Kanban has here an unacceptable OTD level</a:t>
            </a:r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DDMRP (same tuning) has an excellent OTD but its costs in terms of Working Capital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3993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5E2A91-B883-4C56-A139-CDB1EC59B8AE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25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5" y="1228417"/>
            <a:ext cx="10031421" cy="23013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94834" y="2660662"/>
            <a:ext cx="7920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98,8%</a:t>
            </a:r>
            <a:endParaRPr lang="fr-FR" sz="1400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54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DDMRP criticize on MRP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94F262-6018-4DFA-9939-8D3001EB9E97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26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619375" y="4645025"/>
            <a:ext cx="1371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fr-FR" sz="1800">
              <a:cs typeface="Arial" panose="020B0604020202020204" pitchFamily="34" charset="0"/>
            </a:endParaRP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343775" y="4645025"/>
            <a:ext cx="1752600" cy="381000"/>
          </a:xfrm>
          <a:prstGeom prst="homePlate">
            <a:avLst>
              <a:gd name="adj" fmla="val 125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cs typeface="Arial" panose="020B0604020202020204" pitchFamily="34" charset="0"/>
              </a:rPr>
              <a:t>Too Much</a:t>
            </a:r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 rot="10800000">
            <a:off x="790575" y="4645025"/>
            <a:ext cx="1752600" cy="381000"/>
          </a:xfrm>
          <a:prstGeom prst="homePlate">
            <a:avLst>
              <a:gd name="adj" fmla="val 125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cs typeface="Arial" panose="020B0604020202020204" pitchFamily="34" charset="0"/>
              </a:rPr>
              <a:t>Too Little</a:t>
            </a:r>
          </a:p>
        </p:txBody>
      </p:sp>
      <p:sp>
        <p:nvSpPr>
          <p:cNvPr id="20488" name="Freeform 6"/>
          <p:cNvSpPr>
            <a:spLocks/>
          </p:cNvSpPr>
          <p:nvPr/>
        </p:nvSpPr>
        <p:spPr bwMode="auto">
          <a:xfrm>
            <a:off x="1247775" y="3197225"/>
            <a:ext cx="7391400" cy="1243013"/>
          </a:xfrm>
          <a:custGeom>
            <a:avLst/>
            <a:gdLst>
              <a:gd name="T0" fmla="*/ 0 w 4819"/>
              <a:gd name="T1" fmla="*/ 2147483647 h 1183"/>
              <a:gd name="T2" fmla="*/ 2147483647 w 4819"/>
              <a:gd name="T3" fmla="*/ 2147483647 h 1183"/>
              <a:gd name="T4" fmla="*/ 2147483647 w 4819"/>
              <a:gd name="T5" fmla="*/ 2147483647 h 1183"/>
              <a:gd name="T6" fmla="*/ 2147483647 w 4819"/>
              <a:gd name="T7" fmla="*/ 2147483647 h 1183"/>
              <a:gd name="T8" fmla="*/ 2147483647 w 4819"/>
              <a:gd name="T9" fmla="*/ 2147483647 h 1183"/>
              <a:gd name="T10" fmla="*/ 2147483647 w 4819"/>
              <a:gd name="T11" fmla="*/ 2147483647 h 1183"/>
              <a:gd name="T12" fmla="*/ 2147483647 w 4819"/>
              <a:gd name="T13" fmla="*/ 2147483647 h 1183"/>
              <a:gd name="T14" fmla="*/ 2147483647 w 4819"/>
              <a:gd name="T15" fmla="*/ 2147483647 h 1183"/>
              <a:gd name="T16" fmla="*/ 2147483647 w 4819"/>
              <a:gd name="T17" fmla="*/ 2147483647 h 1183"/>
              <a:gd name="T18" fmla="*/ 2147483647 w 4819"/>
              <a:gd name="T19" fmla="*/ 2147483647 h 1183"/>
              <a:gd name="T20" fmla="*/ 2147483647 w 4819"/>
              <a:gd name="T21" fmla="*/ 2147483647 h 1183"/>
              <a:gd name="T22" fmla="*/ 2147483647 w 4819"/>
              <a:gd name="T23" fmla="*/ 2147483647 h 11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19"/>
              <a:gd name="T37" fmla="*/ 0 h 1183"/>
              <a:gd name="T38" fmla="*/ 4819 w 4819"/>
              <a:gd name="T39" fmla="*/ 1183 h 11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19" h="1183">
                <a:moveTo>
                  <a:pt x="0" y="1183"/>
                </a:moveTo>
                <a:cubicBezTo>
                  <a:pt x="30" y="1155"/>
                  <a:pt x="74" y="1170"/>
                  <a:pt x="178" y="1024"/>
                </a:cubicBezTo>
                <a:cubicBezTo>
                  <a:pt x="282" y="878"/>
                  <a:pt x="486" y="464"/>
                  <a:pt x="627" y="304"/>
                </a:cubicBezTo>
                <a:cubicBezTo>
                  <a:pt x="769" y="144"/>
                  <a:pt x="893" y="64"/>
                  <a:pt x="1027" y="64"/>
                </a:cubicBezTo>
                <a:cubicBezTo>
                  <a:pt x="1160" y="64"/>
                  <a:pt x="1293" y="160"/>
                  <a:pt x="1426" y="304"/>
                </a:cubicBezTo>
                <a:cubicBezTo>
                  <a:pt x="1559" y="448"/>
                  <a:pt x="1667" y="800"/>
                  <a:pt x="1825" y="928"/>
                </a:cubicBezTo>
                <a:cubicBezTo>
                  <a:pt x="1983" y="1056"/>
                  <a:pt x="2183" y="1072"/>
                  <a:pt x="2374" y="1072"/>
                </a:cubicBezTo>
                <a:cubicBezTo>
                  <a:pt x="2565" y="1072"/>
                  <a:pt x="2790" y="1072"/>
                  <a:pt x="2973" y="928"/>
                </a:cubicBezTo>
                <a:cubicBezTo>
                  <a:pt x="3156" y="784"/>
                  <a:pt x="3297" y="360"/>
                  <a:pt x="3472" y="208"/>
                </a:cubicBezTo>
                <a:cubicBezTo>
                  <a:pt x="3646" y="56"/>
                  <a:pt x="3871" y="0"/>
                  <a:pt x="4021" y="16"/>
                </a:cubicBezTo>
                <a:cubicBezTo>
                  <a:pt x="4170" y="32"/>
                  <a:pt x="4237" y="120"/>
                  <a:pt x="4370" y="304"/>
                </a:cubicBezTo>
                <a:lnTo>
                  <a:pt x="4819" y="112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866775" y="456882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3990975" y="4645025"/>
            <a:ext cx="1905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800">
                <a:cs typeface="Arial" panose="020B0604020202020204" pitchFamily="34" charset="0"/>
              </a:rPr>
              <a:t>Optimal Range</a:t>
            </a: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V="1">
            <a:off x="1247775" y="3197225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 rot="-5400000">
            <a:off x="404019" y="3755231"/>
            <a:ext cx="1352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200">
                <a:latin typeface="Arial" panose="020B0604020202020204" pitchFamily="34" charset="0"/>
              </a:rPr>
              <a:t># of parts or SKU</a:t>
            </a:r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2803525" y="4645025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>
                <a:latin typeface="Arial" panose="020B0604020202020204" pitchFamily="34" charset="0"/>
              </a:rPr>
              <a:t>Warning</a:t>
            </a: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5895975" y="4645025"/>
            <a:ext cx="1371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fr-FR" sz="1800">
              <a:cs typeface="Arial" panose="020B0604020202020204" pitchFamily="34" charset="0"/>
            </a:endParaRP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6080125" y="4645025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>
                <a:latin typeface="Arial" panose="020B0604020202020204" pitchFamily="34" charset="0"/>
              </a:rPr>
              <a:t>Warning</a:t>
            </a:r>
          </a:p>
        </p:txBody>
      </p: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6734175" y="1520825"/>
            <a:ext cx="2305050" cy="838200"/>
            <a:chOff x="3984" y="576"/>
            <a:chExt cx="1452" cy="528"/>
          </a:xfrm>
        </p:grpSpPr>
        <p:sp>
          <p:nvSpPr>
            <p:cNvPr id="20503" name="Line 16"/>
            <p:cNvSpPr>
              <a:spLocks noChangeShapeType="1"/>
            </p:cNvSpPr>
            <p:nvPr/>
          </p:nvSpPr>
          <p:spPr bwMode="auto">
            <a:xfrm flipH="1">
              <a:off x="3984" y="720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4" name="Text Box 17"/>
            <p:cNvSpPr txBox="1">
              <a:spLocks noChangeArrowheads="1"/>
            </p:cNvSpPr>
            <p:nvPr/>
          </p:nvSpPr>
          <p:spPr bwMode="auto">
            <a:xfrm>
              <a:off x="4656" y="576"/>
              <a:ext cx="7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fr-FR" sz="1800">
                  <a:latin typeface="Arial" panose="020B0604020202020204" pitchFamily="34" charset="0"/>
                </a:rPr>
                <a:t>Oscillation</a:t>
              </a:r>
            </a:p>
          </p:txBody>
        </p:sp>
      </p:grpSp>
      <p:sp>
        <p:nvSpPr>
          <p:cNvPr id="35" name="Arc 10"/>
          <p:cNvSpPr>
            <a:spLocks/>
          </p:cNvSpPr>
          <p:nvPr/>
        </p:nvSpPr>
        <p:spPr bwMode="auto">
          <a:xfrm>
            <a:off x="2771775" y="2054225"/>
            <a:ext cx="4495800" cy="1143000"/>
          </a:xfrm>
          <a:custGeom>
            <a:avLst/>
            <a:gdLst>
              <a:gd name="T0" fmla="*/ 2147483647 w 43200"/>
              <a:gd name="T1" fmla="*/ 2147483647 h 22158"/>
              <a:gd name="T2" fmla="*/ 2147483647 w 43200"/>
              <a:gd name="T3" fmla="*/ 2147483647 h 22158"/>
              <a:gd name="T4" fmla="*/ 2147483647 w 43200"/>
              <a:gd name="T5" fmla="*/ 2147483647 h 22158"/>
              <a:gd name="T6" fmla="*/ 0 60000 65536"/>
              <a:gd name="T7" fmla="*/ 0 60000 65536"/>
              <a:gd name="T8" fmla="*/ 0 60000 65536"/>
              <a:gd name="T9" fmla="*/ 0 w 43200"/>
              <a:gd name="T10" fmla="*/ 0 h 22158"/>
              <a:gd name="T11" fmla="*/ 43200 w 43200"/>
              <a:gd name="T12" fmla="*/ 22158 h 22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158" fill="none" extrusionOk="0">
                <a:moveTo>
                  <a:pt x="7" y="22157"/>
                </a:moveTo>
                <a:cubicBezTo>
                  <a:pt x="2" y="21972"/>
                  <a:pt x="0" y="217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158" stroke="0" extrusionOk="0">
                <a:moveTo>
                  <a:pt x="7" y="22157"/>
                </a:moveTo>
                <a:cubicBezTo>
                  <a:pt x="2" y="21972"/>
                  <a:pt x="0" y="217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7" y="22157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>
            <a:off x="2543175" y="45688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2384425" y="5345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800"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20500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ZoneTexte 44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36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Behaviour</a:t>
            </a:r>
            <a:r>
              <a:rPr lang="fr-FR" dirty="0" smtClean="0"/>
              <a:t> of </a:t>
            </a:r>
            <a:r>
              <a:rPr lang="fr-FR" dirty="0" err="1" smtClean="0"/>
              <a:t>orders</a:t>
            </a:r>
            <a:r>
              <a:rPr lang="fr-FR" dirty="0" smtClean="0"/>
              <a:t> and inventories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94566" y="1674421"/>
            <a:ext cx="2759034" cy="2731324"/>
          </a:xfrm>
        </p:spPr>
        <p:txBody>
          <a:bodyPr/>
          <a:lstStyle/>
          <a:p>
            <a:r>
              <a:rPr lang="fr-FR" dirty="0" smtClean="0"/>
              <a:t>DDMRP : 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orders</a:t>
            </a:r>
            <a:r>
              <a:rPr lang="fr-FR" dirty="0" smtClean="0"/>
              <a:t> of </a:t>
            </a:r>
            <a:r>
              <a:rPr lang="fr-FR" dirty="0" err="1" smtClean="0"/>
              <a:t>fixed</a:t>
            </a:r>
            <a:r>
              <a:rPr lang="fr-FR" dirty="0" smtClean="0"/>
              <a:t> size.</a:t>
            </a:r>
          </a:p>
          <a:p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priorities</a:t>
            </a:r>
            <a:r>
              <a:rPr lang="fr-FR" dirty="0" smtClean="0"/>
              <a:t> </a:t>
            </a:r>
            <a:r>
              <a:rPr lang="fr-FR" dirty="0" err="1" smtClean="0"/>
              <a:t>enable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on </a:t>
            </a:r>
            <a:r>
              <a:rPr lang="fr-FR" dirty="0" err="1" smtClean="0"/>
              <a:t>grouping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for </a:t>
            </a:r>
            <a:r>
              <a:rPr lang="fr-FR" dirty="0" err="1" smtClean="0"/>
              <a:t>avoiding</a:t>
            </a:r>
            <a:r>
              <a:rPr lang="fr-FR" dirty="0" smtClean="0"/>
              <a:t> setups.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506536" y="1094985"/>
            <a:ext cx="9264869" cy="579436"/>
          </a:xfrm>
        </p:spPr>
        <p:txBody>
          <a:bodyPr/>
          <a:lstStyle/>
          <a:p>
            <a:r>
              <a:rPr lang="fr-FR" dirty="0" smtClean="0"/>
              <a:t>          MRP</a:t>
            </a:r>
            <a:r>
              <a:rPr lang="fr-FR" dirty="0" smtClean="0"/>
              <a:t>			</a:t>
            </a: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smtClean="0"/>
              <a:t>DDMRP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E433BB-8EA2-4EEE-B9C4-2A77C57428D5}" type="slidenum">
              <a:rPr lang="fr-FR" altLang="fr-FR" smtClean="0"/>
              <a:pPr/>
              <a:t>27</a:t>
            </a:fld>
            <a:endParaRPr lang="fr-FR" alt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" y="1460665"/>
            <a:ext cx="2645703" cy="14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1460665"/>
            <a:ext cx="2653984" cy="14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7" y="2918718"/>
            <a:ext cx="2594717" cy="1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918718"/>
            <a:ext cx="2653984" cy="14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11129" y="4476751"/>
            <a:ext cx="9385744" cy="2285999"/>
            <a:chOff x="-127011" y="4572001"/>
            <a:chExt cx="9385744" cy="2285999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11" y="4572001"/>
              <a:ext cx="4603928" cy="208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121" y="4572001"/>
              <a:ext cx="4876612" cy="228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854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61D80C6-9E31-40F5-BC03-DF2FC8D5F63F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28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40962" name="Groupe 5"/>
          <p:cNvGrpSpPr>
            <a:grpSpLocks/>
          </p:cNvGrpSpPr>
          <p:nvPr/>
        </p:nvGrpSpPr>
        <p:grpSpPr bwMode="auto">
          <a:xfrm>
            <a:off x="1130300" y="2713038"/>
            <a:ext cx="7877175" cy="609600"/>
            <a:chOff x="1549400" y="3267075"/>
            <a:chExt cx="7877175" cy="609600"/>
          </a:xfrm>
        </p:grpSpPr>
        <p:grpSp>
          <p:nvGrpSpPr>
            <p:cNvPr id="40983" name="Groupe 6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40985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riangle isocèle 9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40984" name="ZoneTexte 7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to address the issue</a:t>
              </a:r>
            </a:p>
          </p:txBody>
        </p:sp>
      </p:grpSp>
      <p:grpSp>
        <p:nvGrpSpPr>
          <p:cNvPr id="40963" name="Groupe 15"/>
          <p:cNvGrpSpPr>
            <a:grpSpLocks/>
          </p:cNvGrpSpPr>
          <p:nvPr/>
        </p:nvGrpSpPr>
        <p:grpSpPr bwMode="auto">
          <a:xfrm>
            <a:off x="1552575" y="2130425"/>
            <a:ext cx="7877175" cy="609600"/>
            <a:chOff x="1130300" y="2702124"/>
            <a:chExt cx="7877175" cy="609600"/>
          </a:xfrm>
        </p:grpSpPr>
        <p:grpSp>
          <p:nvGrpSpPr>
            <p:cNvPr id="40979" name="Groupe 1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40981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riangle isocèle 19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40980" name="ZoneTexte 1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DDMRP description</a:t>
              </a:r>
            </a:p>
          </p:txBody>
        </p:sp>
      </p:grpSp>
      <p:grpSp>
        <p:nvGrpSpPr>
          <p:cNvPr id="40964" name="Groupe 20"/>
          <p:cNvGrpSpPr>
            <a:grpSpLocks/>
          </p:cNvGrpSpPr>
          <p:nvPr/>
        </p:nvGrpSpPr>
        <p:grpSpPr bwMode="auto">
          <a:xfrm>
            <a:off x="1130300" y="1585913"/>
            <a:ext cx="7877175" cy="609600"/>
            <a:chOff x="1549400" y="2141737"/>
            <a:chExt cx="7877175" cy="609600"/>
          </a:xfrm>
        </p:grpSpPr>
        <p:grpSp>
          <p:nvGrpSpPr>
            <p:cNvPr id="40975" name="Groupe 21"/>
            <p:cNvGrpSpPr>
              <a:grpSpLocks/>
            </p:cNvGrpSpPr>
            <p:nvPr/>
          </p:nvGrpSpPr>
          <p:grpSpPr bwMode="auto">
            <a:xfrm>
              <a:off x="1549400" y="2141737"/>
              <a:ext cx="7877175" cy="609600"/>
              <a:chOff x="1549400" y="2141737"/>
              <a:chExt cx="7877175" cy="609600"/>
            </a:xfrm>
          </p:grpSpPr>
          <p:pic>
            <p:nvPicPr>
              <p:cNvPr id="40977" name="Imag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0" y="2141737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riangle isocèle 24"/>
              <p:cNvSpPr/>
              <p:nvPr/>
            </p:nvSpPr>
            <p:spPr>
              <a:xfrm rot="5400000">
                <a:off x="1574604" y="218906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0976" name="ZoneTexte 22"/>
            <p:cNvSpPr txBox="1">
              <a:spLocks noChangeArrowheads="1"/>
            </p:cNvSpPr>
            <p:nvPr/>
          </p:nvSpPr>
          <p:spPr bwMode="auto">
            <a:xfrm>
              <a:off x="2112369" y="2276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40965" name="Grouper 2"/>
          <p:cNvGrpSpPr>
            <a:grpSpLocks/>
          </p:cNvGrpSpPr>
          <p:nvPr/>
        </p:nvGrpSpPr>
        <p:grpSpPr bwMode="auto">
          <a:xfrm>
            <a:off x="1135063" y="3900488"/>
            <a:ext cx="7877175" cy="609600"/>
            <a:chOff x="1135205" y="3900122"/>
            <a:chExt cx="7877175" cy="609600"/>
          </a:xfrm>
        </p:grpSpPr>
        <p:pic>
          <p:nvPicPr>
            <p:cNvPr id="40971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205" y="3900122"/>
              <a:ext cx="78771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2" name="Grouper 1"/>
            <p:cNvGrpSpPr>
              <a:grpSpLocks/>
            </p:cNvGrpSpPr>
            <p:nvPr/>
          </p:nvGrpSpPr>
          <p:grpSpPr bwMode="auto">
            <a:xfrm>
              <a:off x="1177092" y="3936410"/>
              <a:ext cx="7617367" cy="559145"/>
              <a:chOff x="1177092" y="3936410"/>
              <a:chExt cx="7617367" cy="559145"/>
            </a:xfrm>
          </p:grpSpPr>
          <p:sp>
            <p:nvSpPr>
              <p:cNvPr id="28" name="Triangle isocèle 27"/>
              <p:cNvSpPr/>
              <p:nvPr/>
            </p:nvSpPr>
            <p:spPr bwMode="auto">
              <a:xfrm rot="5400000">
                <a:off x="1155713" y="395778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0974" name="ZoneTexte 27"/>
              <p:cNvSpPr txBox="1">
                <a:spLocks noChangeArrowheads="1"/>
              </p:cNvSpPr>
              <p:nvPr/>
            </p:nvSpPr>
            <p:spPr bwMode="auto">
              <a:xfrm>
                <a:off x="1696154" y="4046676"/>
                <a:ext cx="709830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fr-FR" altLang="fr-FR" sz="20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 &amp; Perspectives</a:t>
                </a:r>
              </a:p>
            </p:txBody>
          </p:sp>
        </p:grpSp>
      </p:grpSp>
      <p:grpSp>
        <p:nvGrpSpPr>
          <p:cNvPr id="40966" name="Groupe 20"/>
          <p:cNvGrpSpPr>
            <a:grpSpLocks/>
          </p:cNvGrpSpPr>
          <p:nvPr/>
        </p:nvGrpSpPr>
        <p:grpSpPr bwMode="auto">
          <a:xfrm>
            <a:off x="1549400" y="3317875"/>
            <a:ext cx="7877175" cy="609600"/>
            <a:chOff x="1549400" y="3267075"/>
            <a:chExt cx="7877175" cy="609600"/>
          </a:xfrm>
        </p:grpSpPr>
        <p:grpSp>
          <p:nvGrpSpPr>
            <p:cNvPr id="40967" name="Groupe 21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40969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riangle isocèle 34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40968" name="ZoneTexte 22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case study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Conclusion and perspectives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Conclusion:</a:t>
            </a:r>
          </a:p>
          <a:p>
            <a:pPr indent="-228600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Presentation of our design of experiments with DDMRP compared to MRPII and Kanban</a:t>
            </a:r>
          </a:p>
          <a:p>
            <a:pPr lvl="2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These results confirm that when variability increases, MRPII has not good results in terms of both OTD and Working Capital</a:t>
            </a:r>
          </a:p>
          <a:p>
            <a:pPr lvl="2" algn="just">
              <a:lnSpc>
                <a:spcPct val="110000"/>
              </a:lnSpc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Kanban and DDMRP has results quite close, but when there is seasonality and furthermore spikes that must be anticipated, DDMRP has better results (a big gap with spike detection).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419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3FC702-BE41-4A68-B420-6BE9CFC6A745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29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Introduction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r>
              <a:rPr lang="en-GB" altLang="fr-FR" dirty="0" smtClean="0"/>
              <a:t>About the research work :</a:t>
            </a:r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PhD student at “</a:t>
            </a:r>
            <a:r>
              <a:rPr lang="en-GB" altLang="ja-JP" dirty="0" err="1" smtClean="0">
                <a:ea typeface="MS PGothic" panose="020B0600070205080204" pitchFamily="34" charset="-128"/>
              </a:rPr>
              <a:t>École</a:t>
            </a:r>
            <a:r>
              <a:rPr lang="en-GB" altLang="ja-JP" dirty="0" smtClean="0">
                <a:ea typeface="MS PGothic" panose="020B0600070205080204" pitchFamily="34" charset="-128"/>
              </a:rPr>
              <a:t> des Mines </a:t>
            </a:r>
            <a:r>
              <a:rPr lang="en-GB" altLang="ja-JP" dirty="0" err="1" smtClean="0">
                <a:ea typeface="MS PGothic" panose="020B0600070205080204" pitchFamily="34" charset="-128"/>
              </a:rPr>
              <a:t>Albi-Carmaux</a:t>
            </a:r>
            <a:r>
              <a:rPr lang="en-GB" altLang="fr-FR" dirty="0" smtClean="0">
                <a:ea typeface="Arial" panose="020B0604020202020204" pitchFamily="34" charset="0"/>
              </a:rPr>
              <a:t>“, France</a:t>
            </a:r>
            <a:endParaRPr lang="en-GB" altLang="ja-JP" dirty="0" smtClean="0">
              <a:ea typeface="MS PGothic" panose="020B0600070205080204" pitchFamily="34" charset="-128"/>
            </a:endParaRP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algn="just"/>
            <a:r>
              <a:rPr lang="en-GB" altLang="fr-FR" dirty="0" smtClean="0"/>
              <a:t>With a company:</a:t>
            </a:r>
          </a:p>
          <a:p>
            <a:pPr lvl="2" algn="just"/>
            <a:r>
              <a:rPr lang="en-GB" altLang="fr-FR" dirty="0" smtClean="0">
                <a:ea typeface="Arial" panose="020B0604020202020204" pitchFamily="34" charset="0"/>
              </a:rPr>
              <a:t>AGILEA : a consulting and training firm specialized in Supply Chain Management located in Toulouse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r>
              <a:rPr lang="en-GB" altLang="fr-FR" dirty="0" smtClean="0"/>
              <a:t>AGILEA and Demand-Driven MRP:</a:t>
            </a:r>
          </a:p>
          <a:p>
            <a:endParaRPr lang="en-GB" altLang="fr-FR" dirty="0" smtClean="0"/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                             official training organism recognized by the DDI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                        12 CDDP consultants with on-going DDMRP implementation projects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                        Replenishment+ (DDMRP software) distributor 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D3176A-FA91-4FD6-ACA5-306728AA072D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  <p:pic>
        <p:nvPicPr>
          <p:cNvPr id="16389" name="il_fi" descr="http://www.mines-albi.fr/logo_mines_albi_2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76" r="-80276"/>
          <a:stretch>
            <a:fillRect/>
          </a:stretch>
        </p:blipFill>
        <p:spPr bwMode="auto">
          <a:xfrm>
            <a:off x="5852064" y="1143586"/>
            <a:ext cx="31146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824413"/>
            <a:ext cx="13700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222750"/>
            <a:ext cx="1668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484813"/>
            <a:ext cx="1371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121150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R+(NEW) Hi-R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519738"/>
            <a:ext cx="221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457575"/>
            <a:ext cx="1244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Conclusion and perspectives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Perspectives:</a:t>
            </a:r>
          </a:p>
          <a:p>
            <a:pPr marL="127000" lvl="2" indent="0" algn="just">
              <a:lnSpc>
                <a:spcPct val="110000"/>
              </a:lnSpc>
              <a:buNone/>
            </a:pPr>
            <a:endParaRPr lang="en-GB" altLang="fr-FR" sz="800" dirty="0" smtClean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Test the different methods with several environments (case studies): longer BOMs</a:t>
            </a:r>
          </a:p>
          <a:p>
            <a:pPr lvl="2" algn="just">
              <a:lnSpc>
                <a:spcPct val="110000"/>
              </a:lnSpc>
            </a:pPr>
            <a:endParaRPr lang="en-GB" altLang="fr-FR" dirty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Try to test different methods (ConWIP…)</a:t>
            </a:r>
          </a:p>
          <a:p>
            <a:pPr lvl="2" algn="just">
              <a:lnSpc>
                <a:spcPct val="110000"/>
              </a:lnSpc>
            </a:pPr>
            <a:endParaRPr lang="en-GB" altLang="fr-FR" dirty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Try this experiment on a real case study (an on-going work)</a:t>
            </a:r>
          </a:p>
          <a:p>
            <a:pPr lvl="2" algn="just">
              <a:lnSpc>
                <a:spcPct val="110000"/>
              </a:lnSpc>
            </a:pPr>
            <a:endParaRPr lang="en-GB" altLang="fr-FR" dirty="0"/>
          </a:p>
          <a:p>
            <a:pPr lvl="2" algn="just">
              <a:lnSpc>
                <a:spcPct val="110000"/>
              </a:lnSpc>
            </a:pPr>
            <a:r>
              <a:rPr lang="en-GB" altLang="fr-FR" dirty="0" smtClean="0"/>
              <a:t>Optimise the DDMRP buffer dimensioning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419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3FC702-BE41-4A68-B420-6BE9CFC6A745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30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22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4FF877-8C2D-4131-BBBA-E785C15338F0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31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308929" y="2477527"/>
            <a:ext cx="8576434" cy="36994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EA672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rgbClr val="4C4C4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355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&gt;"/>
              <a:tabLst>
                <a:tab pos="177800" algn="l"/>
              </a:tabLst>
              <a:defRPr kern="1200">
                <a:solidFill>
                  <a:srgbClr val="4C4C4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239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  <a:defRPr kern="1200">
                <a:solidFill>
                  <a:srgbClr val="4C4C4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‒"/>
              <a:tabLst>
                <a:tab pos="177800" algn="l"/>
              </a:tabLst>
              <a:defRPr kern="1200">
                <a:solidFill>
                  <a:srgbClr val="4C4C4C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just">
              <a:lnSpc>
                <a:spcPct val="110000"/>
              </a:lnSpc>
            </a:pPr>
            <a:r>
              <a:rPr lang="en-GB" altLang="fr-FR" sz="2800" dirty="0" smtClean="0"/>
              <a:t>Thank you for paying attention!</a:t>
            </a:r>
          </a:p>
          <a:p>
            <a:pPr indent="-228600" algn="just">
              <a:lnSpc>
                <a:spcPct val="110000"/>
              </a:lnSpc>
            </a:pPr>
            <a:endParaRPr lang="en-GB" altLang="fr-FR" sz="2800" dirty="0"/>
          </a:p>
          <a:p>
            <a:pPr indent="-228600" algn="just">
              <a:lnSpc>
                <a:spcPct val="110000"/>
              </a:lnSpc>
            </a:pPr>
            <a:r>
              <a:rPr lang="en-GB" altLang="fr-FR" sz="2800" dirty="0" smtClean="0"/>
              <a:t>If you have any questions</a:t>
            </a:r>
            <a:r>
              <a:rPr lang="en-GB" altLang="fr-FR" sz="2800" dirty="0" smtClean="0"/>
              <a:t>?</a:t>
            </a:r>
          </a:p>
          <a:p>
            <a:pPr indent="-228600" algn="just">
              <a:lnSpc>
                <a:spcPct val="110000"/>
              </a:lnSpc>
            </a:pPr>
            <a:endParaRPr lang="en-GB" altLang="fr-FR" sz="2800" dirty="0"/>
          </a:p>
          <a:p>
            <a:pPr indent="-228600" algn="just">
              <a:lnSpc>
                <a:spcPct val="110000"/>
              </a:lnSpc>
            </a:pPr>
            <a:r>
              <a:rPr lang="en-GB" altLang="fr-FR" sz="2800" dirty="0" smtClean="0">
                <a:hlinkClick r:id="rId2"/>
              </a:rPr>
              <a:t>r</a:t>
            </a:r>
            <a:r>
              <a:rPr lang="en-GB" altLang="fr-FR" sz="2800" dirty="0" smtClean="0">
                <a:hlinkClick r:id="rId2"/>
              </a:rPr>
              <a:t>omain.miclo@mines-albi.fr</a:t>
            </a:r>
            <a:endParaRPr lang="en-GB" altLang="fr-FR" sz="2800" dirty="0" smtClean="0"/>
          </a:p>
          <a:p>
            <a:pPr indent="-228600" algn="just">
              <a:lnSpc>
                <a:spcPct val="110000"/>
              </a:lnSpc>
            </a:pPr>
            <a:endParaRPr lang="en-GB" altLang="fr-FR" sz="2800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pic>
        <p:nvPicPr>
          <p:cNvPr id="32" name="il_fi" descr="http://www.mines-albi.fr/logo_mines_albi_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76" r="-80276"/>
          <a:stretch>
            <a:fillRect/>
          </a:stretch>
        </p:blipFill>
        <p:spPr bwMode="auto">
          <a:xfrm>
            <a:off x="5415756" y="-23373"/>
            <a:ext cx="31146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543675"/>
            <a:ext cx="3471863" cy="36512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8th  MIM </a:t>
            </a:r>
            <a:r>
              <a:rPr lang="fr-FR" sz="1200" dirty="0" err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Conference</a:t>
            </a:r>
            <a:endParaRPr lang="fr-FR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 case study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679" y="110744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Witness® simulation model :</a:t>
            </a:r>
          </a:p>
        </p:txBody>
      </p:sp>
      <p:sp>
        <p:nvSpPr>
          <p:cNvPr id="3584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227E2A3-AF6A-4073-A26D-442979DDAAF5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32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6th ILS </a:t>
            </a:r>
            <a:r>
              <a:rPr lang="fr-FR" dirty="0" err="1"/>
              <a:t>Conference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5" y="1650299"/>
            <a:ext cx="8466829" cy="469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Buffer </a:t>
            </a:r>
            <a:r>
              <a:rPr lang="en-GB" altLang="fr-FR" dirty="0" err="1" smtClean="0"/>
              <a:t>positionning</a:t>
            </a:r>
            <a:endParaRPr lang="en-GB" altLang="fr-FR" dirty="0" smtClean="0"/>
          </a:p>
        </p:txBody>
      </p:sp>
      <p:sp>
        <p:nvSpPr>
          <p:cNvPr id="3584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227E2A3-AF6A-4073-A26D-442979DDAAF5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66494"/>
              </p:ext>
            </p:extLst>
          </p:nvPr>
        </p:nvGraphicFramePr>
        <p:xfrm>
          <a:off x="1063665" y="1167959"/>
          <a:ext cx="7140960" cy="27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cument" r:id="rId3" imgW="6629400" imgH="2540000" progId="Word.Document.12">
                  <p:embed/>
                </p:oleObj>
              </mc:Choice>
              <mc:Fallback>
                <p:oleObj name="Document" r:id="rId3" imgW="66294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65" y="1167959"/>
                        <a:ext cx="7140960" cy="273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31687"/>
              </p:ext>
            </p:extLst>
          </p:nvPr>
        </p:nvGraphicFramePr>
        <p:xfrm>
          <a:off x="1081088" y="3676650"/>
          <a:ext cx="7123112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5" imgW="6629400" imgH="2400300" progId="Word.Document.12">
                  <p:embed/>
                </p:oleObj>
              </mc:Choice>
              <mc:Fallback>
                <p:oleObj name="Document" r:id="rId5" imgW="6629400" imgH="240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1088" y="3676650"/>
                        <a:ext cx="7123112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 case study</a:t>
            </a:r>
          </a:p>
        </p:txBody>
      </p:sp>
      <p:sp>
        <p:nvSpPr>
          <p:cNvPr id="38914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pPr indent="-228600" algn="just">
              <a:lnSpc>
                <a:spcPct val="110000"/>
              </a:lnSpc>
            </a:pPr>
            <a:r>
              <a:rPr lang="en-GB" altLang="fr-FR" dirty="0" smtClean="0"/>
              <a:t>Results: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marL="127000" lvl="2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n-GB" altLang="fr-FR" dirty="0" smtClean="0">
                <a:ea typeface="MS PGothic" panose="020B0600070205080204" pitchFamily="34" charset="-128"/>
              </a:rPr>
              <a:t>Distribution laws to add internal variability: unit cycle time and setting-up time (with triangular law ±50% for the initial fixed value).</a:t>
            </a:r>
          </a:p>
          <a:p>
            <a:pPr marL="127000" lvl="2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endParaRPr lang="en-GB" altLang="fr-FR" dirty="0" smtClean="0">
              <a:ea typeface="MS PGothic" panose="020B0600070205080204" pitchFamily="34" charset="-128"/>
            </a:endParaRPr>
          </a:p>
          <a:p>
            <a:pPr marL="127000" lvl="2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n-GB" altLang="fr-FR" dirty="0" smtClean="0">
                <a:ea typeface="MS PGothic" panose="020B0600070205080204" pitchFamily="34" charset="-128"/>
              </a:rPr>
              <a:t>Here the gap between MRP and DDMRP / Kanban is also obvious. Kanban and DDMRP have also similar results.</a:t>
            </a:r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  <a:p>
            <a:pPr indent="-228600" algn="just">
              <a:lnSpc>
                <a:spcPct val="110000"/>
              </a:lnSpc>
            </a:pPr>
            <a:endParaRPr lang="en-GB" altLang="fr-FR" dirty="0" smtClean="0"/>
          </a:p>
        </p:txBody>
      </p:sp>
      <p:sp>
        <p:nvSpPr>
          <p:cNvPr id="3891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2E0C6F3-9E6C-4B1F-B273-718C8CC4447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34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7" y="2072640"/>
            <a:ext cx="10034919" cy="2136848"/>
          </a:xfrm>
          <a:prstGeom prst="rect">
            <a:avLst/>
          </a:prstGeom>
        </p:spPr>
      </p:pic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D0531C-55D2-433F-8116-99C311B76BFC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35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80" y="1093788"/>
            <a:ext cx="738346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ZoneTexte 62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130" y="4647247"/>
            <a:ext cx="537268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GreenZone</a:t>
            </a:r>
            <a:r>
              <a:rPr lang="en-GB" dirty="0" smtClean="0"/>
              <a:t> </a:t>
            </a:r>
            <a:r>
              <a:rPr lang="en-GB" dirty="0"/>
              <a:t>= Max(</a:t>
            </a:r>
            <a:r>
              <a:rPr lang="en-GB" dirty="0" err="1"/>
              <a:t>YellowZone</a:t>
            </a:r>
            <a:r>
              <a:rPr lang="en-GB" dirty="0"/>
              <a:t>. </a:t>
            </a:r>
            <a:r>
              <a:rPr lang="en-GB" dirty="0" err="1"/>
              <a:t>LTFactor</a:t>
            </a:r>
            <a:r>
              <a:rPr lang="en-GB" dirty="0"/>
              <a:t>; </a:t>
            </a:r>
            <a:r>
              <a:rPr lang="en-GB" dirty="0" err="1"/>
              <a:t>LotSize</a:t>
            </a:r>
            <a:r>
              <a:rPr lang="en-GB" dirty="0"/>
              <a:t>)	</a:t>
            </a:r>
            <a:br>
              <a:rPr lang="en-GB" dirty="0"/>
            </a:br>
            <a:r>
              <a:rPr lang="en-GB" dirty="0" err="1"/>
              <a:t>YellowZone</a:t>
            </a:r>
            <a:r>
              <a:rPr lang="en-GB" dirty="0"/>
              <a:t> = </a:t>
            </a:r>
            <a:r>
              <a:rPr lang="en-GB" dirty="0" smtClean="0"/>
              <a:t>ADU. PAF. </a:t>
            </a:r>
            <a:r>
              <a:rPr lang="en-GB" dirty="0" err="1"/>
              <a:t>LeadT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RedZone</a:t>
            </a:r>
            <a:r>
              <a:rPr lang="en-GB" dirty="0"/>
              <a:t> = </a:t>
            </a:r>
            <a:r>
              <a:rPr lang="en-GB" dirty="0" err="1"/>
              <a:t>YellowZone</a:t>
            </a:r>
            <a:r>
              <a:rPr lang="en-GB" dirty="0"/>
              <a:t>. </a:t>
            </a:r>
            <a:r>
              <a:rPr lang="en-GB" dirty="0" err="1"/>
              <a:t>LTFactor</a:t>
            </a:r>
            <a:r>
              <a:rPr lang="en-GB" dirty="0"/>
              <a:t>. (1+VariabilityFactor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89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Behaviour</a:t>
            </a:r>
            <a:r>
              <a:rPr lang="fr-FR" dirty="0" smtClean="0"/>
              <a:t> of </a:t>
            </a:r>
            <a:r>
              <a:rPr lang="fr-FR" dirty="0" err="1" smtClean="0"/>
              <a:t>orders</a:t>
            </a:r>
            <a:r>
              <a:rPr lang="fr-FR" dirty="0" smtClean="0"/>
              <a:t> and inventories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94566" y="1674421"/>
            <a:ext cx="2759034" cy="2731324"/>
          </a:xfrm>
        </p:spPr>
        <p:txBody>
          <a:bodyPr/>
          <a:lstStyle/>
          <a:p>
            <a:r>
              <a:rPr lang="fr-FR" dirty="0" smtClean="0"/>
              <a:t>DDMRP : 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orders</a:t>
            </a:r>
            <a:r>
              <a:rPr lang="fr-FR" dirty="0" smtClean="0"/>
              <a:t> of </a:t>
            </a:r>
            <a:r>
              <a:rPr lang="fr-FR" dirty="0" err="1" smtClean="0"/>
              <a:t>fixed</a:t>
            </a:r>
            <a:r>
              <a:rPr lang="fr-FR" dirty="0" smtClean="0"/>
              <a:t> size.</a:t>
            </a:r>
          </a:p>
          <a:p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priorities</a:t>
            </a:r>
            <a:r>
              <a:rPr lang="fr-FR" dirty="0" smtClean="0"/>
              <a:t> </a:t>
            </a:r>
            <a:r>
              <a:rPr lang="fr-FR" dirty="0" err="1" smtClean="0"/>
              <a:t>enable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on </a:t>
            </a:r>
            <a:r>
              <a:rPr lang="fr-FR" dirty="0" err="1" smtClean="0"/>
              <a:t>grouping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for </a:t>
            </a:r>
            <a:r>
              <a:rPr lang="fr-FR" dirty="0" err="1" smtClean="0"/>
              <a:t>avoiding</a:t>
            </a:r>
            <a:r>
              <a:rPr lang="fr-FR" dirty="0" smtClean="0"/>
              <a:t> setups.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506536" y="1094985"/>
            <a:ext cx="9264869" cy="579436"/>
          </a:xfrm>
        </p:spPr>
        <p:txBody>
          <a:bodyPr/>
          <a:lstStyle/>
          <a:p>
            <a:r>
              <a:rPr lang="fr-FR" dirty="0" smtClean="0"/>
              <a:t>          MRP</a:t>
            </a:r>
            <a:r>
              <a:rPr lang="fr-FR" dirty="0" smtClean="0"/>
              <a:t>			</a:t>
            </a: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smtClean="0"/>
              <a:t>DDMRP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E433BB-8EA2-4EEE-B9C4-2A77C57428D5}" type="slidenum">
              <a:rPr lang="fr-FR" altLang="fr-FR" smtClean="0"/>
              <a:pPr/>
              <a:t>36</a:t>
            </a:fld>
            <a:endParaRPr lang="fr-FR" alt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" y="1460665"/>
            <a:ext cx="2645703" cy="14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1460665"/>
            <a:ext cx="2653984" cy="14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7" y="2918718"/>
            <a:ext cx="2594717" cy="1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918718"/>
            <a:ext cx="2653984" cy="14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10285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41990"/>
              </p:ext>
            </p:extLst>
          </p:nvPr>
        </p:nvGraphicFramePr>
        <p:xfrm>
          <a:off x="145399" y="4884073"/>
          <a:ext cx="9994614" cy="853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812"/>
                <a:gridCol w="725754"/>
                <a:gridCol w="725754"/>
                <a:gridCol w="877703"/>
                <a:gridCol w="951678"/>
                <a:gridCol w="963673"/>
                <a:gridCol w="725754"/>
                <a:gridCol w="725754"/>
                <a:gridCol w="877703"/>
                <a:gridCol w="951678"/>
                <a:gridCol w="963673"/>
                <a:gridCol w="951678"/>
              </a:tblGrid>
              <a:tr h="13716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gridSpan="5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MRPII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DDMRP</a:t>
                      </a:r>
                      <a:endParaRPr lang="fr-FR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Real Demand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3716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Gear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Oil Pan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 crown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 crown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Gear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Oil Pan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 crown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 crown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Sc1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35.4%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43.9%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33.4%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36.6%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35.4%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53.4%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37.2%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26.8%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52.2%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40.2%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45.0%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</a:tr>
              <a:tr h="13716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Sc2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34.4%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39.8%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29.1%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42.2%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43.5%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59.2%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42.3%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32.6%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58.5%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52.3%</a:t>
                      </a:r>
                      <a:endParaRPr lang="fr-FR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indent="1778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45.0%</a:t>
                      </a:r>
                      <a:endParaRPr lang="fr-FR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111129" y="4476751"/>
            <a:ext cx="9385744" cy="2285999"/>
            <a:chOff x="-127011" y="4572001"/>
            <a:chExt cx="9385744" cy="2285999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11" y="4572001"/>
              <a:ext cx="4603928" cy="208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121" y="4572001"/>
              <a:ext cx="4876612" cy="228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36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Article issue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r>
              <a:rPr lang="en-GB" altLang="fr-FR" dirty="0" smtClean="0"/>
              <a:t>DDMRP invented by C. </a:t>
            </a:r>
            <a:r>
              <a:rPr lang="en-GB" altLang="fr-FR" dirty="0" err="1" smtClean="0"/>
              <a:t>Ptak</a:t>
            </a:r>
            <a:r>
              <a:rPr lang="en-GB" altLang="fr-FR" dirty="0" smtClean="0"/>
              <a:t> and C. Smith :</a:t>
            </a:r>
          </a:p>
          <a:p>
            <a:endParaRPr lang="en-GB" altLang="fr-FR" sz="800" dirty="0" smtClean="0"/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3rd edition of Orlicky’s Material Requirements Planning book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More on more DDMRP implementations (worldwide)</a:t>
            </a: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pPr marL="127000" lvl="2" indent="0">
              <a:buNone/>
            </a:pPr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r>
              <a:rPr lang="en-GB" altLang="fr-FR" dirty="0" smtClean="0">
                <a:ea typeface="Arial" panose="020B0604020202020204" pitchFamily="34" charset="0"/>
              </a:rPr>
              <a:t>New DDMRP book is coming next </a:t>
            </a:r>
            <a:r>
              <a:rPr lang="en-GB" altLang="fr-FR" dirty="0" smtClean="0">
                <a:ea typeface="Arial" panose="020B0604020202020204" pitchFamily="34" charset="0"/>
              </a:rPr>
              <a:t>month from C. </a:t>
            </a:r>
            <a:r>
              <a:rPr lang="en-GB" altLang="fr-FR" dirty="0" err="1" smtClean="0">
                <a:ea typeface="Arial" panose="020B0604020202020204" pitchFamily="34" charset="0"/>
              </a:rPr>
              <a:t>Ptak</a:t>
            </a:r>
            <a:r>
              <a:rPr lang="en-GB" altLang="fr-FR" dirty="0" smtClean="0">
                <a:ea typeface="Arial" panose="020B0604020202020204" pitchFamily="34" charset="0"/>
              </a:rPr>
              <a:t> and C. Smith</a:t>
            </a:r>
            <a:endParaRPr lang="en-GB" altLang="fr-FR" dirty="0" smtClean="0">
              <a:ea typeface="Arial" panose="020B0604020202020204" pitchFamily="34" charset="0"/>
            </a:endParaRPr>
          </a:p>
          <a:p>
            <a:pPr lvl="2"/>
            <a:endParaRPr lang="en-GB" altLang="fr-FR" dirty="0" smtClean="0">
              <a:ea typeface="Arial" panose="020B0604020202020204" pitchFamily="34" charset="0"/>
            </a:endParaRPr>
          </a:p>
          <a:p>
            <a:endParaRPr lang="en-GB" altLang="fr-FR" dirty="0" smtClean="0"/>
          </a:p>
          <a:p>
            <a:r>
              <a:rPr lang="en-GB" altLang="fr-FR" b="1" dirty="0" smtClean="0"/>
              <a:t>In which environments DDMRP is better than other flow management methods?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68C25F-DED7-4610-8A0B-FAB186C17D37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2" descr="Newbook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331913"/>
            <a:ext cx="1620837" cy="19621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275DF31-9358-4295-80D1-732FE2FED99E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18434" name="Groupe 5"/>
          <p:cNvGrpSpPr>
            <a:grpSpLocks/>
          </p:cNvGrpSpPr>
          <p:nvPr/>
        </p:nvGrpSpPr>
        <p:grpSpPr bwMode="auto">
          <a:xfrm>
            <a:off x="1130300" y="1585913"/>
            <a:ext cx="7877175" cy="609600"/>
            <a:chOff x="1549400" y="2141737"/>
            <a:chExt cx="7877175" cy="609600"/>
          </a:xfrm>
        </p:grpSpPr>
        <p:grpSp>
          <p:nvGrpSpPr>
            <p:cNvPr id="18455" name="Groupe 6"/>
            <p:cNvGrpSpPr>
              <a:grpSpLocks/>
            </p:cNvGrpSpPr>
            <p:nvPr/>
          </p:nvGrpSpPr>
          <p:grpSpPr bwMode="auto">
            <a:xfrm>
              <a:off x="1549400" y="2141737"/>
              <a:ext cx="7877175" cy="609600"/>
              <a:chOff x="1549400" y="2141737"/>
              <a:chExt cx="7877175" cy="609600"/>
            </a:xfrm>
          </p:grpSpPr>
          <p:pic>
            <p:nvPicPr>
              <p:cNvPr id="18457" name="Imag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400" y="2141737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riangle isocèle 9"/>
              <p:cNvSpPr/>
              <p:nvPr/>
            </p:nvSpPr>
            <p:spPr>
              <a:xfrm rot="5400000">
                <a:off x="1574604" y="2189069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8456" name="ZoneTexte 7"/>
            <p:cNvSpPr txBox="1">
              <a:spLocks noChangeArrowheads="1"/>
            </p:cNvSpPr>
            <p:nvPr/>
          </p:nvSpPr>
          <p:spPr bwMode="auto">
            <a:xfrm>
              <a:off x="2112369" y="2276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18435" name="Groupe 10"/>
          <p:cNvGrpSpPr>
            <a:grpSpLocks/>
          </p:cNvGrpSpPr>
          <p:nvPr/>
        </p:nvGrpSpPr>
        <p:grpSpPr bwMode="auto">
          <a:xfrm>
            <a:off x="1549400" y="2130425"/>
            <a:ext cx="7877175" cy="609600"/>
            <a:chOff x="1130300" y="1587500"/>
            <a:chExt cx="7877175" cy="609600"/>
          </a:xfrm>
        </p:grpSpPr>
        <p:grpSp>
          <p:nvGrpSpPr>
            <p:cNvPr id="18451" name="Groupe 11"/>
            <p:cNvGrpSpPr>
              <a:grpSpLocks/>
            </p:cNvGrpSpPr>
            <p:nvPr/>
          </p:nvGrpSpPr>
          <p:grpSpPr bwMode="auto">
            <a:xfrm>
              <a:off x="1130300" y="1587500"/>
              <a:ext cx="7877175" cy="609600"/>
              <a:chOff x="1130300" y="1587500"/>
              <a:chExt cx="7877175" cy="609600"/>
            </a:xfrm>
          </p:grpSpPr>
          <p:pic>
            <p:nvPicPr>
              <p:cNvPr id="18453" name="Imag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1587500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riangle isocèle 14"/>
              <p:cNvSpPr/>
              <p:nvPr/>
            </p:nvSpPr>
            <p:spPr>
              <a:xfrm rot="5400000">
                <a:off x="1165029" y="1635948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8452" name="ZoneTexte 12"/>
            <p:cNvSpPr txBox="1">
              <a:spLocks noChangeArrowheads="1"/>
            </p:cNvSpPr>
            <p:nvPr/>
          </p:nvSpPr>
          <p:spPr bwMode="auto">
            <a:xfrm>
              <a:off x="1721798" y="1711295"/>
              <a:ext cx="70125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DDMRP description</a:t>
              </a:r>
            </a:p>
          </p:txBody>
        </p:sp>
      </p:grpSp>
      <p:grpSp>
        <p:nvGrpSpPr>
          <p:cNvPr id="18436" name="Groupe 15"/>
          <p:cNvGrpSpPr>
            <a:grpSpLocks/>
          </p:cNvGrpSpPr>
          <p:nvPr/>
        </p:nvGrpSpPr>
        <p:grpSpPr bwMode="auto">
          <a:xfrm>
            <a:off x="1130300" y="2724150"/>
            <a:ext cx="7877175" cy="609600"/>
            <a:chOff x="1130300" y="2702124"/>
            <a:chExt cx="7877175" cy="609600"/>
          </a:xfrm>
        </p:grpSpPr>
        <p:grpSp>
          <p:nvGrpSpPr>
            <p:cNvPr id="18447" name="Groupe 1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18449" name="Imag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riangle isocèle 19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8448" name="ZoneTexte 1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to address the issue</a:t>
              </a:r>
            </a:p>
          </p:txBody>
        </p:sp>
      </p:grpSp>
      <p:grpSp>
        <p:nvGrpSpPr>
          <p:cNvPr id="18437" name="Groupe 20"/>
          <p:cNvGrpSpPr>
            <a:grpSpLocks/>
          </p:cNvGrpSpPr>
          <p:nvPr/>
        </p:nvGrpSpPr>
        <p:grpSpPr bwMode="auto">
          <a:xfrm>
            <a:off x="1549400" y="3317875"/>
            <a:ext cx="7877175" cy="609600"/>
            <a:chOff x="1549400" y="3267075"/>
            <a:chExt cx="7877175" cy="609600"/>
          </a:xfrm>
        </p:grpSpPr>
        <p:grpSp>
          <p:nvGrpSpPr>
            <p:cNvPr id="18443" name="Groupe 21"/>
            <p:cNvGrpSpPr>
              <a:grpSpLocks/>
            </p:cNvGrpSpPr>
            <p:nvPr/>
          </p:nvGrpSpPr>
          <p:grpSpPr bwMode="auto">
            <a:xfrm>
              <a:off x="1549400" y="3267075"/>
              <a:ext cx="7877175" cy="609600"/>
              <a:chOff x="1595983" y="3264058"/>
              <a:chExt cx="7877175" cy="609600"/>
            </a:xfrm>
          </p:grpSpPr>
          <p:pic>
            <p:nvPicPr>
              <p:cNvPr id="18445" name="Imag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983" y="3264058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riangle isocèle 24"/>
              <p:cNvSpPr/>
              <p:nvPr/>
            </p:nvSpPr>
            <p:spPr>
              <a:xfrm rot="5400000">
                <a:off x="1621187" y="3311152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8444" name="ZoneTexte 22"/>
            <p:cNvSpPr txBox="1">
              <a:spLocks noChangeArrowheads="1"/>
            </p:cNvSpPr>
            <p:nvPr/>
          </p:nvSpPr>
          <p:spPr bwMode="auto">
            <a:xfrm>
              <a:off x="2119988" y="3401398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case study</a:t>
              </a:r>
            </a:p>
          </p:txBody>
        </p:sp>
      </p:grpSp>
      <p:grpSp>
        <p:nvGrpSpPr>
          <p:cNvPr id="18438" name="Groupe 25"/>
          <p:cNvGrpSpPr>
            <a:grpSpLocks/>
          </p:cNvGrpSpPr>
          <p:nvPr/>
        </p:nvGrpSpPr>
        <p:grpSpPr bwMode="auto">
          <a:xfrm>
            <a:off x="1130300" y="3911600"/>
            <a:ext cx="7877175" cy="609600"/>
            <a:chOff x="1130300" y="2702124"/>
            <a:chExt cx="7877175" cy="609600"/>
          </a:xfrm>
        </p:grpSpPr>
        <p:grpSp>
          <p:nvGrpSpPr>
            <p:cNvPr id="18439" name="Groupe 26"/>
            <p:cNvGrpSpPr>
              <a:grpSpLocks/>
            </p:cNvGrpSpPr>
            <p:nvPr/>
          </p:nvGrpSpPr>
          <p:grpSpPr bwMode="auto">
            <a:xfrm>
              <a:off x="1130300" y="2702124"/>
              <a:ext cx="7877175" cy="609600"/>
              <a:chOff x="1130300" y="2702124"/>
              <a:chExt cx="7877175" cy="609600"/>
            </a:xfrm>
          </p:grpSpPr>
          <p:pic>
            <p:nvPicPr>
              <p:cNvPr id="18441" name="Imag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300" y="2702124"/>
                <a:ext cx="78771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riangle isocèle 27"/>
              <p:cNvSpPr/>
              <p:nvPr/>
            </p:nvSpPr>
            <p:spPr>
              <a:xfrm rot="5400000">
                <a:off x="1155713" y="2748313"/>
                <a:ext cx="559145" cy="51638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dirty="0">
                    <a:solidFill>
                      <a:srgbClr val="EA67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8440" name="ZoneTexte 27"/>
            <p:cNvSpPr txBox="1">
              <a:spLocks noChangeArrowheads="1"/>
            </p:cNvSpPr>
            <p:nvPr/>
          </p:nvSpPr>
          <p:spPr bwMode="auto">
            <a:xfrm>
              <a:off x="1705923" y="2837201"/>
              <a:ext cx="7098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000">
                  <a:solidFill>
                    <a:srgbClr val="4C4C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&amp; Perspectives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FB16B3-A61F-4E12-A257-B18F618FDA93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6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9407525" cy="4906963"/>
          </a:xfrm>
        </p:spPr>
        <p:txBody>
          <a:bodyPr/>
          <a:lstStyle/>
          <a:p>
            <a:r>
              <a:rPr lang="en-GB" altLang="fr-FR" smtClean="0"/>
              <a:t>Sources of variability:</a:t>
            </a:r>
          </a:p>
        </p:txBody>
      </p:sp>
      <p:pic>
        <p:nvPicPr>
          <p:cNvPr id="21511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65300"/>
            <a:ext cx="83185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83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91895D-7FDC-4C01-972A-ACBCB30485F8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7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658813" y="4608513"/>
            <a:ext cx="1743075" cy="833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Material Requirements Planning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(MRP)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2427288" y="4608513"/>
            <a:ext cx="1760537" cy="833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Distribution Requirements Planning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(DRP)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4259263" y="4608513"/>
            <a:ext cx="1116012" cy="833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5424488" y="4608513"/>
            <a:ext cx="1355725" cy="833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Theory of Constraints</a:t>
            </a: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7959725" y="4608513"/>
            <a:ext cx="1355725" cy="833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grpSp>
        <p:nvGrpSpPr>
          <p:cNvPr id="22539" name="Group 8"/>
          <p:cNvGrpSpPr>
            <a:grpSpLocks/>
          </p:cNvGrpSpPr>
          <p:nvPr/>
        </p:nvGrpSpPr>
        <p:grpSpPr bwMode="auto">
          <a:xfrm>
            <a:off x="708025" y="2622550"/>
            <a:ext cx="8686800" cy="1985963"/>
            <a:chOff x="144" y="1392"/>
            <a:chExt cx="5472" cy="1251"/>
          </a:xfrm>
        </p:grpSpPr>
        <p:sp>
          <p:nvSpPr>
            <p:cNvPr id="22544" name="Rectangle 9"/>
            <p:cNvSpPr>
              <a:spLocks noChangeArrowheads="1"/>
            </p:cNvSpPr>
            <p:nvPr/>
          </p:nvSpPr>
          <p:spPr bwMode="auto">
            <a:xfrm>
              <a:off x="1920" y="1392"/>
              <a:ext cx="1920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Demand Driven MRP</a:t>
              </a:r>
            </a:p>
            <a:p>
              <a:pPr algn="ctr" eaLnBrk="1" hangingPunct="1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(DDMRP)</a:t>
              </a:r>
            </a:p>
          </p:txBody>
        </p:sp>
        <p:sp>
          <p:nvSpPr>
            <p:cNvPr id="22545" name="AutoShape 10"/>
            <p:cNvSpPr>
              <a:spLocks/>
            </p:cNvSpPr>
            <p:nvPr/>
          </p:nvSpPr>
          <p:spPr bwMode="auto">
            <a:xfrm rot="-5400000">
              <a:off x="2617" y="-355"/>
              <a:ext cx="525" cy="5472"/>
            </a:xfrm>
            <a:prstGeom prst="rightBrace">
              <a:avLst>
                <a:gd name="adj1" fmla="val 868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523875" y="1293813"/>
            <a:ext cx="623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A6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multi-echelon materials and inventory planning and execution solution.</a:t>
            </a:r>
          </a:p>
        </p:txBody>
      </p:sp>
      <p:pic>
        <p:nvPicPr>
          <p:cNvPr id="22541" name="Picture 12" descr="Newbook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368425"/>
            <a:ext cx="1536700" cy="18589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5"/>
          <p:cNvSpPr>
            <a:spLocks noChangeArrowheads="1"/>
          </p:cNvSpPr>
          <p:nvPr/>
        </p:nvSpPr>
        <p:spPr bwMode="auto">
          <a:xfrm>
            <a:off x="6815138" y="4610100"/>
            <a:ext cx="1116012" cy="8334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</a:p>
        </p:txBody>
      </p:sp>
      <p:sp>
        <p:nvSpPr>
          <p:cNvPr id="22543" name="ZoneTexte 21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1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7615E3-F1AE-4634-88B0-46357FADFD24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069975" y="1622425"/>
            <a:ext cx="8001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Demand Driven Material Requirements Planning</a:t>
            </a:r>
          </a:p>
        </p:txBody>
      </p:sp>
      <p:grpSp>
        <p:nvGrpSpPr>
          <p:cNvPr id="23559" name="Group 3"/>
          <p:cNvGrpSpPr>
            <a:grpSpLocks/>
          </p:cNvGrpSpPr>
          <p:nvPr/>
        </p:nvGrpSpPr>
        <p:grpSpPr bwMode="auto">
          <a:xfrm>
            <a:off x="1069975" y="2460625"/>
            <a:ext cx="1600200" cy="1752600"/>
            <a:chOff x="336" y="1392"/>
            <a:chExt cx="1008" cy="1104"/>
          </a:xfrm>
        </p:grpSpPr>
        <p:sp>
          <p:nvSpPr>
            <p:cNvPr id="23580" name="Rectangle 4"/>
            <p:cNvSpPr>
              <a:spLocks noChangeArrowheads="1"/>
            </p:cNvSpPr>
            <p:nvPr/>
          </p:nvSpPr>
          <p:spPr bwMode="auto">
            <a:xfrm>
              <a:off x="336" y="1392"/>
              <a:ext cx="100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Strategic Inventory Positioning</a:t>
              </a:r>
            </a:p>
          </p:txBody>
        </p:sp>
        <p:sp>
          <p:nvSpPr>
            <p:cNvPr id="23581" name="Oval 5"/>
            <p:cNvSpPr>
              <a:spLocks noChangeArrowheads="1"/>
            </p:cNvSpPr>
            <p:nvPr/>
          </p:nvSpPr>
          <p:spPr bwMode="auto">
            <a:xfrm>
              <a:off x="576" y="206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560" name="Group 6"/>
          <p:cNvGrpSpPr>
            <a:grpSpLocks/>
          </p:cNvGrpSpPr>
          <p:nvPr/>
        </p:nvGrpSpPr>
        <p:grpSpPr bwMode="auto">
          <a:xfrm>
            <a:off x="2146300" y="2460625"/>
            <a:ext cx="2124075" cy="1752600"/>
            <a:chOff x="1014" y="1392"/>
            <a:chExt cx="1338" cy="1104"/>
          </a:xfrm>
        </p:grpSpPr>
        <p:sp>
          <p:nvSpPr>
            <p:cNvPr id="23577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100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Buffer Profiles and Levels</a:t>
              </a:r>
            </a:p>
          </p:txBody>
        </p:sp>
        <p:sp>
          <p:nvSpPr>
            <p:cNvPr id="23578" name="Oval 8"/>
            <p:cNvSpPr>
              <a:spLocks noChangeArrowheads="1"/>
            </p:cNvSpPr>
            <p:nvPr/>
          </p:nvSpPr>
          <p:spPr bwMode="auto">
            <a:xfrm>
              <a:off x="1632" y="206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3579" name="AutoShape 9"/>
            <p:cNvCxnSpPr>
              <a:cxnSpLocks noChangeShapeType="1"/>
              <a:stCxn id="23581" idx="6"/>
              <a:endCxn id="23578" idx="2"/>
            </p:cNvCxnSpPr>
            <p:nvPr/>
          </p:nvCxnSpPr>
          <p:spPr bwMode="auto">
            <a:xfrm>
              <a:off x="1014" y="2280"/>
              <a:ext cx="618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61" name="Group 10"/>
          <p:cNvGrpSpPr>
            <a:grpSpLocks/>
          </p:cNvGrpSpPr>
          <p:nvPr/>
        </p:nvGrpSpPr>
        <p:grpSpPr bwMode="auto">
          <a:xfrm>
            <a:off x="3822700" y="2460625"/>
            <a:ext cx="2047875" cy="1752600"/>
            <a:chOff x="2070" y="1392"/>
            <a:chExt cx="1290" cy="1104"/>
          </a:xfrm>
        </p:grpSpPr>
        <p:sp>
          <p:nvSpPr>
            <p:cNvPr id="23574" name="Rectangle 11"/>
            <p:cNvSpPr>
              <a:spLocks noChangeArrowheads="1"/>
            </p:cNvSpPr>
            <p:nvPr/>
          </p:nvSpPr>
          <p:spPr bwMode="auto">
            <a:xfrm>
              <a:off x="2352" y="1392"/>
              <a:ext cx="100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Dynamic Adjustments</a:t>
              </a:r>
            </a:p>
          </p:txBody>
        </p:sp>
        <p:sp>
          <p:nvSpPr>
            <p:cNvPr id="23575" name="Oval 12"/>
            <p:cNvSpPr>
              <a:spLocks noChangeArrowheads="1"/>
            </p:cNvSpPr>
            <p:nvPr/>
          </p:nvSpPr>
          <p:spPr bwMode="auto">
            <a:xfrm>
              <a:off x="2640" y="206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3576" name="AutoShape 13"/>
            <p:cNvCxnSpPr>
              <a:cxnSpLocks noChangeShapeType="1"/>
              <a:stCxn id="23578" idx="6"/>
              <a:endCxn id="23575" idx="2"/>
            </p:cNvCxnSpPr>
            <p:nvPr/>
          </p:nvCxnSpPr>
          <p:spPr bwMode="auto">
            <a:xfrm>
              <a:off x="2070" y="2280"/>
              <a:ext cx="57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62" name="Group 14"/>
          <p:cNvGrpSpPr>
            <a:grpSpLocks/>
          </p:cNvGrpSpPr>
          <p:nvPr/>
        </p:nvGrpSpPr>
        <p:grpSpPr bwMode="auto">
          <a:xfrm>
            <a:off x="5422900" y="2460625"/>
            <a:ext cx="2047875" cy="1752600"/>
            <a:chOff x="3078" y="1392"/>
            <a:chExt cx="1290" cy="1104"/>
          </a:xfrm>
        </p:grpSpPr>
        <p:sp>
          <p:nvSpPr>
            <p:cNvPr id="23571" name="Rectangle 15"/>
            <p:cNvSpPr>
              <a:spLocks noChangeArrowheads="1"/>
            </p:cNvSpPr>
            <p:nvPr/>
          </p:nvSpPr>
          <p:spPr bwMode="auto">
            <a:xfrm>
              <a:off x="3360" y="1392"/>
              <a:ext cx="100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Demand Driven Planning</a:t>
              </a:r>
            </a:p>
          </p:txBody>
        </p:sp>
        <p:sp>
          <p:nvSpPr>
            <p:cNvPr id="23572" name="Oval 16"/>
            <p:cNvSpPr>
              <a:spLocks noChangeArrowheads="1"/>
            </p:cNvSpPr>
            <p:nvPr/>
          </p:nvSpPr>
          <p:spPr bwMode="auto">
            <a:xfrm>
              <a:off x="3648" y="206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3573" name="AutoShape 17"/>
            <p:cNvCxnSpPr>
              <a:cxnSpLocks noChangeShapeType="1"/>
              <a:stCxn id="23575" idx="6"/>
              <a:endCxn id="23572" idx="2"/>
            </p:cNvCxnSpPr>
            <p:nvPr/>
          </p:nvCxnSpPr>
          <p:spPr bwMode="auto">
            <a:xfrm>
              <a:off x="3078" y="2280"/>
              <a:ext cx="57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7023100" y="2460625"/>
            <a:ext cx="2047875" cy="1752600"/>
            <a:chOff x="4086" y="1392"/>
            <a:chExt cx="1290" cy="1104"/>
          </a:xfrm>
        </p:grpSpPr>
        <p:sp>
          <p:nvSpPr>
            <p:cNvPr id="23568" name="Rectangle 19"/>
            <p:cNvSpPr>
              <a:spLocks noChangeArrowheads="1"/>
            </p:cNvSpPr>
            <p:nvPr/>
          </p:nvSpPr>
          <p:spPr bwMode="auto">
            <a:xfrm>
              <a:off x="4368" y="1392"/>
              <a:ext cx="100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Visible and Collaborative Execution</a:t>
              </a:r>
            </a:p>
          </p:txBody>
        </p:sp>
        <p:sp>
          <p:nvSpPr>
            <p:cNvPr id="23569" name="Oval 20"/>
            <p:cNvSpPr>
              <a:spLocks noChangeArrowheads="1"/>
            </p:cNvSpPr>
            <p:nvPr/>
          </p:nvSpPr>
          <p:spPr bwMode="auto">
            <a:xfrm>
              <a:off x="4656" y="2064"/>
              <a:ext cx="432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3570" name="AutoShape 21"/>
            <p:cNvCxnSpPr>
              <a:cxnSpLocks noChangeShapeType="1"/>
              <a:stCxn id="23572" idx="6"/>
              <a:endCxn id="23569" idx="2"/>
            </p:cNvCxnSpPr>
            <p:nvPr/>
          </p:nvCxnSpPr>
          <p:spPr bwMode="auto">
            <a:xfrm>
              <a:off x="4086" y="2280"/>
              <a:ext cx="57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4" name="Rectangle 22"/>
          <p:cNvSpPr>
            <a:spLocks noChangeArrowheads="1"/>
          </p:cNvSpPr>
          <p:nvPr/>
        </p:nvSpPr>
        <p:spPr bwMode="auto">
          <a:xfrm>
            <a:off x="1069975" y="4365625"/>
            <a:ext cx="480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Modeling/Re-modeling the Environment</a:t>
            </a:r>
          </a:p>
        </p:txBody>
      </p:sp>
      <p:sp>
        <p:nvSpPr>
          <p:cNvPr id="23565" name="Rectangle 23"/>
          <p:cNvSpPr>
            <a:spLocks noChangeArrowheads="1"/>
          </p:cNvSpPr>
          <p:nvPr/>
        </p:nvSpPr>
        <p:spPr bwMode="auto">
          <a:xfrm>
            <a:off x="5870575" y="4365625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7470775" y="4365625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</a:p>
        </p:txBody>
      </p:sp>
      <p:sp>
        <p:nvSpPr>
          <p:cNvPr id="23567" name="ZoneTexte 59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31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DDMRP description</a:t>
            </a:r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92EB973-2DB5-4460-9B9F-51E068291F8D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9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6430963"/>
            <a:ext cx="960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ISCEA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437313"/>
            <a:ext cx="1182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031875"/>
            <a:ext cx="78120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ZoneTexte 18"/>
          <p:cNvSpPr txBox="1">
            <a:spLocks noChangeArrowheads="1"/>
          </p:cNvSpPr>
          <p:nvPr/>
        </p:nvSpPr>
        <p:spPr bwMode="auto">
          <a:xfrm>
            <a:off x="2500313" y="6124575"/>
            <a:ext cx="5989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fr-FR" sz="1100"/>
              <a:t>All material and content © copyright 2013 Demand Driven Institute. All rights reserved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3298825" y="6480175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8</a:t>
            </a:r>
            <a:r>
              <a:rPr lang="fr-FR" dirty="0" smtClean="0"/>
              <a:t>th  MIM </a:t>
            </a:r>
            <a:r>
              <a:rPr lang="fr-FR" dirty="0" err="1" smtClean="0"/>
              <a:t>Conference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20261</TotalTime>
  <Words>1503</Words>
  <Application>Microsoft Macintosh PowerPoint</Application>
  <PresentationFormat>Personnalisé</PresentationFormat>
  <Paragraphs>407</Paragraphs>
  <Slides>36</Slides>
  <Notes>3</Notes>
  <HiddenSlides>4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Document</vt:lpstr>
      <vt:lpstr>An Empirical Comparison of MRP II and  Demand-Driven MRP</vt:lpstr>
      <vt:lpstr>Présentation PowerPoint</vt:lpstr>
      <vt:lpstr>Introduction</vt:lpstr>
      <vt:lpstr>Article issue</vt:lpstr>
      <vt:lpstr>Présentation PowerPoint</vt:lpstr>
      <vt:lpstr>DDMRP description</vt:lpstr>
      <vt:lpstr>DDMRP description</vt:lpstr>
      <vt:lpstr>DDMRP description</vt:lpstr>
      <vt:lpstr>DDMRP description</vt:lpstr>
      <vt:lpstr>DDMRP description</vt:lpstr>
      <vt:lpstr>DDMRP description</vt:lpstr>
      <vt:lpstr>DDMRP Planning &amp; Execution</vt:lpstr>
      <vt:lpstr>DDMRP description</vt:lpstr>
      <vt:lpstr>DDMRP description</vt:lpstr>
      <vt:lpstr>Présentation PowerPoint</vt:lpstr>
      <vt:lpstr>Method to address the issue</vt:lpstr>
      <vt:lpstr>Method to address the issue</vt:lpstr>
      <vt:lpstr>Method to address the issue</vt:lpstr>
      <vt:lpstr>Présentation PowerPoint</vt:lpstr>
      <vt:lpstr>A case study</vt:lpstr>
      <vt:lpstr>Evaluation methodology</vt:lpstr>
      <vt:lpstr>A case study</vt:lpstr>
      <vt:lpstr>A case study</vt:lpstr>
      <vt:lpstr>A case study</vt:lpstr>
      <vt:lpstr>High external variability</vt:lpstr>
      <vt:lpstr>DDMRP criticize on MRP</vt:lpstr>
      <vt:lpstr>Behaviour of orders and inventories</vt:lpstr>
      <vt:lpstr>Présentation PowerPoint</vt:lpstr>
      <vt:lpstr>Conclusion and perspectives</vt:lpstr>
      <vt:lpstr>Conclusion and perspectives</vt:lpstr>
      <vt:lpstr>Présentation PowerPoint</vt:lpstr>
      <vt:lpstr>A case study</vt:lpstr>
      <vt:lpstr>Buffer positionning</vt:lpstr>
      <vt:lpstr>A case study</vt:lpstr>
      <vt:lpstr>DDMRP description</vt:lpstr>
      <vt:lpstr>Behaviour of orders and inventories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Margot Pelle-Leroy</dc:creator>
  <cp:lastModifiedBy>Romain Miclo</cp:lastModifiedBy>
  <cp:revision>408</cp:revision>
  <dcterms:created xsi:type="dcterms:W3CDTF">2014-10-03T07:05:36Z</dcterms:created>
  <dcterms:modified xsi:type="dcterms:W3CDTF">2016-06-30T08:35:43Z</dcterms:modified>
</cp:coreProperties>
</file>