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5"/>
  </p:notesMasterIdLst>
  <p:sldIdLst>
    <p:sldId id="256" r:id="rId2"/>
    <p:sldId id="407" r:id="rId3"/>
    <p:sldId id="341" r:id="rId4"/>
    <p:sldId id="374" r:id="rId5"/>
    <p:sldId id="398" r:id="rId6"/>
    <p:sldId id="397" r:id="rId7"/>
    <p:sldId id="365" r:id="rId8"/>
    <p:sldId id="364" r:id="rId9"/>
    <p:sldId id="375" r:id="rId10"/>
    <p:sldId id="376" r:id="rId11"/>
    <p:sldId id="368" r:id="rId12"/>
    <p:sldId id="377" r:id="rId13"/>
    <p:sldId id="380" r:id="rId14"/>
    <p:sldId id="367" r:id="rId15"/>
    <p:sldId id="369" r:id="rId16"/>
    <p:sldId id="371" r:id="rId17"/>
    <p:sldId id="370" r:id="rId18"/>
    <p:sldId id="345" r:id="rId19"/>
    <p:sldId id="382" r:id="rId20"/>
    <p:sldId id="383" r:id="rId21"/>
    <p:sldId id="424" r:id="rId22"/>
    <p:sldId id="421" r:id="rId23"/>
    <p:sldId id="426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my" initials="L" lastIdx="1" clrIdx="0">
    <p:extLst>
      <p:ext uri="{19B8F6BF-5375-455C-9EA6-DF929625EA0E}">
        <p15:presenceInfo xmlns:p15="http://schemas.microsoft.com/office/powerpoint/2012/main" userId="Lam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C8C"/>
    <a:srgbClr val="3A9A61"/>
    <a:srgbClr val="E7800F"/>
    <a:srgbClr val="5097E6"/>
    <a:srgbClr val="EB8C45"/>
    <a:srgbClr val="E19335"/>
    <a:srgbClr val="F8C568"/>
    <a:srgbClr val="F3A05B"/>
    <a:srgbClr val="002861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B2077-CB4C-457E-AE01-4E63C23EEF70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6C6B9-6673-490D-84A5-C099BD03E4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08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71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49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945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51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3908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7329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4793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208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4855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4884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44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8173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6932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3152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627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978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719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881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239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786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457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Durations are </a:t>
            </a:r>
            <a:r>
              <a:rPr lang="fr-FR" dirty="0" err="1" smtClean="0"/>
              <a:t>known</a:t>
            </a:r>
            <a:r>
              <a:rPr lang="fr-FR" dirty="0" smtClean="0"/>
              <a:t> </a:t>
            </a:r>
            <a:r>
              <a:rPr lang="fr-FR" dirty="0" err="1" smtClean="0"/>
              <a:t>ahead</a:t>
            </a:r>
            <a:r>
              <a:rPr lang="fr-FR" dirty="0" smtClean="0"/>
              <a:t> of the </a:t>
            </a:r>
            <a:r>
              <a:rPr lang="fr-FR" dirty="0" err="1" smtClean="0"/>
              <a:t>schedule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C6B9-6673-490D-84A5-C099BD03E4C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862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22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23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27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72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41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69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97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37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2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16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06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5DFC6-71AE-44CB-AE2B-D2D3393F7C46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47803-E467-42AC-9D4F-3266918D8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11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12.emf"/><Relationship Id="rId11" Type="http://schemas.openxmlformats.org/officeDocument/2006/relationships/image" Target="../media/image17.emf"/><Relationship Id="rId5" Type="http://schemas.openxmlformats.org/officeDocument/2006/relationships/image" Target="../media/image11.emf"/><Relationship Id="rId10" Type="http://schemas.openxmlformats.org/officeDocument/2006/relationships/image" Target="../media/image16.emf"/><Relationship Id="rId4" Type="http://schemas.openxmlformats.org/officeDocument/2006/relationships/image" Target="../media/image10.emf"/><Relationship Id="rId9" Type="http://schemas.openxmlformats.org/officeDocument/2006/relationships/image" Target="../media/image1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6" Type="http://schemas.openxmlformats.org/officeDocument/2006/relationships/image" Target="../media/image21.emf"/><Relationship Id="rId5" Type="http://schemas.openxmlformats.org/officeDocument/2006/relationships/image" Target="../media/image11.emf"/><Relationship Id="rId4" Type="http://schemas.openxmlformats.org/officeDocument/2006/relationships/image" Target="../media/image2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7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4" Type="http://schemas.openxmlformats.org/officeDocument/2006/relationships/image" Target="../media/image2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4" Type="http://schemas.openxmlformats.org/officeDocument/2006/relationships/image" Target="../media/image2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4" Type="http://schemas.openxmlformats.org/officeDocument/2006/relationships/image" Target="../media/image3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52" y="238855"/>
            <a:ext cx="1799732" cy="1192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97854" y="2165352"/>
            <a:ext cx="109962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3600" b="1" cap="all" dirty="0">
                <a:solidFill>
                  <a:srgbClr val="002861"/>
                </a:solidFill>
              </a:rPr>
              <a:t>A GRASP embedding a bi-level ELS for solving Flexible Job-shop Problems </a:t>
            </a:r>
            <a:endParaRPr lang="fr-FR" sz="3600" dirty="0">
              <a:solidFill>
                <a:srgbClr val="3A9A6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14649" y="4581653"/>
            <a:ext cx="683049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endParaRPr lang="fr-FR" altLang="fr-FR" sz="1600" dirty="0" smtClean="0"/>
          </a:p>
          <a:p>
            <a:r>
              <a:rPr lang="fr-FR" altLang="zh-CN" dirty="0" smtClean="0"/>
              <a:t>LIMOS </a:t>
            </a:r>
            <a:r>
              <a:rPr lang="fr-FR" altLang="zh-CN" dirty="0"/>
              <a:t>(UMR CNRS 6158), </a:t>
            </a:r>
            <a:r>
              <a:rPr lang="fr-FR" altLang="zh-CN" dirty="0" smtClean="0"/>
              <a:t>Clermont-Ferrand</a:t>
            </a:r>
            <a:r>
              <a:rPr lang="fr-FR" altLang="zh-CN" dirty="0"/>
              <a:t>, France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384" y="506950"/>
            <a:ext cx="2424578" cy="65619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552" y="238855"/>
            <a:ext cx="1145372" cy="114537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273643" y="6318422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18420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036041" y="3752701"/>
            <a:ext cx="81199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fr-FR" sz="2400" u="sng" dirty="0"/>
              <a:t>Damien LAMY</a:t>
            </a:r>
            <a:r>
              <a:rPr lang="fr-FR" altLang="fr-FR" sz="2400" dirty="0"/>
              <a:t>, </a:t>
            </a:r>
            <a:r>
              <a:rPr lang="fr-FR" altLang="fr-FR" sz="2400" dirty="0" err="1"/>
              <a:t>Sylverin</a:t>
            </a:r>
            <a:r>
              <a:rPr lang="fr-FR" altLang="fr-FR" sz="2400" dirty="0"/>
              <a:t> KEMMOE-TCHOMTE, </a:t>
            </a:r>
            <a:r>
              <a:rPr lang="fr-FR" altLang="fr-FR" sz="2400" dirty="0" err="1"/>
              <a:t>Nikolay</a:t>
            </a:r>
            <a:r>
              <a:rPr lang="fr-FR" altLang="fr-FR" sz="2400" dirty="0"/>
              <a:t> TCHERNEV</a:t>
            </a:r>
            <a:endParaRPr lang="fr-FR" altLang="fr-FR" sz="2400" u="sng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4876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10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0524" y="3544877"/>
            <a:ext cx="1690050" cy="228342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Evaluation/</a:t>
            </a:r>
            <a:r>
              <a:rPr lang="fr-FR" dirty="0" err="1" smtClean="0">
                <a:cs typeface="Times New Roman" panose="02020603050405020304" pitchFamily="18" charset="0"/>
              </a:rPr>
              <a:t>decoding</a:t>
            </a:r>
            <a:r>
              <a:rPr lang="fr-FR" dirty="0" smtClean="0">
                <a:cs typeface="Times New Roman" panose="02020603050405020304" pitchFamily="18" charset="0"/>
              </a:rPr>
              <a:t> -&gt; </a:t>
            </a:r>
            <a:r>
              <a:rPr lang="fr-FR" dirty="0" err="1" smtClean="0">
                <a:cs typeface="Times New Roman" panose="02020603050405020304" pitchFamily="18" charset="0"/>
              </a:rPr>
              <a:t>Longest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path</a:t>
            </a:r>
            <a:r>
              <a:rPr lang="fr-FR" dirty="0" smtClean="0">
                <a:cs typeface="Times New Roman" panose="02020603050405020304" pitchFamily="18" charset="0"/>
              </a:rPr>
              <a:t> computation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1475" y="2207036"/>
            <a:ext cx="4396672" cy="926057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536179" y="2235994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261" y="2426123"/>
            <a:ext cx="8107158" cy="4034058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2667000" y="3413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8017603" y="2235994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667000" y="48712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667000" y="63675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8502509" y="2238760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4448695" y="3409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pic>
        <p:nvPicPr>
          <p:cNvPr id="40" name="Imag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24652" y="4769392"/>
            <a:ext cx="3303858" cy="1014857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8987419" y="2241529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670" y="4728450"/>
            <a:ext cx="1245300" cy="1243200"/>
          </a:xfrm>
          <a:prstGeom prst="rect">
            <a:avLst/>
          </a:prstGeom>
        </p:spPr>
      </p:pic>
      <p:sp>
        <p:nvSpPr>
          <p:cNvPr id="28" name="ZoneTexte 27"/>
          <p:cNvSpPr txBox="1"/>
          <p:nvPr/>
        </p:nvSpPr>
        <p:spPr>
          <a:xfrm>
            <a:off x="4448695" y="48712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9464014" y="2235988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448695" y="63675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9939503" y="2242797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6353434" y="340588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19</a:t>
            </a:r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10423558" y="2235988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6353434" y="63695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22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10908466" y="2247070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6357371" y="48712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8748012" y="468659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38" name="Rectangle 37"/>
          <p:cNvSpPr/>
          <p:nvPr/>
        </p:nvSpPr>
        <p:spPr>
          <a:xfrm>
            <a:off x="11383102" y="2242797"/>
            <a:ext cx="455295" cy="461962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82489" y="3405885"/>
            <a:ext cx="406629" cy="2511772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65929" y="3448722"/>
            <a:ext cx="165193" cy="913372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14064" y="3320456"/>
            <a:ext cx="393921" cy="2524458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5177172" y="762740"/>
            <a:ext cx="2240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○○●○○○○ Decoding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51" name="Groupe 50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59" name="Groupe 58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61" name="ZoneTexte 60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62" name="ZoneTexte 61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60" name="ZoneTexte 59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3474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2" grpId="0" animBg="1"/>
      <p:bldP spid="23" grpId="0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11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Heuristic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inspired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from</a:t>
            </a:r>
            <a:r>
              <a:rPr lang="fr-FR" dirty="0" smtClean="0">
                <a:cs typeface="Times New Roman" panose="02020603050405020304" pitchFamily="18" charset="0"/>
              </a:rPr>
              <a:t> (</a:t>
            </a:r>
            <a:r>
              <a:rPr lang="fr-FR" dirty="0" err="1" smtClean="0">
                <a:cs typeface="Times New Roman" panose="02020603050405020304" pitchFamily="18" charset="0"/>
              </a:rPr>
              <a:t>Binato</a:t>
            </a:r>
            <a:r>
              <a:rPr lang="fr-FR" dirty="0" smtClean="0">
                <a:cs typeface="Times New Roman" panose="02020603050405020304" pitchFamily="18" charset="0"/>
              </a:rPr>
              <a:t> et al., 2001)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7864" y="1811380"/>
            <a:ext cx="4656377" cy="55403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347678" y="1887970"/>
            <a:ext cx="20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7848093" y="1901886"/>
            <a:ext cx="20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8347614" y="1882881"/>
            <a:ext cx="20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7864" y="2450921"/>
            <a:ext cx="4656377" cy="554039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7347678" y="2514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872721" y="2535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0397764" y="2535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177172" y="762740"/>
            <a:ext cx="3299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○○○●○○○ Construction phase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36" name="Groupe 35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37" name="Groupe 36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39" name="ZoneTexte 38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40" name="ZoneTexte 39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8" name="ZoneTexte 37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048" y="2182683"/>
            <a:ext cx="9474575" cy="45428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866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7" grpId="0"/>
      <p:bldP spid="12" grpId="0"/>
      <p:bldP spid="15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2108" y="3102034"/>
            <a:ext cx="7428275" cy="351298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12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graphicFrame>
        <p:nvGraphicFramePr>
          <p:cNvPr id="55" name="Tableau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077049"/>
              </p:ext>
            </p:extLst>
          </p:nvPr>
        </p:nvGraphicFramePr>
        <p:xfrm>
          <a:off x="4247125" y="1648296"/>
          <a:ext cx="7493259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346"/>
                <a:gridCol w="1639816"/>
                <a:gridCol w="2430954"/>
                <a:gridCol w="2625143"/>
              </a:tblGrid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Op.3</a:t>
                      </a:r>
                      <a:endParaRPr lang="fr-FR" sz="1400" dirty="0"/>
                    </a:p>
                  </a:txBody>
                  <a:tcPr/>
                </a:tc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7030A0"/>
                          </a:solidFill>
                        </a:rPr>
                        <a:t>Job 1</a:t>
                      </a:r>
                      <a:endParaRPr lang="fr-FR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</a:rPr>
                        <a:t>Job 2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B0F0"/>
                          </a:solidFill>
                        </a:rPr>
                        <a:t>Job 3</a:t>
                      </a:r>
                      <a:endParaRPr lang="fr-FR" sz="1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600" b="1" i="0" u="none" strike="noStrike" kern="1200" baseline="30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600" b="1" i="0" u="none" strike="noStrike" kern="1200" baseline="30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2" name="Imag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542" y="2145737"/>
            <a:ext cx="3488429" cy="734757"/>
          </a:xfrm>
          <a:prstGeom prst="rect">
            <a:avLst/>
          </a:prstGeom>
        </p:spPr>
      </p:pic>
      <p:sp>
        <p:nvSpPr>
          <p:cNvPr id="30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Assignments</a:t>
            </a:r>
            <a:r>
              <a:rPr lang="fr-FR" dirty="0" smtClean="0">
                <a:cs typeface="Times New Roman" panose="02020603050405020304" pitchFamily="18" charset="0"/>
              </a:rPr>
              <a:t>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819" y="3158287"/>
            <a:ext cx="3488429" cy="415071"/>
          </a:xfrm>
          <a:prstGeom prst="rect">
            <a:avLst/>
          </a:prstGeom>
        </p:spPr>
      </p:pic>
      <p:cxnSp>
        <p:nvCxnSpPr>
          <p:cNvPr id="10" name="Connecteur droit avec flèche 9"/>
          <p:cNvCxnSpPr/>
          <p:nvPr/>
        </p:nvCxnSpPr>
        <p:spPr>
          <a:xfrm flipH="1">
            <a:off x="3476531" y="3403496"/>
            <a:ext cx="11450" cy="844963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12108" y="3115723"/>
            <a:ext cx="7209332" cy="3572703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819" y="4275394"/>
            <a:ext cx="3507706" cy="41736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177172" y="762740"/>
            <a:ext cx="322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○○○○●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○○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Local search phase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36" name="Groupe 35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37" name="Groupe 36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39" name="ZoneTexte 38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40" name="ZoneTexte 39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8" name="ZoneTexte 37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1448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731" y="5944475"/>
            <a:ext cx="4396672" cy="9768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7952" y="5977612"/>
            <a:ext cx="4396672" cy="9768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13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Scheduling</a:t>
            </a:r>
            <a:r>
              <a:rPr lang="fr-FR" dirty="0" smtClean="0">
                <a:cs typeface="Times New Roman" panose="02020603050405020304" pitchFamily="18" charset="0"/>
              </a:rPr>
              <a:t>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</p:txBody>
      </p:sp>
      <p:sp>
        <p:nvSpPr>
          <p:cNvPr id="6" name="Arc 5"/>
          <p:cNvSpPr/>
          <p:nvPr/>
        </p:nvSpPr>
        <p:spPr>
          <a:xfrm rot="12109262">
            <a:off x="402978" y="4463589"/>
            <a:ext cx="1213658" cy="1496291"/>
          </a:xfrm>
          <a:prstGeom prst="arc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5428614" y="6259484"/>
            <a:ext cx="1463298" cy="16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 rot="2689313">
            <a:off x="10436148" y="4803980"/>
            <a:ext cx="1213658" cy="1496291"/>
          </a:xfrm>
          <a:prstGeom prst="arc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512" y="2938869"/>
            <a:ext cx="5704174" cy="270552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2503" y="2948327"/>
            <a:ext cx="5798698" cy="2750354"/>
          </a:xfrm>
          <a:prstGeom prst="rect">
            <a:avLst/>
          </a:prstGeom>
        </p:spPr>
      </p:pic>
      <p:sp>
        <p:nvSpPr>
          <p:cNvPr id="37" name="Ellipse 36"/>
          <p:cNvSpPr/>
          <p:nvPr/>
        </p:nvSpPr>
        <p:spPr>
          <a:xfrm>
            <a:off x="2512642" y="5891031"/>
            <a:ext cx="350086" cy="696256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487337" y="5891031"/>
            <a:ext cx="350086" cy="696256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8655607" y="5891031"/>
            <a:ext cx="350086" cy="696256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9612467" y="5891031"/>
            <a:ext cx="350086" cy="696256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007635"/>
              </p:ext>
            </p:extLst>
          </p:nvPr>
        </p:nvGraphicFramePr>
        <p:xfrm>
          <a:off x="4247125" y="1648296"/>
          <a:ext cx="7493259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346"/>
                <a:gridCol w="1639816"/>
                <a:gridCol w="2430954"/>
                <a:gridCol w="2625143"/>
              </a:tblGrid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Op.3</a:t>
                      </a:r>
                      <a:endParaRPr lang="fr-FR" sz="1400" dirty="0"/>
                    </a:p>
                  </a:txBody>
                  <a:tcPr/>
                </a:tc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7030A0"/>
                          </a:solidFill>
                        </a:rPr>
                        <a:t>Job 1</a:t>
                      </a:r>
                      <a:endParaRPr lang="fr-FR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</a:rPr>
                        <a:t>Job 2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B0F0"/>
                          </a:solidFill>
                        </a:rPr>
                        <a:t>Job 3</a:t>
                      </a:r>
                      <a:endParaRPr lang="fr-FR" sz="1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600" b="1" i="0" u="none" strike="noStrike" kern="1200" baseline="30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600" b="1" i="0" u="none" strike="noStrike" kern="1200" baseline="-25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600" b="1" i="0" u="none" strike="noStrike" kern="1200" baseline="300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6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177172" y="762740"/>
            <a:ext cx="322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○○○○●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○○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Local search phase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45" name="Groupe 44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46" name="Groupe 45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48" name="ZoneTexte 47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49" name="ZoneTexte 48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7" name="ZoneTexte 46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7364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8" grpId="0" animBg="1"/>
      <p:bldP spid="37" grpId="0" animBg="1"/>
      <p:bldP spid="39" grpId="0" animBg="1"/>
      <p:bldP spid="40" grpId="0" animBg="1"/>
      <p:bldP spid="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14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Use of the </a:t>
            </a:r>
            <a:r>
              <a:rPr lang="fr-FR" b="1" dirty="0" err="1" smtClean="0">
                <a:cs typeface="Times New Roman" panose="02020603050405020304" pitchFamily="18" charset="0"/>
              </a:rPr>
              <a:t>GRASPxELS</a:t>
            </a:r>
            <a:r>
              <a:rPr lang="fr-FR" dirty="0" smtClean="0">
                <a:cs typeface="Times New Roman" panose="02020603050405020304" pitchFamily="18" charset="0"/>
              </a:rPr>
              <a:t> (Prins, 2009)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Competitive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results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obtained</a:t>
            </a:r>
            <a:r>
              <a:rPr lang="fr-FR" dirty="0" smtClean="0">
                <a:cs typeface="Times New Roman" panose="02020603050405020304" pitchFamily="18" charset="0"/>
              </a:rPr>
              <a:t> on the </a:t>
            </a:r>
            <a:r>
              <a:rPr lang="fr-FR" dirty="0" err="1" smtClean="0">
                <a:cs typeface="Times New Roman" panose="02020603050405020304" pitchFamily="18" charset="0"/>
              </a:rPr>
              <a:t>classical</a:t>
            </a:r>
            <a:r>
              <a:rPr lang="fr-FR" dirty="0" smtClean="0">
                <a:cs typeface="Times New Roman" panose="02020603050405020304" pitchFamily="18" charset="0"/>
              </a:rPr>
              <a:t> Job-shop </a:t>
            </a:r>
            <a:r>
              <a:rPr lang="fr-FR" dirty="0" err="1" smtClean="0">
                <a:cs typeface="Times New Roman" panose="02020603050405020304" pitchFamily="18" charset="0"/>
              </a:rPr>
              <a:t>problem</a:t>
            </a:r>
            <a:r>
              <a:rPr lang="fr-FR" dirty="0" smtClean="0">
                <a:cs typeface="Times New Roman" panose="02020603050405020304" pitchFamily="18" charset="0"/>
              </a:rPr>
              <a:t> (</a:t>
            </a:r>
            <a:r>
              <a:rPr lang="fr-FR" dirty="0" err="1" smtClean="0">
                <a:cs typeface="Times New Roman" panose="02020603050405020304" pitchFamily="18" charset="0"/>
              </a:rPr>
              <a:t>Chassaing</a:t>
            </a:r>
            <a:r>
              <a:rPr lang="fr-FR" dirty="0" smtClean="0">
                <a:cs typeface="Times New Roman" panose="02020603050405020304" pitchFamily="18" charset="0"/>
              </a:rPr>
              <a:t> et al., 2014; </a:t>
            </a:r>
            <a:r>
              <a:rPr lang="fr-FR" dirty="0" err="1" smtClean="0">
                <a:cs typeface="Times New Roman" panose="02020603050405020304" pitchFamily="18" charset="0"/>
              </a:rPr>
              <a:t>Kemmoé-Tchomté</a:t>
            </a:r>
            <a:r>
              <a:rPr lang="fr-FR" dirty="0" smtClean="0">
                <a:cs typeface="Times New Roman" panose="02020603050405020304" pitchFamily="18" charset="0"/>
              </a:rPr>
              <a:t> et al., 2015)</a:t>
            </a: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GRASPxELS</a:t>
            </a:r>
            <a:r>
              <a:rPr lang="fr-FR" dirty="0" smtClean="0">
                <a:cs typeface="Times New Roman" panose="02020603050405020304" pitchFamily="18" charset="0"/>
              </a:rPr>
              <a:t> :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(</a:t>
            </a:r>
            <a:r>
              <a:rPr lang="fr-FR" dirty="0" err="1" smtClean="0">
                <a:cs typeface="Times New Roman" panose="02020603050405020304" pitchFamily="18" charset="0"/>
              </a:rPr>
              <a:t>Feo</a:t>
            </a:r>
            <a:r>
              <a:rPr lang="fr-FR" dirty="0" smtClean="0">
                <a:cs typeface="Times New Roman" panose="02020603050405020304" pitchFamily="18" charset="0"/>
              </a:rPr>
              <a:t> and </a:t>
            </a:r>
            <a:r>
              <a:rPr lang="fr-FR" dirty="0" err="1" smtClean="0">
                <a:cs typeface="Times New Roman" panose="02020603050405020304" pitchFamily="18" charset="0"/>
              </a:rPr>
              <a:t>Resende</a:t>
            </a:r>
            <a:r>
              <a:rPr lang="fr-FR" dirty="0" smtClean="0">
                <a:cs typeface="Times New Roman" panose="02020603050405020304" pitchFamily="18" charset="0"/>
              </a:rPr>
              <a:t>, 1995)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(Wolf and Merz, 2007)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Construction phase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Local </a:t>
            </a:r>
            <a:r>
              <a:rPr lang="fr-FR" dirty="0" err="1" smtClean="0">
                <a:cs typeface="Times New Roman" panose="02020603050405020304" pitchFamily="18" charset="0"/>
              </a:rPr>
              <a:t>search</a:t>
            </a:r>
            <a:r>
              <a:rPr lang="fr-FR" dirty="0" smtClean="0">
                <a:cs typeface="Times New Roman" panose="02020603050405020304" pitchFamily="18" charset="0"/>
              </a:rPr>
              <a:t> phase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Evolutionary</a:t>
            </a:r>
            <a:r>
              <a:rPr lang="fr-FR" dirty="0" smtClean="0">
                <a:cs typeface="Times New Roman" panose="02020603050405020304" pitchFamily="18" charset="0"/>
              </a:rPr>
              <a:t> Local </a:t>
            </a:r>
            <a:r>
              <a:rPr lang="fr-FR" dirty="0" err="1" smtClean="0">
                <a:cs typeface="Times New Roman" panose="02020603050405020304" pitchFamily="18" charset="0"/>
              </a:rPr>
              <a:t>Search</a:t>
            </a:r>
            <a:r>
              <a:rPr lang="fr-FR" dirty="0" smtClean="0">
                <a:cs typeface="Times New Roman" panose="02020603050405020304" pitchFamily="18" charset="0"/>
              </a:rPr>
              <a:t> (ELS)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177172" y="762740"/>
            <a:ext cx="4560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○○○○○●○ Metaheuristic: Global scheme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30" name="Groupe 29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32" name="ZoneTexte 31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1" name="ZoneTexte 30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2819" y="2536773"/>
            <a:ext cx="4752752" cy="414020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752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15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ELS (Wolf and Merz, 2007)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177172" y="762740"/>
            <a:ext cx="3210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○○○○○●○ Metaheuristic: ELS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29" name="Groupe 28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31" name="ZoneTexte 30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32" name="ZoneTexte 31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0" name="ZoneTexte 29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6963" y="2295249"/>
            <a:ext cx="5486604" cy="42059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4382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16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Neighbourhoods used: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177172" y="762740"/>
            <a:ext cx="4774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○○○○○●○ Metaheuristic: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Neighbourhoods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3" name="Groupe 22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30" name="Groupe 29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32" name="ZoneTexte 31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1" name="ZoneTexte 30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7557" y="2193143"/>
            <a:ext cx="6556887" cy="42497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2941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17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Problem encountered 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en-GB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sz="2400" b="1" dirty="0" err="1" smtClean="0">
                <a:cs typeface="Times New Roman" panose="02020603050405020304" pitchFamily="18" charset="0"/>
              </a:rPr>
              <a:t>GRASPxELS</a:t>
            </a:r>
            <a:r>
              <a:rPr lang="en-GB" sz="2400" b="1" dirty="0" smtClean="0">
                <a:cs typeface="Times New Roman" panose="02020603050405020304" pitchFamily="18" charset="0"/>
              </a:rPr>
              <a:t> does not allow to find good solutions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sz="2400" dirty="0" smtClean="0">
                <a:cs typeface="Times New Roman" panose="02020603050405020304" pitchFamily="18" charset="0"/>
              </a:rPr>
              <a:t>Finding good settings-&gt; </a:t>
            </a:r>
            <a:r>
              <a:rPr lang="en-GB" sz="2400" b="1" dirty="0" smtClean="0">
                <a:cs typeface="Times New Roman" panose="02020603050405020304" pitchFamily="18" charset="0"/>
              </a:rPr>
              <a:t>difficult and time consuming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en-GB" sz="2400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en-GB" sz="2400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Modify the </a:t>
            </a:r>
            <a:r>
              <a:rPr lang="en-GB" dirty="0" err="1" smtClean="0">
                <a:cs typeface="Times New Roman" panose="02020603050405020304" pitchFamily="18" charset="0"/>
              </a:rPr>
              <a:t>GRASPxELS</a:t>
            </a:r>
            <a:r>
              <a:rPr lang="en-GB" dirty="0" smtClean="0">
                <a:cs typeface="Times New Roman" panose="02020603050405020304" pitchFamily="18" charset="0"/>
              </a:rPr>
              <a:t> -&gt; </a:t>
            </a:r>
            <a:r>
              <a:rPr lang="en-GB" b="1" dirty="0" smtClean="0">
                <a:cs typeface="Times New Roman" panose="02020603050405020304" pitchFamily="18" charset="0"/>
              </a:rPr>
              <a:t>modifying the intensification process</a:t>
            </a: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en-GB" sz="2400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177172" y="762740"/>
            <a:ext cx="3896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○○○○○●○ Metaheuristic: Problem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30" name="Groupe 29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32" name="ZoneTexte 31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1" name="ZoneTexte 30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7770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18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177172" y="762740"/>
            <a:ext cx="4180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○○○○○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○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● Metaheuristic: GRASPx2ELS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30" name="Groupe 29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32" name="ZoneTexte 31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1" name="ZoneTexte 30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400" y="2068623"/>
            <a:ext cx="10078839" cy="4673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698512" y="2982096"/>
            <a:ext cx="4989727" cy="1845277"/>
          </a:xfrm>
          <a:prstGeom prst="rect">
            <a:avLst/>
          </a:prstGeom>
          <a:solidFill>
            <a:schemeClr val="accent6">
              <a:lumMod val="60000"/>
              <a:lumOff val="40000"/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GRASPx2ELS: Synthetic algorithm</a:t>
            </a:r>
            <a:endParaRPr lang="en-GB" sz="2400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1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19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177172" y="762740"/>
            <a:ext cx="4180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○○○○○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○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● Metaheuristic: GRASPx2ELS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17" name="Groupe 16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27" name="ZoneTexte 26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28" name="ZoneTexte 27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26" name="ZoneTexte 25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222" y="1490685"/>
            <a:ext cx="3765435" cy="5418443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0708" y="1558271"/>
            <a:ext cx="4913421" cy="51955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9263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fr-FR" sz="1600" b="1" smtClean="0">
                <a:solidFill>
                  <a:schemeClr val="bg1">
                    <a:lumMod val="95000"/>
                  </a:schemeClr>
                </a:solidFill>
              </a:rPr>
              <a:t>2</a:t>
            </a:fld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2472171" y="2193261"/>
            <a:ext cx="8932429" cy="3197489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0070" lvl="1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3200" dirty="0" err="1" smtClean="0"/>
              <a:t>Presentation</a:t>
            </a:r>
            <a:r>
              <a:rPr lang="fr-FR" sz="3200" dirty="0" smtClean="0"/>
              <a:t> and </a:t>
            </a:r>
            <a:r>
              <a:rPr lang="fr-FR" sz="3200" dirty="0" err="1" smtClean="0"/>
              <a:t>context</a:t>
            </a:r>
            <a:endParaRPr lang="fr-FR" sz="3200" dirty="0" smtClean="0"/>
          </a:p>
          <a:p>
            <a:pPr marL="560070" lvl="1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3200" dirty="0" err="1" smtClean="0"/>
              <a:t>Metaheuristic</a:t>
            </a:r>
            <a:endParaRPr lang="fr-FR" sz="3200" dirty="0" smtClean="0"/>
          </a:p>
          <a:p>
            <a:pPr marL="560070" lvl="1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r>
              <a:rPr lang="fr-FR" sz="3200" dirty="0" err="1" smtClean="0"/>
              <a:t>Results</a:t>
            </a:r>
            <a:endParaRPr lang="fr-FR" sz="3200" dirty="0" smtClean="0"/>
          </a:p>
          <a:p>
            <a:pPr marL="1474470" lvl="3" indent="-514350">
              <a:buClr>
                <a:schemeClr val="accent3">
                  <a:lumMod val="75000"/>
                </a:schemeClr>
              </a:buClr>
              <a:buFont typeface="+mj-lt"/>
              <a:buAutoNum type="romanUcPeriod"/>
            </a:pPr>
            <a:endParaRPr lang="fr-FR" dirty="0" smtClean="0"/>
          </a:p>
        </p:txBody>
      </p:sp>
      <p:sp>
        <p:nvSpPr>
          <p:cNvPr id="9" name="Rectangle 8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27222" y="411219"/>
            <a:ext cx="107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Outlines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6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275683" y="1711105"/>
            <a:ext cx="1692998" cy="5146895"/>
          </a:xfrm>
          <a:prstGeom prst="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20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1" name="Rectangle 2"/>
          <p:cNvSpPr txBox="1">
            <a:spLocks/>
          </p:cNvSpPr>
          <p:nvPr/>
        </p:nvSpPr>
        <p:spPr>
          <a:xfrm>
            <a:off x="391419" y="1515360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Instances MK, DP, BC, HU :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367126"/>
              </p:ext>
            </p:extLst>
          </p:nvPr>
        </p:nvGraphicFramePr>
        <p:xfrm>
          <a:off x="527222" y="1965557"/>
          <a:ext cx="11350925" cy="4813331"/>
        </p:xfrm>
        <a:graphic>
          <a:graphicData uri="http://schemas.openxmlformats.org/drawingml/2006/table">
            <a:tbl>
              <a:tblPr/>
              <a:tblGrid>
                <a:gridCol w="1323460"/>
                <a:gridCol w="300786"/>
                <a:gridCol w="300786"/>
                <a:gridCol w="845962"/>
                <a:gridCol w="845962"/>
                <a:gridCol w="300786"/>
                <a:gridCol w="845962"/>
                <a:gridCol w="845962"/>
                <a:gridCol w="300786"/>
                <a:gridCol w="845962"/>
                <a:gridCol w="845962"/>
                <a:gridCol w="300786"/>
                <a:gridCol w="845962"/>
                <a:gridCol w="845962"/>
                <a:gridCol w="300786"/>
                <a:gridCol w="721888"/>
                <a:gridCol w="733165"/>
              </a:tblGrid>
              <a:tr h="1680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Hmida</a:t>
                      </a: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 al., 2010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Yuan et al., 2013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Gonzalez et al., 2013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Gonzalez et al., 2015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This paper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CDDS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HHS/LNS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GA+TS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SSPR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GRASPx2ELS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BFS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DP_Data</a:t>
                      </a:r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(18 instances)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RPD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#best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CI-CPU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BC_Data</a:t>
                      </a:r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(21 instances)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RPD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0,19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0,27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#best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CI+CPU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42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MK_Data</a:t>
                      </a:r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(10 instances)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RPD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0,37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#best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CI+CPU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Hu_Data-edata</a:t>
                      </a:r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(43 instances)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RPD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#best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CI+CPU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Hu_Data-rdata</a:t>
                      </a:r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(43 instances)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RPD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#best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CI+CPU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Hu_Data-vdata</a:t>
                      </a:r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(43 instances)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RPD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#best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CI+CPU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17" name="Groupe 16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26" name="ZoneTexte 25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27" name="ZoneTexte 26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9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</p:grpSp>
        <p:sp>
          <p:nvSpPr>
            <p:cNvPr id="19" name="ZoneTexte 18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5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5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945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21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1" name="Rectangle 2"/>
          <p:cNvSpPr txBox="1">
            <a:spLocks/>
          </p:cNvSpPr>
          <p:nvPr/>
        </p:nvSpPr>
        <p:spPr>
          <a:xfrm>
            <a:off x="391419" y="1475690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Extending</a:t>
            </a:r>
            <a:r>
              <a:rPr lang="fr-FR" dirty="0" smtClean="0">
                <a:cs typeface="Times New Roman" panose="02020603050405020304" pitchFamily="18" charset="0"/>
              </a:rPr>
              <a:t> an </a:t>
            </a:r>
            <a:r>
              <a:rPr lang="fr-FR" dirty="0" err="1" smtClean="0">
                <a:cs typeface="Times New Roman" panose="02020603050405020304" pitchFamily="18" charset="0"/>
              </a:rPr>
              <a:t>existing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metaheuristic</a:t>
            </a:r>
            <a:r>
              <a:rPr lang="fr-FR" dirty="0" smtClean="0">
                <a:cs typeface="Times New Roman" panose="02020603050405020304" pitchFamily="18" charset="0"/>
              </a:rPr>
              <a:t>: </a:t>
            </a:r>
            <a:r>
              <a:rPr lang="fr-FR" sz="2800" b="1" dirty="0" smtClean="0">
                <a:cs typeface="Times New Roman" panose="02020603050405020304" pitchFamily="18" charset="0"/>
              </a:rPr>
              <a:t>GRASPx2ELS</a:t>
            </a:r>
            <a:endParaRPr lang="fr-FR" dirty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Results</a:t>
            </a:r>
            <a:r>
              <a:rPr lang="fr-FR" dirty="0" smtClean="0">
                <a:cs typeface="Times New Roman" panose="02020603050405020304" pitchFamily="18" charset="0"/>
              </a:rPr>
              <a:t> comparable to </a:t>
            </a:r>
            <a:r>
              <a:rPr lang="fr-FR" dirty="0" err="1" smtClean="0">
                <a:cs typeface="Times New Roman" panose="02020603050405020304" pitchFamily="18" charset="0"/>
              </a:rPr>
              <a:t>those</a:t>
            </a:r>
            <a:r>
              <a:rPr lang="fr-FR" dirty="0" smtClean="0">
                <a:cs typeface="Times New Roman" panose="02020603050405020304" pitchFamily="18" charset="0"/>
              </a:rPr>
              <a:t> of the </a:t>
            </a:r>
            <a:r>
              <a:rPr lang="fr-FR" dirty="0" err="1" smtClean="0">
                <a:cs typeface="Times New Roman" panose="02020603050405020304" pitchFamily="18" charset="0"/>
              </a:rPr>
              <a:t>litterature</a:t>
            </a: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sz="2200" dirty="0" smtClean="0">
                <a:cs typeface="Times New Roman" panose="02020603050405020304" pitchFamily="18" charset="0"/>
              </a:rPr>
              <a:t>Optimal solution </a:t>
            </a:r>
            <a:r>
              <a:rPr lang="fr-FR" sz="2200" dirty="0" err="1" smtClean="0">
                <a:cs typeface="Times New Roman" panose="02020603050405020304" pitchFamily="18" charset="0"/>
              </a:rPr>
              <a:t>found</a:t>
            </a:r>
            <a:r>
              <a:rPr lang="fr-FR" sz="2200" dirty="0" smtClean="0">
                <a:cs typeface="Times New Roman" panose="02020603050405020304" pitchFamily="18" charset="0"/>
              </a:rPr>
              <a:t> at least once in </a:t>
            </a:r>
            <a:r>
              <a:rPr lang="fr-FR" sz="2200" b="1" dirty="0" smtClean="0">
                <a:cs typeface="Times New Roman" panose="02020603050405020304" pitchFamily="18" charset="0"/>
              </a:rPr>
              <a:t>all</a:t>
            </a:r>
            <a:r>
              <a:rPr lang="fr-FR" sz="2200" dirty="0" smtClean="0">
                <a:cs typeface="Times New Roman" panose="02020603050405020304" pitchFamily="18" charset="0"/>
              </a:rPr>
              <a:t> </a:t>
            </a:r>
            <a:r>
              <a:rPr lang="fr-FR" sz="2200" b="1" dirty="0" smtClean="0">
                <a:cs typeface="Times New Roman" panose="02020603050405020304" pitchFamily="18" charset="0"/>
              </a:rPr>
              <a:t>BC instances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sz="2200" b="1" dirty="0" err="1" smtClean="0">
                <a:cs typeface="Times New Roman" panose="02020603050405020304" pitchFamily="18" charset="0"/>
              </a:rPr>
              <a:t>Same</a:t>
            </a:r>
            <a:r>
              <a:rPr lang="fr-FR" sz="2200" b="1" dirty="0" smtClean="0">
                <a:cs typeface="Times New Roman" panose="02020603050405020304" pitchFamily="18" charset="0"/>
              </a:rPr>
              <a:t> </a:t>
            </a:r>
            <a:r>
              <a:rPr lang="fr-FR" sz="2200" b="1" dirty="0" err="1" smtClean="0">
                <a:cs typeface="Times New Roman" panose="02020603050405020304" pitchFamily="18" charset="0"/>
              </a:rPr>
              <a:t>number</a:t>
            </a:r>
            <a:r>
              <a:rPr lang="fr-FR" sz="2200" b="1" dirty="0" smtClean="0">
                <a:cs typeface="Times New Roman" panose="02020603050405020304" pitchFamily="18" charset="0"/>
              </a:rPr>
              <a:t> of optimal solutions </a:t>
            </a:r>
            <a:r>
              <a:rPr lang="fr-FR" sz="2200" dirty="0" smtClean="0">
                <a:cs typeface="Times New Roman" panose="02020603050405020304" pitchFamily="18" charset="0"/>
              </a:rPr>
              <a:t>as </a:t>
            </a:r>
            <a:r>
              <a:rPr lang="fr-FR" sz="2200" dirty="0" err="1" smtClean="0">
                <a:cs typeface="Times New Roman" panose="02020603050405020304" pitchFamily="18" charset="0"/>
              </a:rPr>
              <a:t>recent</a:t>
            </a:r>
            <a:r>
              <a:rPr lang="fr-FR" sz="2200" dirty="0" smtClean="0"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cs typeface="Times New Roman" panose="02020603050405020304" pitchFamily="18" charset="0"/>
              </a:rPr>
              <a:t>works</a:t>
            </a:r>
            <a:r>
              <a:rPr lang="fr-FR" sz="2200" dirty="0" smtClean="0">
                <a:cs typeface="Times New Roman" panose="02020603050405020304" pitchFamily="18" charset="0"/>
              </a:rPr>
              <a:t> for </a:t>
            </a:r>
            <a:r>
              <a:rPr lang="fr-FR" sz="2200" b="1" dirty="0" smtClean="0">
                <a:cs typeface="Times New Roman" panose="02020603050405020304" pitchFamily="18" charset="0"/>
              </a:rPr>
              <a:t>DP instances </a:t>
            </a:r>
            <a:endParaRPr lang="fr-FR" sz="2200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sz="2200" b="1" dirty="0" err="1" smtClean="0">
                <a:cs typeface="Times New Roman" panose="02020603050405020304" pitchFamily="18" charset="0"/>
              </a:rPr>
              <a:t>Competitive</a:t>
            </a:r>
            <a:r>
              <a:rPr lang="fr-FR" sz="2200" dirty="0" smtClean="0">
                <a:cs typeface="Times New Roman" panose="02020603050405020304" pitchFamily="18" charset="0"/>
              </a:rPr>
              <a:t> computation times</a:t>
            </a:r>
            <a:endParaRPr lang="fr-FR" sz="2200" b="1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sz="2200" b="1" dirty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Improvements</a:t>
            </a:r>
            <a:r>
              <a:rPr lang="fr-FR" dirty="0" smtClean="0">
                <a:cs typeface="Times New Roman" panose="02020603050405020304" pitchFamily="18" charset="0"/>
              </a:rPr>
              <a:t>: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sz="2200" dirty="0" err="1" smtClean="0">
                <a:cs typeface="Times New Roman" panose="02020603050405020304" pitchFamily="18" charset="0"/>
              </a:rPr>
              <a:t>Define</a:t>
            </a:r>
            <a:r>
              <a:rPr lang="fr-FR" sz="2200" dirty="0" smtClean="0">
                <a:cs typeface="Times New Roman" panose="02020603050405020304" pitchFamily="18" charset="0"/>
              </a:rPr>
              <a:t> a </a:t>
            </a:r>
            <a:r>
              <a:rPr lang="fr-FR" sz="2200" b="1" dirty="0" smtClean="0">
                <a:cs typeface="Times New Roman" panose="02020603050405020304" pitchFamily="18" charset="0"/>
              </a:rPr>
              <a:t>distance</a:t>
            </a:r>
            <a:r>
              <a:rPr lang="fr-FR" sz="2200" dirty="0" smtClean="0"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cs typeface="Times New Roman" panose="02020603050405020304" pitchFamily="18" charset="0"/>
              </a:rPr>
              <a:t>when</a:t>
            </a:r>
            <a:r>
              <a:rPr lang="fr-FR" sz="2200" dirty="0" smtClean="0"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cs typeface="Times New Roman" panose="02020603050405020304" pitchFamily="18" charset="0"/>
              </a:rPr>
              <a:t>restarting</a:t>
            </a:r>
            <a:r>
              <a:rPr lang="fr-FR" sz="2200" dirty="0" smtClean="0">
                <a:cs typeface="Times New Roman" panose="02020603050405020304" pitchFamily="18" charset="0"/>
              </a:rPr>
              <a:t> the ELS </a:t>
            </a:r>
            <a:r>
              <a:rPr lang="fr-FR" sz="2200" dirty="0" err="1" smtClean="0">
                <a:cs typeface="Times New Roman" panose="02020603050405020304" pitchFamily="18" charset="0"/>
              </a:rPr>
              <a:t>scheme</a:t>
            </a:r>
            <a:endParaRPr lang="fr-FR" sz="2200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sz="2200" b="1" dirty="0" err="1" smtClean="0">
                <a:cs typeface="Times New Roman" panose="02020603050405020304" pitchFamily="18" charset="0"/>
              </a:rPr>
              <a:t>Reduce</a:t>
            </a:r>
            <a:r>
              <a:rPr lang="fr-FR" sz="2200" dirty="0" smtClean="0">
                <a:cs typeface="Times New Roman" panose="02020603050405020304" pitchFamily="18" charset="0"/>
              </a:rPr>
              <a:t> computation times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sz="2200" dirty="0" err="1" smtClean="0">
                <a:cs typeface="Times New Roman" panose="02020603050405020304" pitchFamily="18" charset="0"/>
              </a:rPr>
              <a:t>Improve</a:t>
            </a:r>
            <a:r>
              <a:rPr lang="fr-FR" sz="2200" dirty="0" smtClean="0">
                <a:cs typeface="Times New Roman" panose="02020603050405020304" pitchFamily="18" charset="0"/>
              </a:rPr>
              <a:t> the Local </a:t>
            </a:r>
            <a:r>
              <a:rPr lang="fr-FR" sz="2200" dirty="0" err="1" smtClean="0">
                <a:cs typeface="Times New Roman" panose="02020603050405020304" pitchFamily="18" charset="0"/>
              </a:rPr>
              <a:t>search</a:t>
            </a:r>
            <a:r>
              <a:rPr lang="fr-FR" sz="2200" dirty="0" smtClean="0">
                <a:cs typeface="Times New Roman" panose="02020603050405020304" pitchFamily="18" charset="0"/>
              </a:rPr>
              <a:t> </a:t>
            </a:r>
            <a:r>
              <a:rPr lang="fr-FR" sz="2200" smtClean="0">
                <a:cs typeface="Times New Roman" panose="02020603050405020304" pitchFamily="18" charset="0"/>
              </a:rPr>
              <a:t>algorithm</a:t>
            </a:r>
            <a:endParaRPr lang="fr-FR" sz="2200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sz="2200" b="1" dirty="0" err="1" smtClean="0">
                <a:cs typeface="Times New Roman" panose="02020603050405020304" pitchFamily="18" charset="0"/>
              </a:rPr>
              <a:t>Increase</a:t>
            </a:r>
            <a:r>
              <a:rPr lang="fr-FR" sz="2200" b="1" dirty="0" smtClean="0">
                <a:cs typeface="Times New Roman" panose="02020603050405020304" pitchFamily="18" charset="0"/>
              </a:rPr>
              <a:t> </a:t>
            </a:r>
            <a:r>
              <a:rPr lang="fr-FR" sz="2200" b="1" dirty="0" err="1" smtClean="0">
                <a:cs typeface="Times New Roman" panose="02020603050405020304" pitchFamily="18" charset="0"/>
              </a:rPr>
              <a:t>efficiency</a:t>
            </a:r>
            <a:r>
              <a:rPr lang="fr-FR" sz="2200" b="1" dirty="0" smtClean="0">
                <a:cs typeface="Times New Roman" panose="02020603050405020304" pitchFamily="18" charset="0"/>
              </a:rPr>
              <a:t> </a:t>
            </a:r>
            <a:r>
              <a:rPr lang="fr-FR" sz="2200" dirty="0" smtClean="0">
                <a:cs typeface="Times New Roman" panose="02020603050405020304" pitchFamily="18" charset="0"/>
              </a:rPr>
              <a:t>of the </a:t>
            </a:r>
            <a:r>
              <a:rPr lang="fr-FR" sz="2200" dirty="0" err="1" smtClean="0">
                <a:cs typeface="Times New Roman" panose="02020603050405020304" pitchFamily="18" charset="0"/>
              </a:rPr>
              <a:t>metaheuristic</a:t>
            </a:r>
            <a:endParaRPr lang="fr-FR" sz="2200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98799" y="729834"/>
            <a:ext cx="1345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Conclusion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64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2"/>
          <p:cNvSpPr txBox="1">
            <a:spLocks noChangeArrowheads="1"/>
          </p:cNvSpPr>
          <p:nvPr/>
        </p:nvSpPr>
        <p:spPr bwMode="auto">
          <a:xfrm>
            <a:off x="1385912" y="2132805"/>
            <a:ext cx="81359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2438" indent="-452438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E19335"/>
              </a:buClr>
              <a:buFont typeface="Wingdings" panose="05000000000000000000" pitchFamily="2" charset="2"/>
              <a:buChar char="n"/>
            </a:pPr>
            <a:endParaRPr lang="en-US" altLang="fr-FR" sz="1800" dirty="0"/>
          </a:p>
        </p:txBody>
      </p:sp>
      <p:sp>
        <p:nvSpPr>
          <p:cNvPr id="10" name="ZoneTexte 1"/>
          <p:cNvSpPr txBox="1">
            <a:spLocks noChangeArrowheads="1"/>
          </p:cNvSpPr>
          <p:nvPr/>
        </p:nvSpPr>
        <p:spPr bwMode="auto">
          <a:xfrm>
            <a:off x="2744627" y="3453499"/>
            <a:ext cx="733917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n-GB" altLang="fr-FR" sz="44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Thanks for your attention!</a:t>
            </a:r>
            <a:endParaRPr lang="fr-FR" altLang="fr-FR" sz="440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8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23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845963"/>
              </p:ext>
            </p:extLst>
          </p:nvPr>
        </p:nvGraphicFramePr>
        <p:xfrm>
          <a:off x="876983" y="2087613"/>
          <a:ext cx="10919600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5643"/>
                <a:gridCol w="1436909"/>
                <a:gridCol w="3781168"/>
                <a:gridCol w="2545492"/>
                <a:gridCol w="1260388"/>
              </a:tblGrid>
              <a:tr h="171450"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effectLst/>
                        </a:rPr>
                        <a:t>Avg</a:t>
                      </a:r>
                      <a:r>
                        <a:rPr lang="en-GB" sz="1600" dirty="0" smtClean="0">
                          <a:effectLst/>
                        </a:rPr>
                        <a:t> </a:t>
                      </a:r>
                      <a:r>
                        <a:rPr lang="en-GB" sz="1600" dirty="0">
                          <a:effectLst/>
                        </a:rPr>
                        <a:t>performances of other methods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GRASP×ELS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GRASP-mELS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rowSpan="4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MK-Data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#best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CPU</a:t>
                      </a:r>
                      <a:r>
                        <a:rPr lang="en-GB" sz="1600" baseline="-25000" dirty="0">
                          <a:effectLst/>
                        </a:rPr>
                        <a:t>AVG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17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RPD</a:t>
                      </a:r>
                      <a:r>
                        <a:rPr lang="en-GB" sz="1600" baseline="-25000">
                          <a:effectLst/>
                        </a:rPr>
                        <a:t>BFS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0.54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1.04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0.6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RPD</a:t>
                      </a:r>
                      <a:r>
                        <a:rPr lang="en-GB" sz="1600" baseline="-25000">
                          <a:effectLst/>
                        </a:rPr>
                        <a:t>AVG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0.85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1.4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0.83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5405"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44145">
                <a:tc rowSpan="4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BC-Data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#best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21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CPU</a:t>
                      </a:r>
                      <a:r>
                        <a:rPr lang="en-GB" sz="1600" baseline="-25000">
                          <a:effectLst/>
                        </a:rPr>
                        <a:t>AVG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14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RPD</a:t>
                      </a:r>
                      <a:r>
                        <a:rPr lang="en-GB" sz="1600" baseline="-25000">
                          <a:effectLst/>
                        </a:rPr>
                        <a:t>BFS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0.08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0.06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RPD</a:t>
                      </a:r>
                      <a:r>
                        <a:rPr lang="en-GB" sz="1600" baseline="-25000">
                          <a:effectLst/>
                        </a:rPr>
                        <a:t>AVG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0.19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0.24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0.07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55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44145">
                <a:tc rowSpan="4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DP-Data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#best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CPU</a:t>
                      </a:r>
                      <a:r>
                        <a:rPr lang="en-GB" sz="1600" baseline="-25000">
                          <a:effectLst/>
                        </a:rPr>
                        <a:t>AVG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144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190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RPD</a:t>
                      </a:r>
                      <a:r>
                        <a:rPr lang="en-GB" sz="1600" baseline="-25000">
                          <a:effectLst/>
                        </a:rPr>
                        <a:t>BFS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1.43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2.1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1.49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RPD</a:t>
                      </a:r>
                      <a:r>
                        <a:rPr lang="en-GB" sz="1600" baseline="-25000">
                          <a:effectLst/>
                        </a:rPr>
                        <a:t>AVG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1.66</a:t>
                      </a:r>
                      <a:endParaRPr lang="en-GB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2.53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1.73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6297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3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A set of </a:t>
            </a:r>
            <a:r>
              <a:rPr lang="fr-FR" b="1" dirty="0">
                <a:cs typeface="Times New Roman" panose="02020603050405020304" pitchFamily="18" charset="0"/>
              </a:rPr>
              <a:t>J</a:t>
            </a:r>
            <a:r>
              <a:rPr lang="fr-FR" b="1" dirty="0" smtClean="0">
                <a:cs typeface="Times New Roman" panose="02020603050405020304" pitchFamily="18" charset="0"/>
              </a:rPr>
              <a:t>obs</a:t>
            </a:r>
            <a:r>
              <a:rPr lang="fr-FR" dirty="0" smtClean="0">
                <a:cs typeface="Times New Roman" panose="02020603050405020304" pitchFamily="18" charset="0"/>
              </a:rPr>
              <a:t> to </a:t>
            </a:r>
            <a:r>
              <a:rPr lang="fr-FR" dirty="0" err="1" smtClean="0">
                <a:cs typeface="Times New Roman" panose="02020603050405020304" pitchFamily="18" charset="0"/>
              </a:rPr>
              <a:t>schedule</a:t>
            </a: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Each</a:t>
            </a:r>
            <a:r>
              <a:rPr lang="fr-FR" dirty="0" smtClean="0">
                <a:cs typeface="Times New Roman" panose="02020603050405020304" pitchFamily="18" charset="0"/>
              </a:rPr>
              <a:t> job must </a:t>
            </a:r>
            <a:r>
              <a:rPr lang="fr-FR" dirty="0" err="1" smtClean="0">
                <a:cs typeface="Times New Roman" panose="02020603050405020304" pitchFamily="18" charset="0"/>
              </a:rPr>
              <a:t>undergo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cs typeface="Times New Roman" panose="02020603050405020304" pitchFamily="18" charset="0"/>
              </a:rPr>
              <a:t>a set of </a:t>
            </a:r>
            <a:r>
              <a:rPr lang="fr-FR" b="1" dirty="0" err="1" smtClean="0">
                <a:cs typeface="Times New Roman" panose="02020603050405020304" pitchFamily="18" charset="0"/>
              </a:rPr>
              <a:t>operations</a:t>
            </a:r>
            <a:endParaRPr lang="fr-FR" b="1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Each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operation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may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be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realised</a:t>
            </a:r>
            <a:r>
              <a:rPr lang="fr-FR" dirty="0" smtClean="0">
                <a:cs typeface="Times New Roman" panose="02020603050405020304" pitchFamily="18" charset="0"/>
              </a:rPr>
              <a:t> by </a:t>
            </a:r>
            <a:r>
              <a:rPr lang="fr-FR" b="1" dirty="0" err="1" smtClean="0">
                <a:cs typeface="Times New Roman" panose="02020603050405020304" pitchFamily="18" charset="0"/>
              </a:rPr>
              <a:t>several</a:t>
            </a:r>
            <a:r>
              <a:rPr lang="fr-FR" b="1" dirty="0" smtClean="0">
                <a:cs typeface="Times New Roman" panose="02020603050405020304" pitchFamily="18" charset="0"/>
              </a:rPr>
              <a:t> machines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b="1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An </a:t>
            </a:r>
            <a:r>
              <a:rPr lang="fr-FR" dirty="0" err="1" smtClean="0">
                <a:cs typeface="Times New Roman" panose="02020603050405020304" pitchFamily="18" charset="0"/>
              </a:rPr>
              <a:t>operation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may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be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processed</a:t>
            </a:r>
            <a:r>
              <a:rPr lang="fr-FR" dirty="0" smtClean="0">
                <a:cs typeface="Times New Roman" panose="02020603050405020304" pitchFamily="18" charset="0"/>
              </a:rPr>
              <a:t> by </a:t>
            </a:r>
            <a:r>
              <a:rPr lang="fr-FR" b="1" dirty="0" smtClean="0">
                <a:cs typeface="Times New Roman" panose="02020603050405020304" pitchFamily="18" charset="0"/>
              </a:rPr>
              <a:t>one machine at a time 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b="1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A machine </a:t>
            </a:r>
            <a:r>
              <a:rPr lang="fr-FR" dirty="0" err="1" smtClean="0">
                <a:cs typeface="Times New Roman" panose="02020603050405020304" pitchFamily="18" charset="0"/>
              </a:rPr>
              <a:t>may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processed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cs typeface="Times New Roman" panose="02020603050405020304" pitchFamily="18" charset="0"/>
              </a:rPr>
              <a:t>one </a:t>
            </a:r>
            <a:r>
              <a:rPr lang="fr-FR" b="1" dirty="0" err="1" smtClean="0">
                <a:cs typeface="Times New Roman" panose="02020603050405020304" pitchFamily="18" charset="0"/>
              </a:rPr>
              <a:t>operation</a:t>
            </a:r>
            <a:r>
              <a:rPr lang="fr-FR" b="1" dirty="0" smtClean="0">
                <a:cs typeface="Times New Roman" panose="02020603050405020304" pitchFamily="18" charset="0"/>
              </a:rPr>
              <a:t> at a time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Optimisation </a:t>
            </a:r>
            <a:r>
              <a:rPr lang="fr-FR" dirty="0" err="1" smtClean="0">
                <a:cs typeface="Times New Roman" panose="02020603050405020304" pitchFamily="18" charset="0"/>
              </a:rPr>
              <a:t>criterion</a:t>
            </a:r>
            <a:r>
              <a:rPr lang="fr-FR" dirty="0" smtClean="0">
                <a:cs typeface="Times New Roman" panose="02020603050405020304" pitchFamily="18" charset="0"/>
              </a:rPr>
              <a:t>: </a:t>
            </a:r>
            <a:r>
              <a:rPr lang="fr-FR" b="1" dirty="0" smtClean="0">
                <a:cs typeface="Times New Roman" panose="02020603050405020304" pitchFamily="18" charset="0"/>
              </a:rPr>
              <a:t>Makespan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grpSp>
        <p:nvGrpSpPr>
          <p:cNvPr id="19" name="Groupe 18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20" name="Groupe 19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22" name="ZoneTexte 21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4" name="ZoneTexte 23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9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</p:grpSp>
        <p:sp>
          <p:nvSpPr>
            <p:cNvPr id="21" name="ZoneTexte 20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8289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4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Problem</a:t>
            </a:r>
            <a:r>
              <a:rPr lang="fr-FR" dirty="0" smtClean="0">
                <a:cs typeface="Times New Roman" panose="02020603050405020304" pitchFamily="18" charset="0"/>
              </a:rPr>
              <a:t> instance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433982"/>
              </p:ext>
            </p:extLst>
          </p:nvPr>
        </p:nvGraphicFramePr>
        <p:xfrm>
          <a:off x="1795924" y="2163733"/>
          <a:ext cx="8600153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346"/>
                <a:gridCol w="1106894"/>
                <a:gridCol w="1639816"/>
                <a:gridCol w="2430954"/>
                <a:gridCol w="2625143"/>
              </a:tblGrid>
              <a:tr h="280253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 d’opérations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Op.3</a:t>
                      </a:r>
                      <a:endParaRPr lang="fr-FR" sz="1400" dirty="0"/>
                    </a:p>
                  </a:txBody>
                  <a:tcPr/>
                </a:tc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7030A0"/>
                          </a:solidFill>
                        </a:rPr>
                        <a:t>Job 1</a:t>
                      </a:r>
                      <a:endParaRPr lang="fr-FR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accent6"/>
                          </a:solidFill>
                        </a:rPr>
                        <a:t>Job 2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</a:tr>
              <a:tr h="16236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B0F0"/>
                          </a:solidFill>
                        </a:rPr>
                        <a:t>Job 3</a:t>
                      </a:r>
                      <a:endParaRPr lang="fr-FR" sz="1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pt-B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pt-B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)(M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</a:t>
                      </a:r>
                      <a:r>
                        <a:rPr lang="fr-FR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fr-FR" sz="1400" b="0" i="0" u="none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1609" y="4021046"/>
            <a:ext cx="5776814" cy="273330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191" y="4021046"/>
            <a:ext cx="5775809" cy="245447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19" name="Groupe 18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27" name="ZoneTexte 26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8" name="ZoneTexte 27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9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</p:grpSp>
        <p:sp>
          <p:nvSpPr>
            <p:cNvPr id="26" name="ZoneTexte 25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2014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pPr/>
              <a:t>5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State of the Art - (</a:t>
            </a:r>
            <a:r>
              <a:rPr lang="en-GB" dirty="0" err="1" smtClean="0">
                <a:cs typeface="Times New Roman" panose="02020603050405020304" pitchFamily="18" charset="0"/>
              </a:rPr>
              <a:t>Chaundry</a:t>
            </a:r>
            <a:r>
              <a:rPr lang="en-GB" dirty="0" smtClean="0">
                <a:cs typeface="Times New Roman" panose="02020603050405020304" pitchFamily="18" charset="0"/>
              </a:rPr>
              <a:t> and Khan, 2015)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More than 400 publications on the subject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191 selected papers -&gt; most of them are </a:t>
            </a:r>
            <a:r>
              <a:rPr lang="en-GB" b="1" dirty="0" smtClean="0">
                <a:cs typeface="Times New Roman" panose="02020603050405020304" pitchFamily="18" charset="0"/>
              </a:rPr>
              <a:t>metaheuristic oriented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b="1" dirty="0" smtClean="0">
                <a:cs typeface="Times New Roman" panose="02020603050405020304" pitchFamily="18" charset="0"/>
              </a:rPr>
              <a:t>Ant Colony Optimisation: </a:t>
            </a:r>
            <a:r>
              <a:rPr lang="en-GB" dirty="0" smtClean="0">
                <a:cs typeface="Times New Roman" panose="02020603050405020304" pitchFamily="18" charset="0"/>
              </a:rPr>
              <a:t>(Xing et al., 2010) 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b="1" dirty="0" smtClean="0">
                <a:cs typeface="Times New Roman" panose="02020603050405020304" pitchFamily="18" charset="0"/>
              </a:rPr>
              <a:t>Artificial Bee Colony: </a:t>
            </a:r>
            <a:r>
              <a:rPr lang="en-GB" dirty="0" smtClean="0">
                <a:cs typeface="Times New Roman" panose="02020603050405020304" pitchFamily="18" charset="0"/>
              </a:rPr>
              <a:t>(Zhang et al., 2009)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b="1" dirty="0" smtClean="0">
                <a:cs typeface="Times New Roman" panose="02020603050405020304" pitchFamily="18" charset="0"/>
              </a:rPr>
              <a:t>Artificial Immune System: </a:t>
            </a:r>
            <a:r>
              <a:rPr lang="en-GB" dirty="0" smtClean="0">
                <a:cs typeface="Times New Roman" panose="02020603050405020304" pitchFamily="18" charset="0"/>
              </a:rPr>
              <a:t>(</a:t>
            </a:r>
            <a:r>
              <a:rPr lang="en-GB" dirty="0" err="1" smtClean="0"/>
              <a:t>Bagheri</a:t>
            </a:r>
            <a:r>
              <a:rPr lang="en-GB" dirty="0" smtClean="0"/>
              <a:t> et al., 2010) (</a:t>
            </a:r>
            <a:r>
              <a:rPr lang="en-GB" dirty="0" err="1" smtClean="0"/>
              <a:t>Sadrzadeh</a:t>
            </a:r>
            <a:r>
              <a:rPr lang="en-GB" dirty="0" smtClean="0"/>
              <a:t>, 2013)</a:t>
            </a:r>
            <a:endParaRPr lang="en-GB" b="1" dirty="0" smtClean="0">
              <a:cs typeface="Times New Roman" panose="02020603050405020304" pitchFamily="18" charset="0"/>
            </a:endParaRP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sz="2000" b="1" dirty="0" smtClean="0">
                <a:cs typeface="Times New Roman" panose="02020603050405020304" pitchFamily="18" charset="0"/>
              </a:rPr>
              <a:t>Evolutionary Algorithm: </a:t>
            </a:r>
            <a:r>
              <a:rPr lang="en-GB" dirty="0" smtClean="0"/>
              <a:t>(</a:t>
            </a:r>
            <a:r>
              <a:rPr lang="en-GB" dirty="0" err="1" smtClean="0"/>
              <a:t>Pezzella</a:t>
            </a:r>
            <a:r>
              <a:rPr lang="en-GB" dirty="0" smtClean="0"/>
              <a:t> et al., 2008) (Li and </a:t>
            </a:r>
            <a:r>
              <a:rPr lang="en-GB" dirty="0" err="1" smtClean="0"/>
              <a:t>Huo</a:t>
            </a:r>
            <a:r>
              <a:rPr lang="en-GB" dirty="0" smtClean="0"/>
              <a:t>, 2009) (Zhang et al., 2011)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b="1" dirty="0" smtClean="0">
                <a:cs typeface="Times New Roman" panose="02020603050405020304" pitchFamily="18" charset="0"/>
              </a:rPr>
              <a:t>Particle Swarm Optimisation</a:t>
            </a:r>
            <a:r>
              <a:rPr lang="en-GB" dirty="0" smtClean="0">
                <a:cs typeface="Times New Roman" panose="02020603050405020304" pitchFamily="18" charset="0"/>
              </a:rPr>
              <a:t>: (</a:t>
            </a:r>
            <a:r>
              <a:rPr lang="en-GB" dirty="0" err="1" smtClean="0">
                <a:cs typeface="Times New Roman" panose="02020603050405020304" pitchFamily="18" charset="0"/>
              </a:rPr>
              <a:t>Moslehi</a:t>
            </a:r>
            <a:r>
              <a:rPr lang="en-GB" dirty="0" smtClean="0">
                <a:cs typeface="Times New Roman" panose="02020603050405020304" pitchFamily="18" charset="0"/>
              </a:rPr>
              <a:t> and </a:t>
            </a:r>
            <a:r>
              <a:rPr lang="en-GB" dirty="0" err="1" smtClean="0">
                <a:cs typeface="Times New Roman" panose="02020603050405020304" pitchFamily="18" charset="0"/>
              </a:rPr>
              <a:t>Mahnam</a:t>
            </a:r>
            <a:r>
              <a:rPr lang="en-GB" dirty="0" smtClean="0">
                <a:cs typeface="Times New Roman" panose="02020603050405020304" pitchFamily="18" charset="0"/>
              </a:rPr>
              <a:t>, 2011)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en-GB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Interesting papers: 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(Gonzalez et al., 2015): Scatter Search + Path Relinking + </a:t>
            </a:r>
            <a:r>
              <a:rPr lang="en-GB" dirty="0" err="1" smtClean="0">
                <a:cs typeface="Times New Roman" panose="02020603050405020304" pitchFamily="18" charset="0"/>
              </a:rPr>
              <a:t>Tabu</a:t>
            </a:r>
            <a:r>
              <a:rPr lang="en-GB" dirty="0" smtClean="0">
                <a:cs typeface="Times New Roman" panose="02020603050405020304" pitchFamily="18" charset="0"/>
              </a:rPr>
              <a:t> Search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en-GB" dirty="0" smtClean="0">
                <a:cs typeface="Times New Roman" panose="02020603050405020304" pitchFamily="18" charset="0"/>
              </a:rPr>
              <a:t>(</a:t>
            </a:r>
            <a:r>
              <a:rPr lang="en-GB" dirty="0" err="1" smtClean="0">
                <a:cs typeface="Times New Roman" panose="02020603050405020304" pitchFamily="18" charset="0"/>
              </a:rPr>
              <a:t>Mastrolilli</a:t>
            </a:r>
            <a:r>
              <a:rPr lang="en-GB" dirty="0" smtClean="0">
                <a:cs typeface="Times New Roman" panose="02020603050405020304" pitchFamily="18" charset="0"/>
              </a:rPr>
              <a:t> and Gambardella, 2000): </a:t>
            </a:r>
            <a:r>
              <a:rPr lang="en-GB" dirty="0" err="1" smtClean="0">
                <a:cs typeface="Times New Roman" panose="02020603050405020304" pitchFamily="18" charset="0"/>
              </a:rPr>
              <a:t>Tabu</a:t>
            </a:r>
            <a:r>
              <a:rPr lang="en-GB" dirty="0" smtClean="0">
                <a:cs typeface="Times New Roman" panose="02020603050405020304" pitchFamily="18" charset="0"/>
              </a:rPr>
              <a:t> search</a:t>
            </a:r>
          </a:p>
          <a:p>
            <a:pPr marL="845820" lvl="2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en-GB" dirty="0" smtClean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en-GB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en-GB" b="1" cap="all" dirty="0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</a:t>
            </a:r>
            <a:r>
              <a:rPr lang="fr-FR" b="1" cap="all" dirty="0" smtClean="0">
                <a:solidFill>
                  <a:srgbClr val="002861"/>
                </a:solidFill>
              </a:rPr>
              <a:t>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15" name="Groupe 14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18" name="ZoneTexte 17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9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</p:grpSp>
        <p:sp>
          <p:nvSpPr>
            <p:cNvPr id="17" name="ZoneTexte 16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7375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6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808074" y="2094614"/>
            <a:ext cx="10174117" cy="4309730"/>
            <a:chOff x="247503" y="2711266"/>
            <a:chExt cx="9772382" cy="3693078"/>
          </a:xfrm>
        </p:grpSpPr>
        <p:sp>
          <p:nvSpPr>
            <p:cNvPr id="13" name="Rectangle 12"/>
            <p:cNvSpPr/>
            <p:nvPr/>
          </p:nvSpPr>
          <p:spPr>
            <a:xfrm>
              <a:off x="247503" y="4109421"/>
              <a:ext cx="1512168" cy="686789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Data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avec flèche 14"/>
            <p:cNvCxnSpPr>
              <a:stCxn id="13" idx="3"/>
              <a:endCxn id="17" idx="1"/>
            </p:cNvCxnSpPr>
            <p:nvPr/>
          </p:nvCxnSpPr>
          <p:spPr>
            <a:xfrm flipV="1">
              <a:off x="1759671" y="4424401"/>
              <a:ext cx="1235350" cy="2841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995021" y="3961194"/>
              <a:ext cx="2000264" cy="926413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err="1" smtClean="0"/>
                <a:t>Disjunctive</a:t>
              </a:r>
              <a:r>
                <a:rPr lang="fr-FR" dirty="0" smtClean="0"/>
                <a:t> graph</a:t>
              </a:r>
              <a:endParaRPr lang="fr-FR" dirty="0"/>
            </a:p>
          </p:txBody>
        </p:sp>
        <p:cxnSp>
          <p:nvCxnSpPr>
            <p:cNvPr id="18" name="Connecteur droit avec flèche 17"/>
            <p:cNvCxnSpPr>
              <a:stCxn id="17" idx="3"/>
              <a:endCxn id="20" idx="1"/>
            </p:cNvCxnSpPr>
            <p:nvPr/>
          </p:nvCxnSpPr>
          <p:spPr>
            <a:xfrm>
              <a:off x="4995285" y="4424401"/>
              <a:ext cx="576064" cy="47026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5571349" y="4452816"/>
              <a:ext cx="2000264" cy="883707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err="1" smtClean="0"/>
                <a:t>Conjunctive-disjunctive</a:t>
              </a:r>
              <a:r>
                <a:rPr lang="fr-FR" dirty="0" smtClean="0"/>
                <a:t> graph</a:t>
              </a:r>
              <a:endParaRPr lang="fr-FR" dirty="0"/>
            </a:p>
          </p:txBody>
        </p:sp>
        <p:cxnSp>
          <p:nvCxnSpPr>
            <p:cNvPr id="21" name="Connecteur droit avec flèche 20"/>
            <p:cNvCxnSpPr>
              <a:stCxn id="20" idx="3"/>
              <a:endCxn id="22" idx="1"/>
            </p:cNvCxnSpPr>
            <p:nvPr/>
          </p:nvCxnSpPr>
          <p:spPr>
            <a:xfrm flipV="1">
              <a:off x="7571613" y="4887607"/>
              <a:ext cx="448008" cy="706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8019621" y="4601855"/>
              <a:ext cx="2000264" cy="571504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Evaluation</a:t>
              </a:r>
              <a:endParaRPr lang="fr-FR" dirty="0"/>
            </a:p>
          </p:txBody>
        </p:sp>
        <p:cxnSp>
          <p:nvCxnSpPr>
            <p:cNvPr id="23" name="Connecteur droit avec flèche 22"/>
            <p:cNvCxnSpPr>
              <a:stCxn id="22" idx="2"/>
              <a:endCxn id="24" idx="0"/>
            </p:cNvCxnSpPr>
            <p:nvPr/>
          </p:nvCxnSpPr>
          <p:spPr>
            <a:xfrm>
              <a:off x="9019753" y="5173359"/>
              <a:ext cx="0" cy="34750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8019621" y="5520868"/>
              <a:ext cx="2000264" cy="883476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Solution</a:t>
              </a:r>
              <a:endParaRPr lang="fr-FR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782159" y="2711266"/>
              <a:ext cx="2000264" cy="57150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Assignment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Connecteur droit avec flèche 28"/>
            <p:cNvCxnSpPr/>
            <p:nvPr/>
          </p:nvCxnSpPr>
          <p:spPr>
            <a:xfrm flipH="1">
              <a:off x="3782291" y="3282770"/>
              <a:ext cx="6468" cy="66068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2" name="Connecteur droit avec flèche 31"/>
          <p:cNvCxnSpPr>
            <a:endCxn id="28" idx="1"/>
          </p:cNvCxnSpPr>
          <p:nvPr/>
        </p:nvCxnSpPr>
        <p:spPr>
          <a:xfrm flipV="1">
            <a:off x="2382405" y="2428080"/>
            <a:ext cx="1064523" cy="11844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5177172" y="762740"/>
            <a:ext cx="3068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●○○○○○○ Solving approach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44" name="Groupe 43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45" name="Groupe 44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47" name="ZoneTexte 46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48" name="ZoneTexte 47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6" name="ZoneTexte 45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71010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7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Coding</a:t>
            </a:r>
            <a:r>
              <a:rPr lang="fr-FR" dirty="0" smtClean="0">
                <a:cs typeface="Times New Roman" panose="02020603050405020304" pitchFamily="18" charset="0"/>
              </a:rPr>
              <a:t> the </a:t>
            </a:r>
            <a:r>
              <a:rPr lang="fr-FR" dirty="0" err="1" smtClean="0">
                <a:cs typeface="Times New Roman" panose="02020603050405020304" pitchFamily="18" charset="0"/>
              </a:rPr>
              <a:t>assignment</a:t>
            </a:r>
            <a:r>
              <a:rPr lang="fr-FR" dirty="0" smtClean="0">
                <a:cs typeface="Times New Roman" panose="02020603050405020304" pitchFamily="18" charset="0"/>
              </a:rPr>
              <a:t>		-&gt; </a:t>
            </a:r>
            <a:r>
              <a:rPr lang="fr-FR" dirty="0" err="1" smtClean="0">
                <a:cs typeface="Times New Roman" panose="02020603050405020304" pitchFamily="18" charset="0"/>
              </a:rPr>
              <a:t>represent</a:t>
            </a:r>
            <a:r>
              <a:rPr lang="fr-FR" dirty="0" smtClean="0">
                <a:cs typeface="Times New Roman" panose="02020603050405020304" pitchFamily="18" charset="0"/>
              </a:rPr>
              <a:t> a </a:t>
            </a:r>
            <a:r>
              <a:rPr lang="fr-FR" dirty="0" err="1" smtClean="0">
                <a:cs typeface="Times New Roman" panose="02020603050405020304" pitchFamily="18" charset="0"/>
              </a:rPr>
              <a:t>disjunctive</a:t>
            </a:r>
            <a:r>
              <a:rPr lang="fr-FR" dirty="0" smtClean="0">
                <a:cs typeface="Times New Roman" panose="02020603050405020304" pitchFamily="18" charset="0"/>
              </a:rPr>
              <a:t> graph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Coding</a:t>
            </a:r>
            <a:r>
              <a:rPr lang="fr-FR" dirty="0" smtClean="0">
                <a:cs typeface="Times New Roman" panose="02020603050405020304" pitchFamily="18" charset="0"/>
              </a:rPr>
              <a:t> the </a:t>
            </a:r>
            <a:r>
              <a:rPr lang="fr-FR" dirty="0" err="1" smtClean="0">
                <a:cs typeface="Times New Roman" panose="02020603050405020304" pitchFamily="18" charset="0"/>
              </a:rPr>
              <a:t>schedule</a:t>
            </a:r>
            <a:r>
              <a:rPr lang="fr-FR" dirty="0" smtClean="0">
                <a:cs typeface="Times New Roman" panose="02020603050405020304" pitchFamily="18" charset="0"/>
              </a:rPr>
              <a:t>		-&gt; </a:t>
            </a:r>
            <a:r>
              <a:rPr lang="fr-FR" dirty="0" err="1" smtClean="0">
                <a:cs typeface="Times New Roman" panose="02020603050405020304" pitchFamily="18" charset="0"/>
              </a:rPr>
              <a:t>represent</a:t>
            </a:r>
            <a:r>
              <a:rPr lang="fr-FR" dirty="0" smtClean="0">
                <a:cs typeface="Times New Roman" panose="02020603050405020304" pitchFamily="18" charset="0"/>
              </a:rPr>
              <a:t> a </a:t>
            </a:r>
            <a:r>
              <a:rPr lang="fr-FR" dirty="0" err="1" smtClean="0">
                <a:cs typeface="Times New Roman" panose="02020603050405020304" pitchFamily="18" charset="0"/>
              </a:rPr>
              <a:t>conjunctive-disjunctive</a:t>
            </a:r>
            <a:r>
              <a:rPr lang="fr-FR" dirty="0" smtClean="0">
                <a:cs typeface="Times New Roman" panose="02020603050405020304" pitchFamily="18" charset="0"/>
              </a:rPr>
              <a:t> graph</a:t>
            </a: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smtClean="0">
                <a:cs typeface="Times New Roman" panose="02020603050405020304" pitchFamily="18" charset="0"/>
              </a:rPr>
              <a:t>Evaluation/</a:t>
            </a:r>
            <a:r>
              <a:rPr lang="fr-FR" dirty="0" err="1" smtClean="0">
                <a:cs typeface="Times New Roman" panose="02020603050405020304" pitchFamily="18" charset="0"/>
              </a:rPr>
              <a:t>decoding</a:t>
            </a:r>
            <a:r>
              <a:rPr lang="fr-FR" dirty="0" smtClean="0">
                <a:cs typeface="Times New Roman" panose="02020603050405020304" pitchFamily="18" charset="0"/>
              </a:rPr>
              <a:t> 		-&gt; </a:t>
            </a:r>
            <a:r>
              <a:rPr lang="fr-FR" dirty="0" err="1" smtClean="0">
                <a:cs typeface="Times New Roman" panose="02020603050405020304" pitchFamily="18" charset="0"/>
              </a:rPr>
              <a:t>longest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path</a:t>
            </a:r>
            <a:r>
              <a:rPr lang="fr-FR" dirty="0" smtClean="0">
                <a:cs typeface="Times New Roman" panose="02020603050405020304" pitchFamily="18" charset="0"/>
              </a:rPr>
              <a:t> computation</a:t>
            </a: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7546" y="3334611"/>
            <a:ext cx="8114997" cy="3201991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177172" y="762740"/>
            <a:ext cx="2903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○●○○○○○ Coding solution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30" name="Groupe 29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32" name="ZoneTexte 31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1" name="ZoneTexte 30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5438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8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lvl="1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fr-FR" dirty="0" err="1" smtClean="0">
                <a:cs typeface="Times New Roman" panose="02020603050405020304" pitchFamily="18" charset="0"/>
              </a:rPr>
              <a:t>Repetition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vector</a:t>
            </a:r>
            <a:r>
              <a:rPr lang="fr-FR" dirty="0" smtClean="0">
                <a:cs typeface="Times New Roman" panose="02020603050405020304" pitchFamily="18" charset="0"/>
              </a:rPr>
              <a:t> (</a:t>
            </a:r>
            <a:r>
              <a:rPr lang="fr-FR" dirty="0" err="1" smtClean="0">
                <a:cs typeface="Times New Roman" panose="02020603050405020304" pitchFamily="18" charset="0"/>
              </a:rPr>
              <a:t>Bierwirth</a:t>
            </a:r>
            <a:r>
              <a:rPr lang="fr-FR" dirty="0" smtClean="0">
                <a:cs typeface="Times New Roman" panose="02020603050405020304" pitchFamily="18" charset="0"/>
              </a:rPr>
              <a:t>, 1995) + </a:t>
            </a:r>
            <a:r>
              <a:rPr lang="fr-FR" dirty="0" err="1" smtClean="0">
                <a:cs typeface="Times New Roman" panose="02020603050405020304" pitchFamily="18" charset="0"/>
              </a:rPr>
              <a:t>Assignment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vector</a:t>
            </a:r>
            <a:r>
              <a:rPr lang="fr-FR" dirty="0" smtClean="0">
                <a:cs typeface="Times New Roman" panose="02020603050405020304" pitchFamily="18" charset="0"/>
              </a:rPr>
              <a:t> (Chen et al., 1999):</a:t>
            </a: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>
              <a:cs typeface="Times New Roman" panose="02020603050405020304" pitchFamily="18" charset="0"/>
            </a:endParaRPr>
          </a:p>
          <a:p>
            <a:pPr marL="1303020" lvl="3" indent="-342900"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n"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r>
              <a:rPr lang="fr-FR" dirty="0" err="1" smtClean="0">
                <a:cs typeface="Times New Roman" panose="02020603050405020304" pitchFamily="18" charset="0"/>
              </a:rPr>
              <a:t>Advantage</a:t>
            </a:r>
            <a:r>
              <a:rPr lang="fr-FR" dirty="0" smtClean="0">
                <a:cs typeface="Times New Roman" panose="02020603050405020304" pitchFamily="18" charset="0"/>
              </a:rPr>
              <a:t> : modifications made on one of the </a:t>
            </a:r>
            <a:r>
              <a:rPr lang="fr-FR" dirty="0" err="1" smtClean="0">
                <a:cs typeface="Times New Roman" panose="02020603050405020304" pitchFamily="18" charset="0"/>
              </a:rPr>
              <a:t>coding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elements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doesn’t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involve</a:t>
            </a:r>
            <a:r>
              <a:rPr lang="fr-FR" dirty="0" smtClean="0">
                <a:cs typeface="Times New Roman" panose="02020603050405020304" pitchFamily="18" charset="0"/>
              </a:rPr>
              <a:t> perturbations on the </a:t>
            </a:r>
            <a:r>
              <a:rPr lang="fr-FR" dirty="0" err="1" smtClean="0">
                <a:cs typeface="Times New Roman" panose="02020603050405020304" pitchFamily="18" charset="0"/>
              </a:rPr>
              <a:t>other</a:t>
            </a:r>
            <a:r>
              <a:rPr lang="fr-FR" dirty="0" smtClean="0">
                <a:cs typeface="Times New Roman" panose="02020603050405020304" pitchFamily="18" charset="0"/>
              </a:rPr>
              <a:t> (and vice versa)</a:t>
            </a:r>
            <a:endParaRPr lang="fr-FR" dirty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177172" y="762740"/>
            <a:ext cx="2903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○●○○○○○ Coding solution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29" name="Groupe 28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31" name="ZoneTexte 30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32" name="ZoneTexte 31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0" name="ZoneTexte 29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8502" y="2279650"/>
            <a:ext cx="6714995" cy="22987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255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76022" y="1210961"/>
            <a:ext cx="2215978" cy="2332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976022" y="1145035"/>
            <a:ext cx="2215978" cy="365125"/>
          </a:xfrm>
        </p:spPr>
        <p:txBody>
          <a:bodyPr/>
          <a:lstStyle/>
          <a:p>
            <a:fld id="{10D47803-E467-42AC-9D4F-3266918D8FB0}" type="slidenum">
              <a:rPr lang="en-US" sz="1600" b="1" smtClean="0">
                <a:solidFill>
                  <a:schemeClr val="bg1">
                    <a:lumMod val="95000"/>
                  </a:schemeClr>
                </a:solidFill>
              </a:rPr>
              <a:t>9</a:t>
            </a:fld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10961"/>
            <a:ext cx="9918357" cy="2332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391419" y="1661984"/>
            <a:ext cx="11486728" cy="4874618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cs typeface="Times New Roman" panose="02020603050405020304" pitchFamily="18" charset="0"/>
            </a:endParaRPr>
          </a:p>
          <a:p>
            <a:pPr marL="502920" lvl="2" indent="0">
              <a:buClr>
                <a:schemeClr val="accent3">
                  <a:lumMod val="75000"/>
                </a:schemeClr>
              </a:buClr>
              <a:buNone/>
            </a:pPr>
            <a:endParaRPr lang="fr-FR" dirty="0" smtClean="0">
              <a:cs typeface="Times New Roman" panose="02020603050405020304" pitchFamily="18" charset="0"/>
            </a:endParaRPr>
          </a:p>
          <a:p>
            <a:pPr marL="45720" lvl="1" indent="0">
              <a:buClr>
                <a:schemeClr val="accent3">
                  <a:lumMod val="75000"/>
                </a:schemeClr>
              </a:buCl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527222" y="1909792"/>
            <a:ext cx="10454969" cy="4717735"/>
            <a:chOff x="247503" y="2711266"/>
            <a:chExt cx="9772382" cy="3916261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94436" y="5923593"/>
              <a:ext cx="3342095" cy="703934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47503" y="4109421"/>
              <a:ext cx="1512168" cy="686789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Data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avec flèche 14"/>
            <p:cNvCxnSpPr>
              <a:stCxn id="13" idx="3"/>
              <a:endCxn id="17" idx="1"/>
            </p:cNvCxnSpPr>
            <p:nvPr/>
          </p:nvCxnSpPr>
          <p:spPr>
            <a:xfrm flipV="1">
              <a:off x="1759671" y="4424401"/>
              <a:ext cx="1235350" cy="2841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995021" y="3961194"/>
              <a:ext cx="2000264" cy="926413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err="1" smtClean="0"/>
                <a:t>Disjunctive</a:t>
              </a:r>
              <a:r>
                <a:rPr lang="fr-FR" dirty="0" smtClean="0"/>
                <a:t> graph</a:t>
              </a:r>
              <a:endParaRPr lang="fr-FR" dirty="0"/>
            </a:p>
          </p:txBody>
        </p:sp>
        <p:cxnSp>
          <p:nvCxnSpPr>
            <p:cNvPr id="18" name="Connecteur droit avec flèche 17"/>
            <p:cNvCxnSpPr>
              <a:stCxn id="17" idx="3"/>
              <a:endCxn id="20" idx="1"/>
            </p:cNvCxnSpPr>
            <p:nvPr/>
          </p:nvCxnSpPr>
          <p:spPr>
            <a:xfrm>
              <a:off x="4995285" y="4424401"/>
              <a:ext cx="576064" cy="47026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5571349" y="4452816"/>
              <a:ext cx="2000264" cy="883707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err="1" smtClean="0"/>
                <a:t>Conjunctive-disjunctive</a:t>
              </a:r>
              <a:r>
                <a:rPr lang="fr-FR" dirty="0" smtClean="0"/>
                <a:t> graph</a:t>
              </a:r>
              <a:endParaRPr lang="fr-FR" dirty="0"/>
            </a:p>
          </p:txBody>
        </p:sp>
        <p:cxnSp>
          <p:nvCxnSpPr>
            <p:cNvPr id="21" name="Connecteur droit avec flèche 20"/>
            <p:cNvCxnSpPr>
              <a:stCxn id="20" idx="3"/>
              <a:endCxn id="22" idx="1"/>
            </p:cNvCxnSpPr>
            <p:nvPr/>
          </p:nvCxnSpPr>
          <p:spPr>
            <a:xfrm flipV="1">
              <a:off x="7571613" y="4887607"/>
              <a:ext cx="448008" cy="706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8019621" y="4601855"/>
              <a:ext cx="2000264" cy="571504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Evaluation</a:t>
              </a:r>
              <a:endParaRPr lang="fr-FR" dirty="0"/>
            </a:p>
          </p:txBody>
        </p:sp>
        <p:cxnSp>
          <p:nvCxnSpPr>
            <p:cNvPr id="23" name="Connecteur droit avec flèche 22"/>
            <p:cNvCxnSpPr>
              <a:stCxn id="22" idx="2"/>
              <a:endCxn id="24" idx="0"/>
            </p:cNvCxnSpPr>
            <p:nvPr/>
          </p:nvCxnSpPr>
          <p:spPr>
            <a:xfrm>
              <a:off x="9019753" y="5173359"/>
              <a:ext cx="0" cy="34750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8019621" y="5520868"/>
              <a:ext cx="2000264" cy="883476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/>
                <a:t>Solution</a:t>
              </a:r>
              <a:endParaRPr lang="fr-FR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95021" y="5235116"/>
              <a:ext cx="2000264" cy="57150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Repetition</a:t>
              </a:r>
              <a:r>
                <a:rPr lang="fr-FR" dirty="0" smtClean="0">
                  <a:solidFill>
                    <a:schemeClr val="tx1"/>
                  </a:solidFill>
                </a:rPr>
                <a:t> </a:t>
              </a:r>
              <a:r>
                <a:rPr lang="fr-FR" dirty="0" err="1" smtClean="0">
                  <a:solidFill>
                    <a:schemeClr val="tx1"/>
                  </a:solidFill>
                </a:rPr>
                <a:t>vector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Connecteur droit avec flèche 25"/>
            <p:cNvCxnSpPr>
              <a:stCxn id="25" idx="3"/>
              <a:endCxn id="20" idx="1"/>
            </p:cNvCxnSpPr>
            <p:nvPr/>
          </p:nvCxnSpPr>
          <p:spPr>
            <a:xfrm flipV="1">
              <a:off x="4995285" y="4894670"/>
              <a:ext cx="576064" cy="62619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782159" y="2711266"/>
              <a:ext cx="2000264" cy="57150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Assignment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Connecteur droit avec flèche 28"/>
            <p:cNvCxnSpPr/>
            <p:nvPr/>
          </p:nvCxnSpPr>
          <p:spPr>
            <a:xfrm flipH="1">
              <a:off x="3782291" y="3282770"/>
              <a:ext cx="6468" cy="66068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2" name="Connecteur droit avec flèche 31"/>
          <p:cNvCxnSpPr>
            <a:endCxn id="28" idx="1"/>
          </p:cNvCxnSpPr>
          <p:nvPr/>
        </p:nvCxnSpPr>
        <p:spPr>
          <a:xfrm flipV="1">
            <a:off x="2145012" y="2254024"/>
            <a:ext cx="1093908" cy="134005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0943" y="1941753"/>
            <a:ext cx="4371258" cy="520114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7363" y="92604"/>
            <a:ext cx="9860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fr-FR" b="1" cap="all" dirty="0" smtClean="0">
                <a:solidFill>
                  <a:srgbClr val="002861"/>
                </a:solidFill>
              </a:rPr>
              <a:t>A GRASP </a:t>
            </a:r>
            <a:r>
              <a:rPr lang="fr-FR" b="1" cap="all" dirty="0" err="1" smtClean="0">
                <a:solidFill>
                  <a:srgbClr val="002861"/>
                </a:solidFill>
              </a:rPr>
              <a:t>embedding</a:t>
            </a:r>
            <a:r>
              <a:rPr lang="fr-FR" b="1" cap="all" dirty="0" smtClean="0">
                <a:solidFill>
                  <a:srgbClr val="002861"/>
                </a:solidFill>
              </a:rPr>
              <a:t> a bi-</a:t>
            </a:r>
            <a:r>
              <a:rPr lang="fr-FR" b="1" cap="all" dirty="0" err="1" smtClean="0">
                <a:solidFill>
                  <a:srgbClr val="002861"/>
                </a:solidFill>
              </a:rPr>
              <a:t>level</a:t>
            </a:r>
            <a:r>
              <a:rPr lang="fr-FR" b="1" cap="all" dirty="0" smtClean="0">
                <a:solidFill>
                  <a:srgbClr val="002861"/>
                </a:solidFill>
              </a:rPr>
              <a:t> ELS for </a:t>
            </a:r>
            <a:r>
              <a:rPr lang="fr-FR" b="1" cap="all" dirty="0" err="1" smtClean="0">
                <a:solidFill>
                  <a:srgbClr val="002861"/>
                </a:solidFill>
              </a:rPr>
              <a:t>solving</a:t>
            </a:r>
            <a:r>
              <a:rPr lang="fr-FR" b="1" cap="all" dirty="0" smtClean="0">
                <a:solidFill>
                  <a:srgbClr val="002861"/>
                </a:solidFill>
              </a:rPr>
              <a:t> Flexible job-shop </a:t>
            </a:r>
            <a:r>
              <a:rPr lang="fr-FR" b="1" cap="all" dirty="0" err="1" smtClean="0">
                <a:solidFill>
                  <a:srgbClr val="002861"/>
                </a:solidFill>
              </a:rPr>
              <a:t>problems</a:t>
            </a:r>
            <a:endParaRPr lang="fr-FR" dirty="0">
              <a:solidFill>
                <a:srgbClr val="3A9A61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177172" y="762740"/>
            <a:ext cx="2903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○●○○○○○ Coding solution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527222" y="410801"/>
            <a:ext cx="10286359" cy="400528"/>
            <a:chOff x="527222" y="410801"/>
            <a:chExt cx="10286359" cy="400528"/>
          </a:xfrm>
        </p:grpSpPr>
        <p:grpSp>
          <p:nvGrpSpPr>
            <p:cNvPr id="47" name="Groupe 46"/>
            <p:cNvGrpSpPr/>
            <p:nvPr/>
          </p:nvGrpSpPr>
          <p:grpSpPr>
            <a:xfrm>
              <a:off x="527222" y="410801"/>
              <a:ext cx="7017924" cy="400528"/>
              <a:chOff x="527222" y="410801"/>
              <a:chExt cx="7017924" cy="400528"/>
            </a:xfrm>
          </p:grpSpPr>
          <p:sp>
            <p:nvSpPr>
              <p:cNvPr id="49" name="ZoneTexte 48"/>
              <p:cNvSpPr txBox="1"/>
              <p:nvPr/>
            </p:nvSpPr>
            <p:spPr>
              <a:xfrm>
                <a:off x="527222" y="411219"/>
                <a:ext cx="31693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2">
                        <a:lumMod val="90000"/>
                      </a:schemeClr>
                    </a:solidFill>
                  </a:rPr>
                  <a:t>I.   Presentation and context</a:t>
                </a:r>
                <a:endParaRPr lang="en-US" sz="1600" b="1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  <p:sp>
            <p:nvSpPr>
              <p:cNvPr id="50" name="ZoneTexte 49"/>
              <p:cNvSpPr txBox="1"/>
              <p:nvPr/>
            </p:nvSpPr>
            <p:spPr>
              <a:xfrm>
                <a:off x="5498495" y="410801"/>
                <a:ext cx="20466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II.   </a:t>
                </a:r>
                <a:r>
                  <a:rPr lang="fr-FR" sz="2000" b="1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Metaheuristic</a:t>
                </a:r>
                <a:endParaRPr lang="fr-FR" sz="16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8" name="ZoneTexte 47"/>
            <p:cNvSpPr txBox="1"/>
            <p:nvPr/>
          </p:nvSpPr>
          <p:spPr>
            <a:xfrm>
              <a:off x="9416019" y="410861"/>
              <a:ext cx="1397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2">
                      <a:lumMod val="90000"/>
                    </a:schemeClr>
                  </a:solidFill>
                </a:rPr>
                <a:t>III.   </a:t>
              </a:r>
              <a:r>
                <a:rPr lang="fr-FR" sz="2000" b="1" dirty="0" err="1" smtClean="0">
                  <a:solidFill>
                    <a:schemeClr val="bg2">
                      <a:lumMod val="90000"/>
                    </a:schemeClr>
                  </a:solidFill>
                </a:rPr>
                <a:t>Results</a:t>
              </a:r>
              <a:endParaRPr lang="fr-FR" sz="1600" b="1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8495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5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4.6|0.7|1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0.7|0.4|1.2|0.8|1.6|0.3|0.2|0.9|0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6|0.8|2.8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48774</TotalTime>
  <Words>1645</Words>
  <Application>Microsoft Office PowerPoint</Application>
  <PresentationFormat>Grand écran</PresentationFormat>
  <Paragraphs>611</Paragraphs>
  <Slides>23</Slides>
  <Notes>22</Notes>
  <HiddenSlides>1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0" baseType="lpstr">
      <vt:lpstr>宋体</vt:lpstr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Lamy</dc:creator>
  <cp:lastModifiedBy>Lamy</cp:lastModifiedBy>
  <cp:revision>758</cp:revision>
  <dcterms:created xsi:type="dcterms:W3CDTF">2014-12-26T12:41:45Z</dcterms:created>
  <dcterms:modified xsi:type="dcterms:W3CDTF">2016-06-30T08:18:53Z</dcterms:modified>
</cp:coreProperties>
</file>