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5" r:id="rId1"/>
  </p:sldMasterIdLst>
  <p:notesMasterIdLst>
    <p:notesMasterId r:id="rId45"/>
  </p:notesMasterIdLst>
  <p:handoutMasterIdLst>
    <p:handoutMasterId r:id="rId46"/>
  </p:handoutMasterIdLst>
  <p:sldIdLst>
    <p:sldId id="271" r:id="rId2"/>
    <p:sldId id="257" r:id="rId3"/>
    <p:sldId id="267" r:id="rId4"/>
    <p:sldId id="268" r:id="rId5"/>
    <p:sldId id="298" r:id="rId6"/>
    <p:sldId id="301" r:id="rId7"/>
    <p:sldId id="299" r:id="rId8"/>
    <p:sldId id="303" r:id="rId9"/>
    <p:sldId id="300" r:id="rId10"/>
    <p:sldId id="318" r:id="rId11"/>
    <p:sldId id="341" r:id="rId12"/>
    <p:sldId id="305" r:id="rId13"/>
    <p:sldId id="306" r:id="rId14"/>
    <p:sldId id="356" r:id="rId15"/>
    <p:sldId id="309" r:id="rId16"/>
    <p:sldId id="310" r:id="rId17"/>
    <p:sldId id="311" r:id="rId18"/>
    <p:sldId id="312" r:id="rId19"/>
    <p:sldId id="313" r:id="rId20"/>
    <p:sldId id="339" r:id="rId21"/>
    <p:sldId id="329" r:id="rId22"/>
    <p:sldId id="330" r:id="rId23"/>
    <p:sldId id="342" r:id="rId24"/>
    <p:sldId id="333" r:id="rId25"/>
    <p:sldId id="334" r:id="rId26"/>
    <p:sldId id="335" r:id="rId27"/>
    <p:sldId id="315" r:id="rId28"/>
    <p:sldId id="340" r:id="rId29"/>
    <p:sldId id="317" r:id="rId30"/>
    <p:sldId id="308" r:id="rId31"/>
    <p:sldId id="322" r:id="rId32"/>
    <p:sldId id="343" r:id="rId33"/>
    <p:sldId id="344" r:id="rId34"/>
    <p:sldId id="345" r:id="rId35"/>
    <p:sldId id="347" r:id="rId36"/>
    <p:sldId id="350" r:id="rId37"/>
    <p:sldId id="355" r:id="rId38"/>
    <p:sldId id="351" r:id="rId39"/>
    <p:sldId id="352" r:id="rId40"/>
    <p:sldId id="353" r:id="rId41"/>
    <p:sldId id="354" r:id="rId42"/>
    <p:sldId id="338" r:id="rId43"/>
    <p:sldId id="346" r:id="rId44"/>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3366"/>
    <a:srgbClr val="FF0000"/>
    <a:srgbClr val="3333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Stile chiaro 2 - Color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ile chiaro 2 - Color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Stile con tema 1 - Color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75" autoAdjust="0"/>
    <p:restoredTop sz="81940" autoAdjust="0"/>
  </p:normalViewPr>
  <p:slideViewPr>
    <p:cSldViewPr showGuides="1">
      <p:cViewPr varScale="1">
        <p:scale>
          <a:sx n="72" d="100"/>
          <a:sy n="72" d="100"/>
        </p:scale>
        <p:origin x="1398"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36" d="100"/>
          <a:sy n="36" d="100"/>
        </p:scale>
        <p:origin x="-2148"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Gaia\articoli\Risultati\medieG.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spc="0" baseline="0">
                <a:solidFill>
                  <a:schemeClr val="tx1">
                    <a:lumMod val="65000"/>
                    <a:lumOff val="35000"/>
                  </a:schemeClr>
                </a:solidFill>
                <a:latin typeface="+mn-lt"/>
                <a:ea typeface="+mn-ea"/>
                <a:cs typeface="+mn-cs"/>
              </a:defRPr>
            </a:pPr>
            <a:r>
              <a:rPr lang="it-IT" sz="2200" dirty="0" err="1"/>
              <a:t>Normalized</a:t>
            </a:r>
            <a:r>
              <a:rPr lang="it-IT" sz="2200" baseline="0" dirty="0"/>
              <a:t> </a:t>
            </a:r>
            <a:r>
              <a:rPr lang="it-IT" sz="2200" baseline="0" dirty="0" err="1"/>
              <a:t>r</a:t>
            </a:r>
            <a:r>
              <a:rPr lang="it-IT" sz="2200" dirty="0" err="1"/>
              <a:t>egret</a:t>
            </a:r>
            <a:r>
              <a:rPr lang="it-IT" sz="2200" baseline="0" dirty="0"/>
              <a:t> </a:t>
            </a:r>
            <a:r>
              <a:rPr lang="it-IT" sz="2200" baseline="0" dirty="0" err="1"/>
              <a:t>depending</a:t>
            </a:r>
            <a:r>
              <a:rPr lang="it-IT" sz="2200" baseline="0" dirty="0"/>
              <a:t> on </a:t>
            </a:r>
            <a:r>
              <a:rPr lang="it-IT" sz="2200" baseline="0" dirty="0" err="1"/>
              <a:t>window</a:t>
            </a:r>
            <a:r>
              <a:rPr lang="it-IT" sz="2200" baseline="0" dirty="0"/>
              <a:t> </a:t>
            </a:r>
            <a:r>
              <a:rPr lang="it-IT" sz="2200" baseline="0" dirty="0" err="1"/>
              <a:t>width</a:t>
            </a:r>
            <a:endParaRPr lang="it-IT" sz="2200" dirty="0"/>
          </a:p>
        </c:rich>
      </c:tx>
      <c:overlay val="0"/>
      <c:spPr>
        <a:noFill/>
        <a:ln>
          <a:noFill/>
        </a:ln>
        <a:effectLst/>
      </c:spPr>
      <c:txPr>
        <a:bodyPr rot="0" spcFirstLastPara="1" vertOverflow="ellipsis" vert="horz" wrap="square" anchor="ctr" anchorCtr="1"/>
        <a:lstStyle/>
        <a:p>
          <a:pPr>
            <a:defRPr sz="22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clustered"/>
        <c:varyColors val="0"/>
        <c:ser>
          <c:idx val="0"/>
          <c:order val="0"/>
          <c:tx>
            <c:strRef>
              <c:f>slack!$O$26</c:f>
              <c:strCache>
                <c:ptCount val="1"/>
                <c:pt idx="0">
                  <c:v>slack [0,5]</c:v>
                </c:pt>
              </c:strCache>
            </c:strRef>
          </c:tx>
          <c:spPr>
            <a:solidFill>
              <a:schemeClr val="accent1"/>
            </a:solidFill>
            <a:ln>
              <a:noFill/>
            </a:ln>
            <a:effectLst/>
          </c:spPr>
          <c:invertIfNegative val="0"/>
          <c:cat>
            <c:strRef>
              <c:f>slack!$N$27:$N$44</c:f>
              <c:strCache>
                <c:ptCount val="18"/>
                <c:pt idx="0">
                  <c:v>n=50 [1,15]</c:v>
                </c:pt>
                <c:pt idx="1">
                  <c:v>n=50 [1,15]</c:v>
                </c:pt>
                <c:pt idx="2">
                  <c:v>n=50 [1,15]</c:v>
                </c:pt>
                <c:pt idx="3">
                  <c:v>n=50 [20,40]</c:v>
                </c:pt>
                <c:pt idx="4">
                  <c:v>n=50 [20,40]</c:v>
                </c:pt>
                <c:pt idx="5">
                  <c:v>n=50 [20,40]</c:v>
                </c:pt>
                <c:pt idx="6">
                  <c:v>n=100 [1,15]</c:v>
                </c:pt>
                <c:pt idx="7">
                  <c:v>n=100 [1,15]</c:v>
                </c:pt>
                <c:pt idx="8">
                  <c:v>n=100 [1,15]</c:v>
                </c:pt>
                <c:pt idx="9">
                  <c:v>n=100 [20,40]</c:v>
                </c:pt>
                <c:pt idx="10">
                  <c:v>n=100 [20,40]</c:v>
                </c:pt>
                <c:pt idx="11">
                  <c:v>n=100 [20,40]</c:v>
                </c:pt>
                <c:pt idx="12">
                  <c:v>n=200 [1,15]</c:v>
                </c:pt>
                <c:pt idx="13">
                  <c:v>n=200 [1,15]</c:v>
                </c:pt>
                <c:pt idx="14">
                  <c:v>n=200 [1,15]</c:v>
                </c:pt>
                <c:pt idx="15">
                  <c:v>n=200 [20,40]</c:v>
                </c:pt>
                <c:pt idx="16">
                  <c:v>n=200 [20,40]</c:v>
                </c:pt>
                <c:pt idx="17">
                  <c:v>n=200 [20,40]</c:v>
                </c:pt>
              </c:strCache>
            </c:strRef>
          </c:cat>
          <c:val>
            <c:numRef>
              <c:f>slack!$O$27:$O$44</c:f>
              <c:numCache>
                <c:formatCode>General</c:formatCode>
                <c:ptCount val="18"/>
                <c:pt idx="0">
                  <c:v>1.9306197630446205</c:v>
                </c:pt>
                <c:pt idx="1">
                  <c:v>2.0999400638524151</c:v>
                </c:pt>
                <c:pt idx="2">
                  <c:v>0</c:v>
                </c:pt>
                <c:pt idx="3">
                  <c:v>6.3870527225814371</c:v>
                </c:pt>
                <c:pt idx="4">
                  <c:v>3.8101628347371825</c:v>
                </c:pt>
                <c:pt idx="5">
                  <c:v>0</c:v>
                </c:pt>
                <c:pt idx="6">
                  <c:v>1.041155940271663</c:v>
                </c:pt>
                <c:pt idx="7">
                  <c:v>0.30218279797541231</c:v>
                </c:pt>
                <c:pt idx="8">
                  <c:v>0</c:v>
                </c:pt>
                <c:pt idx="9">
                  <c:v>8.5928156533547378E-2</c:v>
                </c:pt>
                <c:pt idx="10">
                  <c:v>0.13929697548980693</c:v>
                </c:pt>
                <c:pt idx="11">
                  <c:v>0</c:v>
                </c:pt>
                <c:pt idx="12">
                  <c:v>0.18230362892954252</c:v>
                </c:pt>
                <c:pt idx="13">
                  <c:v>9.0409055851591313E-2</c:v>
                </c:pt>
                <c:pt idx="14">
                  <c:v>0</c:v>
                </c:pt>
                <c:pt idx="15">
                  <c:v>0.19474294455668359</c:v>
                </c:pt>
                <c:pt idx="16">
                  <c:v>9.1967172474442749E-2</c:v>
                </c:pt>
                <c:pt idx="17">
                  <c:v>0</c:v>
                </c:pt>
              </c:numCache>
            </c:numRef>
          </c:val>
          <c:extLst>
            <c:ext xmlns:c16="http://schemas.microsoft.com/office/drawing/2014/chart" uri="{C3380CC4-5D6E-409C-BE32-E72D297353CC}">
              <c16:uniqueId val="{00000000-98BC-4266-87A2-C2BCD3FCD880}"/>
            </c:ext>
          </c:extLst>
        </c:ser>
        <c:ser>
          <c:idx val="1"/>
          <c:order val="1"/>
          <c:tx>
            <c:strRef>
              <c:f>slack!$P$26</c:f>
              <c:strCache>
                <c:ptCount val="1"/>
                <c:pt idx="0">
                  <c:v>slack [3,10]</c:v>
                </c:pt>
              </c:strCache>
            </c:strRef>
          </c:tx>
          <c:spPr>
            <a:solidFill>
              <a:schemeClr val="accent2"/>
            </a:solidFill>
            <a:ln>
              <a:noFill/>
            </a:ln>
            <a:effectLst/>
          </c:spPr>
          <c:invertIfNegative val="0"/>
          <c:cat>
            <c:strRef>
              <c:f>slack!$N$27:$N$44</c:f>
              <c:strCache>
                <c:ptCount val="18"/>
                <c:pt idx="0">
                  <c:v>n=50 [1,15]</c:v>
                </c:pt>
                <c:pt idx="1">
                  <c:v>n=50 [1,15]</c:v>
                </c:pt>
                <c:pt idx="2">
                  <c:v>n=50 [1,15]</c:v>
                </c:pt>
                <c:pt idx="3">
                  <c:v>n=50 [20,40]</c:v>
                </c:pt>
                <c:pt idx="4">
                  <c:v>n=50 [20,40]</c:v>
                </c:pt>
                <c:pt idx="5">
                  <c:v>n=50 [20,40]</c:v>
                </c:pt>
                <c:pt idx="6">
                  <c:v>n=100 [1,15]</c:v>
                </c:pt>
                <c:pt idx="7">
                  <c:v>n=100 [1,15]</c:v>
                </c:pt>
                <c:pt idx="8">
                  <c:v>n=100 [1,15]</c:v>
                </c:pt>
                <c:pt idx="9">
                  <c:v>n=100 [20,40]</c:v>
                </c:pt>
                <c:pt idx="10">
                  <c:v>n=100 [20,40]</c:v>
                </c:pt>
                <c:pt idx="11">
                  <c:v>n=100 [20,40]</c:v>
                </c:pt>
                <c:pt idx="12">
                  <c:v>n=200 [1,15]</c:v>
                </c:pt>
                <c:pt idx="13">
                  <c:v>n=200 [1,15]</c:v>
                </c:pt>
                <c:pt idx="14">
                  <c:v>n=200 [1,15]</c:v>
                </c:pt>
                <c:pt idx="15">
                  <c:v>n=200 [20,40]</c:v>
                </c:pt>
                <c:pt idx="16">
                  <c:v>n=200 [20,40]</c:v>
                </c:pt>
                <c:pt idx="17">
                  <c:v>n=200 [20,40]</c:v>
                </c:pt>
              </c:strCache>
            </c:strRef>
          </c:cat>
          <c:val>
            <c:numRef>
              <c:f>slack!$P$27:$P$44</c:f>
              <c:numCache>
                <c:formatCode>General</c:formatCode>
                <c:ptCount val="18"/>
                <c:pt idx="0">
                  <c:v>0.2961188686943132</c:v>
                </c:pt>
                <c:pt idx="1">
                  <c:v>8.0352169137598753E-2</c:v>
                </c:pt>
                <c:pt idx="2">
                  <c:v>0</c:v>
                </c:pt>
                <c:pt idx="3">
                  <c:v>0.82101852567643752</c:v>
                </c:pt>
                <c:pt idx="4">
                  <c:v>0.18926424457184415</c:v>
                </c:pt>
                <c:pt idx="5">
                  <c:v>0</c:v>
                </c:pt>
                <c:pt idx="6">
                  <c:v>0.13285452562298808</c:v>
                </c:pt>
                <c:pt idx="7">
                  <c:v>9.8581495818807874E-2</c:v>
                </c:pt>
                <c:pt idx="8">
                  <c:v>0</c:v>
                </c:pt>
                <c:pt idx="9">
                  <c:v>0.31555872183434996</c:v>
                </c:pt>
                <c:pt idx="10">
                  <c:v>0.27779107281886178</c:v>
                </c:pt>
                <c:pt idx="11">
                  <c:v>0</c:v>
                </c:pt>
                <c:pt idx="12">
                  <c:v>6.3940617984837578E-2</c:v>
                </c:pt>
                <c:pt idx="13">
                  <c:v>2.2201370094812399E-2</c:v>
                </c:pt>
                <c:pt idx="14">
                  <c:v>0</c:v>
                </c:pt>
                <c:pt idx="15">
                  <c:v>2.4274580807023764E-2</c:v>
                </c:pt>
                <c:pt idx="16">
                  <c:v>4.3039595817099228E-2</c:v>
                </c:pt>
                <c:pt idx="17">
                  <c:v>0</c:v>
                </c:pt>
              </c:numCache>
            </c:numRef>
          </c:val>
          <c:extLst>
            <c:ext xmlns:c16="http://schemas.microsoft.com/office/drawing/2014/chart" uri="{C3380CC4-5D6E-409C-BE32-E72D297353CC}">
              <c16:uniqueId val="{00000001-98BC-4266-87A2-C2BCD3FCD880}"/>
            </c:ext>
          </c:extLst>
        </c:ser>
        <c:dLbls>
          <c:showLegendKey val="0"/>
          <c:showVal val="0"/>
          <c:showCatName val="0"/>
          <c:showSerName val="0"/>
          <c:showPercent val="0"/>
          <c:showBubbleSize val="0"/>
        </c:dLbls>
        <c:gapWidth val="219"/>
        <c:overlap val="-27"/>
        <c:axId val="627581999"/>
        <c:axId val="627577423"/>
      </c:barChart>
      <c:catAx>
        <c:axId val="627581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t-IT"/>
          </a:p>
        </c:txPr>
        <c:crossAx val="627577423"/>
        <c:crosses val="autoZero"/>
        <c:auto val="1"/>
        <c:lblAlgn val="ctr"/>
        <c:lblOffset val="100"/>
        <c:noMultiLvlLbl val="0"/>
      </c:catAx>
      <c:valAx>
        <c:axId val="6275774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6275819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8475"/>
          </a:xfrm>
          <a:prstGeom prst="rect">
            <a:avLst/>
          </a:prstGeom>
        </p:spPr>
        <p:txBody>
          <a:bodyPr vert="horz" lIns="91440" tIns="45720" rIns="91440" bIns="45720" rtlCol="0"/>
          <a:lstStyle>
            <a:lvl1pPr algn="l" eaLnBrk="1" hangingPunct="1">
              <a:defRPr sz="1200"/>
            </a:lvl1pPr>
          </a:lstStyle>
          <a:p>
            <a:pPr>
              <a:defRPr/>
            </a:pPr>
            <a:endParaRPr lang="it-IT"/>
          </a:p>
        </p:txBody>
      </p:sp>
      <p:sp>
        <p:nvSpPr>
          <p:cNvPr id="3" name="Segnaposto data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eaLnBrk="1" hangingPunct="1">
              <a:defRPr sz="1200"/>
            </a:lvl1pPr>
          </a:lstStyle>
          <a:p>
            <a:pPr>
              <a:defRPr/>
            </a:pPr>
            <a:fld id="{A815559A-84EA-4A88-99E1-7E219AB1FA6C}" type="datetimeFigureOut">
              <a:rPr lang="it-IT"/>
              <a:pPr>
                <a:defRPr/>
              </a:pPr>
              <a:t>30/06/2016</a:t>
            </a:fld>
            <a:endParaRPr lang="it-IT"/>
          </a:p>
        </p:txBody>
      </p:sp>
      <p:sp>
        <p:nvSpPr>
          <p:cNvPr id="4" name="Segnaposto piè di pagina 3"/>
          <p:cNvSpPr>
            <a:spLocks noGrp="1"/>
          </p:cNvSpPr>
          <p:nvPr>
            <p:ph type="ftr" sz="quarter" idx="2"/>
          </p:nvPr>
        </p:nvSpPr>
        <p:spPr>
          <a:xfrm>
            <a:off x="0" y="9428163"/>
            <a:ext cx="2946400" cy="498475"/>
          </a:xfrm>
          <a:prstGeom prst="rect">
            <a:avLst/>
          </a:prstGeom>
        </p:spPr>
        <p:txBody>
          <a:bodyPr vert="horz" lIns="91440" tIns="45720" rIns="91440" bIns="45720" rtlCol="0" anchor="b"/>
          <a:lstStyle>
            <a:lvl1pPr algn="l" eaLnBrk="1" hangingPunct="1">
              <a:defRPr sz="1200"/>
            </a:lvl1pPr>
          </a:lstStyle>
          <a:p>
            <a:pPr>
              <a:defRPr/>
            </a:pPr>
            <a:endParaRPr lang="it-IT"/>
          </a:p>
        </p:txBody>
      </p:sp>
      <p:sp>
        <p:nvSpPr>
          <p:cNvPr id="5" name="Segnaposto numero diapositiva 4"/>
          <p:cNvSpPr>
            <a:spLocks noGrp="1"/>
          </p:cNvSpPr>
          <p:nvPr>
            <p:ph type="sldNum" sz="quarter" idx="3"/>
          </p:nvPr>
        </p:nvSpPr>
        <p:spPr>
          <a:xfrm>
            <a:off x="3849688" y="9428163"/>
            <a:ext cx="2946400" cy="498475"/>
          </a:xfrm>
          <a:prstGeom prst="rect">
            <a:avLst/>
          </a:prstGeom>
        </p:spPr>
        <p:txBody>
          <a:bodyPr vert="horz" lIns="91440" tIns="45720" rIns="91440" bIns="45720" rtlCol="0" anchor="b"/>
          <a:lstStyle>
            <a:lvl1pPr algn="r" eaLnBrk="1" hangingPunct="1">
              <a:defRPr sz="1200"/>
            </a:lvl1pPr>
          </a:lstStyle>
          <a:p>
            <a:pPr>
              <a:defRPr/>
            </a:pPr>
            <a:fld id="{2923E74B-5474-496D-B99E-F7BA61858B29}" type="slidenum">
              <a:rPr lang="it-IT"/>
              <a:pPr>
                <a:defRPr/>
              </a:pPr>
              <a:t>‹N›</a:t>
            </a:fld>
            <a:endParaRPr lang="it-IT"/>
          </a:p>
        </p:txBody>
      </p:sp>
    </p:spTree>
    <p:extLst>
      <p:ext uri="{BB962C8B-B14F-4D97-AF65-F5344CB8AC3E}">
        <p14:creationId xmlns:p14="http://schemas.microsoft.com/office/powerpoint/2010/main" val="13662424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it-IT"/>
          </a:p>
        </p:txBody>
      </p:sp>
      <p:sp>
        <p:nvSpPr>
          <p:cNvPr id="12291"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it-IT"/>
          </a:p>
        </p:txBody>
      </p:sp>
      <p:sp>
        <p:nvSpPr>
          <p:cNvPr id="133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it-IT" noProof="0" smtClean="0"/>
              <a:t>Fare clic per modificare gli stili del testo dello schema</a:t>
            </a:r>
          </a:p>
          <a:p>
            <a:pPr lvl="1"/>
            <a:r>
              <a:rPr lang="en-US" altLang="it-IT" noProof="0" smtClean="0"/>
              <a:t>Secondo livello</a:t>
            </a:r>
          </a:p>
          <a:p>
            <a:pPr lvl="2"/>
            <a:r>
              <a:rPr lang="en-US" altLang="it-IT" noProof="0" smtClean="0"/>
              <a:t>Terzo livello</a:t>
            </a:r>
          </a:p>
          <a:p>
            <a:pPr lvl="3"/>
            <a:r>
              <a:rPr lang="en-US" altLang="it-IT" noProof="0" smtClean="0"/>
              <a:t>Quarto livello</a:t>
            </a:r>
          </a:p>
          <a:p>
            <a:pPr lvl="4"/>
            <a:r>
              <a:rPr lang="en-US" altLang="it-IT" noProof="0" smtClean="0"/>
              <a:t>Quinto livello</a:t>
            </a:r>
          </a:p>
        </p:txBody>
      </p:sp>
      <p:sp>
        <p:nvSpPr>
          <p:cNvPr id="12294"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it-IT"/>
          </a:p>
        </p:txBody>
      </p:sp>
      <p:sp>
        <p:nvSpPr>
          <p:cNvPr id="12295"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5D33867-3075-4205-B07C-397AEAA749CD}" type="slidenum">
              <a:rPr lang="en-US" altLang="it-IT"/>
              <a:pPr>
                <a:defRPr/>
              </a:pPr>
              <a:t>‹N›</a:t>
            </a:fld>
            <a:endParaRPr lang="en-US" altLang="it-IT"/>
          </a:p>
        </p:txBody>
      </p:sp>
    </p:spTree>
    <p:extLst>
      <p:ext uri="{BB962C8B-B14F-4D97-AF65-F5344CB8AC3E}">
        <p14:creationId xmlns:p14="http://schemas.microsoft.com/office/powerpoint/2010/main" val="52786696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immagine diapositiva 1"/>
          <p:cNvSpPr>
            <a:spLocks noGrp="1" noRot="1" noChangeAspect="1" noTextEdit="1"/>
          </p:cNvSpPr>
          <p:nvPr>
            <p:ph type="sldImg"/>
          </p:nvPr>
        </p:nvSpPr>
        <p:spPr>
          <a:ln/>
        </p:spPr>
      </p:sp>
      <p:sp>
        <p:nvSpPr>
          <p:cNvPr id="16387" name="Segnaposto note 2"/>
          <p:cNvSpPr>
            <a:spLocks noGrp="1"/>
          </p:cNvSpPr>
          <p:nvPr>
            <p:ph type="body" idx="1"/>
          </p:nvPr>
        </p:nvSpPr>
        <p:spPr>
          <a:noFill/>
        </p:spPr>
        <p:txBody>
          <a:bodyPr/>
          <a:lstStyle/>
          <a:p>
            <a:endParaRPr lang="it-IT" altLang="en-US" smtClean="0"/>
          </a:p>
        </p:txBody>
      </p:sp>
      <p:sp>
        <p:nvSpPr>
          <p:cNvPr id="16388" name="Segnaposto numero diapositiva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9BE21E4-7736-4231-AC24-C46E7F8B5DC9}" type="slidenum">
              <a:rPr lang="en-US" altLang="it-IT" smtClean="0"/>
              <a:pPr/>
              <a:t>1</a:t>
            </a:fld>
            <a:endParaRPr lang="en-US" altLang="it-IT" smtClean="0"/>
          </a:p>
        </p:txBody>
      </p:sp>
    </p:spTree>
    <p:extLst>
      <p:ext uri="{BB962C8B-B14F-4D97-AF65-F5344CB8AC3E}">
        <p14:creationId xmlns:p14="http://schemas.microsoft.com/office/powerpoint/2010/main" val="1625398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pPr>
              <a:defRPr/>
            </a:pPr>
            <a:fld id="{F5D33867-3075-4205-B07C-397AEAA749CD}" type="slidenum">
              <a:rPr lang="en-US" altLang="it-IT" smtClean="0"/>
              <a:pPr>
                <a:defRPr/>
              </a:pPr>
              <a:t>10</a:t>
            </a:fld>
            <a:endParaRPr lang="en-US" altLang="it-IT"/>
          </a:p>
        </p:txBody>
      </p:sp>
    </p:spTree>
    <p:extLst>
      <p:ext uri="{BB962C8B-B14F-4D97-AF65-F5344CB8AC3E}">
        <p14:creationId xmlns:p14="http://schemas.microsoft.com/office/powerpoint/2010/main" val="4130134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Regret of a solution x =  </a:t>
            </a:r>
          </a:p>
          <a:p>
            <a:r>
              <a:rPr lang="en-US" dirty="0" smtClean="0"/>
              <a:t>the difference between the value obtained by x and that of an optimal solution. </a:t>
            </a:r>
          </a:p>
          <a:p>
            <a:r>
              <a:rPr lang="en-US" dirty="0" smtClean="0"/>
              <a:t>If some parameters have uncertain values and may take several different values (and therefore there are different optimal solutions depending on the parameters' values) it makes sense to consider the worst-case regret as the maximum value of the regret over all possible scenarios. In this context, the problem is that of </a:t>
            </a:r>
            <a:r>
              <a:rPr lang="en-US" dirty="0" err="1" smtClean="0"/>
              <a:t>nding</a:t>
            </a:r>
            <a:r>
              <a:rPr lang="en-US" dirty="0" smtClean="0"/>
              <a:t> the minimax regret solution, i.e., the one minimizing the worst-case regret. The scenario under which the maximum regret is realized is denoted as worst- case absolute deviation scenario. In the literature many authors (e.g., Daniels et al. (1995)), besides the minimax regret, consider also the worst-case relative deviation, where the regret of a solution x is measured by the ratio between the value obtained by x and that of an optimal solution. The scenario under which the maximum ratio is realized is denoted as the worst-case relative deviation scenario.</a:t>
            </a:r>
          </a:p>
          <a:p>
            <a:r>
              <a:rPr lang="en-US" dirty="0" smtClean="0"/>
              <a:t>In this paper, we address the worst-case absolute deviation problem which can be formulated as follows.</a:t>
            </a:r>
          </a:p>
          <a:p>
            <a:endParaRPr lang="en-US" dirty="0"/>
          </a:p>
        </p:txBody>
      </p:sp>
      <p:sp>
        <p:nvSpPr>
          <p:cNvPr id="4" name="Segnaposto numero diapositiva 3"/>
          <p:cNvSpPr>
            <a:spLocks noGrp="1"/>
          </p:cNvSpPr>
          <p:nvPr>
            <p:ph type="sldNum" sz="quarter" idx="10"/>
          </p:nvPr>
        </p:nvSpPr>
        <p:spPr/>
        <p:txBody>
          <a:bodyPr/>
          <a:lstStyle/>
          <a:p>
            <a:pPr>
              <a:defRPr/>
            </a:pPr>
            <a:fld id="{F5D33867-3075-4205-B07C-397AEAA749CD}" type="slidenum">
              <a:rPr lang="en-US" altLang="it-IT" smtClean="0"/>
              <a:pPr>
                <a:defRPr/>
              </a:pPr>
              <a:t>12</a:t>
            </a:fld>
            <a:endParaRPr lang="en-US" altLang="it-IT"/>
          </a:p>
        </p:txBody>
      </p:sp>
    </p:spTree>
    <p:extLst>
      <p:ext uri="{BB962C8B-B14F-4D97-AF65-F5344CB8AC3E}">
        <p14:creationId xmlns:p14="http://schemas.microsoft.com/office/powerpoint/2010/main" val="2995814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pPr>
              <a:defRPr/>
            </a:pPr>
            <a:fld id="{F5D33867-3075-4205-B07C-397AEAA749CD}" type="slidenum">
              <a:rPr lang="en-US" altLang="it-IT" smtClean="0"/>
              <a:pPr>
                <a:defRPr/>
              </a:pPr>
              <a:t>13</a:t>
            </a:fld>
            <a:endParaRPr lang="en-US" altLang="it-IT"/>
          </a:p>
        </p:txBody>
      </p:sp>
    </p:spTree>
    <p:extLst>
      <p:ext uri="{BB962C8B-B14F-4D97-AF65-F5344CB8AC3E}">
        <p14:creationId xmlns:p14="http://schemas.microsoft.com/office/powerpoint/2010/main" val="856371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763B60-0D9B-4050-A457-5EF4140D0E85}" type="slidenum">
              <a:rPr lang="en-US" altLang="it-IT" smtClean="0"/>
              <a:pPr/>
              <a:t>14</a:t>
            </a:fld>
            <a:endParaRPr lang="en-US" altLang="it-IT"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endParaRPr lang="en-US" dirty="0" smtClean="0"/>
          </a:p>
          <a:p>
            <a:r>
              <a:rPr lang="en-US" sz="1200" b="0" i="0" u="none" strike="noStrike" kern="1200" baseline="0" dirty="0" err="1" smtClean="0">
                <a:solidFill>
                  <a:schemeClr val="tx1"/>
                </a:solidFill>
                <a:latin typeface="Arial" panose="020B0604020202020204" pitchFamily="34" charset="0"/>
                <a:ea typeface="+mn-ea"/>
                <a:cs typeface="Arial" panose="020B0604020202020204" pitchFamily="34" charset="0"/>
              </a:rPr>
              <a:t>Dierently</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 from most of the robust scheduling problems addressed in the literature, the processing times of the</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internal jobs are deterministic and the uncertainty is relative to the processing times of the external jobs, while</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the objective function depends only on the completion times of the jobs of the owner and not on the external</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ones. This makes our problem substantially different from the problems addressed in the literature.</a:t>
            </a:r>
          </a:p>
          <a:p>
            <a:endParaRPr lang="en-US" dirty="0" smtClean="0"/>
          </a:p>
          <a:p>
            <a:endParaRPr lang="en-US" dirty="0" smtClean="0"/>
          </a:p>
          <a:p>
            <a:endParaRPr lang="en-US" dirty="0" smtClean="0"/>
          </a:p>
          <a:p>
            <a:r>
              <a:rPr lang="en-US" dirty="0" smtClean="0"/>
              <a:t>In the context of single machine scheduling problems, robustness is an important issue addressed in several papers. </a:t>
            </a:r>
          </a:p>
          <a:p>
            <a:r>
              <a:rPr lang="en-US" dirty="0" smtClean="0"/>
              <a:t>One of the first papers on this topic is Daniels et al. (1995), where the authors consider two alternative mea-</a:t>
            </a:r>
            <a:r>
              <a:rPr lang="en-US" dirty="0" err="1" smtClean="0"/>
              <a:t>sures</a:t>
            </a:r>
            <a:r>
              <a:rPr lang="en-US" dirty="0" smtClean="0"/>
              <a:t> of schedule robustness. These measures focus on a given schedule worst-case absolute or relative deviation from the optimum over all scenarios. The authors study the problem of minimizing the total completion time on a single machine, when processing times may vary in given intervals, and established several properties of </a:t>
            </a:r>
            <a:r>
              <a:rPr lang="en-US" dirty="0" err="1" smtClean="0"/>
              <a:t>ro</a:t>
            </a:r>
            <a:r>
              <a:rPr lang="en-US" dirty="0" smtClean="0"/>
              <a:t>-bust schedules. </a:t>
            </a:r>
          </a:p>
          <a:p>
            <a:r>
              <a:rPr lang="en-US" dirty="0" err="1" smtClean="0"/>
              <a:t>Montemanni</a:t>
            </a:r>
            <a:r>
              <a:rPr lang="en-US" dirty="0" smtClean="0"/>
              <a:t> (2007) proposes for the same problem a MIP formulation and analyzes exact solution methods.</a:t>
            </a:r>
          </a:p>
          <a:p>
            <a:r>
              <a:rPr lang="en-US" dirty="0" smtClean="0"/>
              <a:t> The problem of </a:t>
            </a:r>
            <a:r>
              <a:rPr lang="en-US" dirty="0" err="1" smtClean="0"/>
              <a:t>nding</a:t>
            </a:r>
            <a:r>
              <a:rPr lang="en-US" dirty="0" smtClean="0"/>
              <a:t> the schedule minimizing the maximum regret on a single machine with processing times varying in given interval has been shown to be NP-hard by </a:t>
            </a:r>
            <a:r>
              <a:rPr lang="en-US" dirty="0" err="1" smtClean="0"/>
              <a:t>Lebedev</a:t>
            </a:r>
            <a:r>
              <a:rPr lang="en-US" dirty="0" smtClean="0"/>
              <a:t> et al. (2006). </a:t>
            </a:r>
          </a:p>
          <a:p>
            <a:r>
              <a:rPr lang="en-US" dirty="0" smtClean="0"/>
              <a:t>In </a:t>
            </a:r>
            <a:r>
              <a:rPr lang="en-US" dirty="0" err="1" smtClean="0"/>
              <a:t>Kasperski</a:t>
            </a:r>
            <a:r>
              <a:rPr lang="en-US" dirty="0" smtClean="0"/>
              <a:t> et al. (2006) the same problem is addressed and the authors propose approximation algorithms achieving a constant approximation ratio. </a:t>
            </a:r>
          </a:p>
          <a:p>
            <a:r>
              <a:rPr lang="en-US" dirty="0" smtClean="0"/>
              <a:t>More recently, Pereira (2016) extends the above problem to consider total weighted completion time as a metric and proposes an exact algorithm. Conde (2014) considers the problem of </a:t>
            </a:r>
            <a:r>
              <a:rPr lang="en-US" dirty="0" err="1" smtClean="0"/>
              <a:t>nding</a:t>
            </a:r>
            <a:r>
              <a:rPr lang="en-US" dirty="0" smtClean="0"/>
              <a:t> the schedule minimizing the maximum regret on unrelated machines. He proposes a polynomial time algorithm for determining the regret given a schedule and uses this result for deriving a MIP formulation for the general problem.</a:t>
            </a:r>
          </a:p>
          <a:p>
            <a:endParaRPr lang="en-US" dirty="0" smtClean="0"/>
          </a:p>
          <a:p>
            <a:pPr eaLnBrk="1" hangingPunct="1"/>
            <a:endParaRPr lang="en-US" altLang="it-IT" dirty="0" smtClean="0"/>
          </a:p>
        </p:txBody>
      </p:sp>
    </p:spTree>
    <p:extLst>
      <p:ext uri="{BB962C8B-B14F-4D97-AF65-F5344CB8AC3E}">
        <p14:creationId xmlns:p14="http://schemas.microsoft.com/office/powerpoint/2010/main" val="1798878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As shown in </a:t>
            </a:r>
            <a:r>
              <a:rPr lang="en-US" sz="1200" b="0" i="0" u="none" strike="noStrike" kern="1200" baseline="0" dirty="0" err="1" smtClean="0">
                <a:solidFill>
                  <a:schemeClr val="tx1"/>
                </a:solidFill>
                <a:latin typeface="Arial" panose="020B0604020202020204" pitchFamily="34" charset="0"/>
                <a:ea typeface="+mn-ea"/>
                <a:cs typeface="Arial" panose="020B0604020202020204" pitchFamily="34" charset="0"/>
              </a:rPr>
              <a:t>Adiri</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 et al. (1989), the problem of scheduling</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a </a:t>
            </a:r>
            <a:r>
              <a:rPr lang="en-US" sz="1200" b="0" i="0" u="none" strike="noStrike" kern="1200" baseline="0" dirty="0" err="1" smtClean="0">
                <a:solidFill>
                  <a:schemeClr val="tx1"/>
                </a:solidFill>
                <a:latin typeface="Arial" panose="020B0604020202020204" pitchFamily="34" charset="0"/>
                <a:ea typeface="+mn-ea"/>
                <a:cs typeface="Arial" panose="020B0604020202020204" pitchFamily="34" charset="0"/>
              </a:rPr>
              <a:t>exible</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 maintenance activity within given release and</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due dates with the objective of minimizing jobs total</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completion time is NP-hard. As a consequence, RSEP is</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NP-hard, too. Yet, there are a number of </a:t>
            </a:r>
            <a:r>
              <a:rPr lang="en-US" sz="1200" b="0" i="0" u="none" strike="noStrike" kern="1200" baseline="0" dirty="0" err="1" smtClean="0">
                <a:solidFill>
                  <a:schemeClr val="tx1"/>
                </a:solidFill>
                <a:latin typeface="Arial" panose="020B0604020202020204" pitchFamily="34" charset="0"/>
                <a:ea typeface="+mn-ea"/>
                <a:cs typeface="Arial" panose="020B0604020202020204" pitchFamily="34" charset="0"/>
              </a:rPr>
              <a:t>polynomially</a:t>
            </a:r>
            <a:endPar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solvable cases.</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In particular, it is quite easy to show that the problem</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of scheduling a </a:t>
            </a:r>
            <a:r>
              <a:rPr lang="en-US" sz="1200" b="0" i="0" u="none" strike="noStrike" kern="1200" baseline="0" dirty="0" err="1" smtClean="0">
                <a:solidFill>
                  <a:schemeClr val="tx1"/>
                </a:solidFill>
                <a:latin typeface="Arial" panose="020B0604020202020204" pitchFamily="34" charset="0"/>
                <a:ea typeface="+mn-ea"/>
                <a:cs typeface="Arial" panose="020B0604020202020204" pitchFamily="34" charset="0"/>
              </a:rPr>
              <a:t>exible</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 maintenance activity within a</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given due date with the objective of minimizing jobs total</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completion time can be solved to optimality by sequencing</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the jobs in SPT order (this is also mentioned by Yang</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et al. (2011)). An immediate consequence of this fact is</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the following result.</a:t>
            </a:r>
            <a:endParaRPr lang="en-US" dirty="0"/>
          </a:p>
        </p:txBody>
      </p:sp>
      <p:sp>
        <p:nvSpPr>
          <p:cNvPr id="4" name="Segnaposto numero diapositiva 3"/>
          <p:cNvSpPr>
            <a:spLocks noGrp="1"/>
          </p:cNvSpPr>
          <p:nvPr>
            <p:ph type="sldNum" sz="quarter" idx="10"/>
          </p:nvPr>
        </p:nvSpPr>
        <p:spPr/>
        <p:txBody>
          <a:bodyPr/>
          <a:lstStyle/>
          <a:p>
            <a:pPr>
              <a:defRPr/>
            </a:pPr>
            <a:fld id="{F5D33867-3075-4205-B07C-397AEAA749CD}" type="slidenum">
              <a:rPr lang="en-US" altLang="it-IT" smtClean="0"/>
              <a:pPr>
                <a:defRPr/>
              </a:pPr>
              <a:t>15</a:t>
            </a:fld>
            <a:endParaRPr lang="en-US" altLang="it-IT"/>
          </a:p>
        </p:txBody>
      </p:sp>
    </p:spTree>
    <p:extLst>
      <p:ext uri="{BB962C8B-B14F-4D97-AF65-F5344CB8AC3E}">
        <p14:creationId xmlns:p14="http://schemas.microsoft.com/office/powerpoint/2010/main" val="2400478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When r &gt; 0, as shown by Yang et al. (2011), SPT is a 9=7-approximation algorithm for the above mentioned (deterministic) problem of scheduling a maintenance activity and minimizing total completion time. In the context of robust optimization, the performance of an (approximation) </a:t>
            </a:r>
            <a:r>
              <a:rPr lang="en-US" sz="1200" b="0" i="0" u="none" strike="noStrike" kern="1200" baseline="0" dirty="0" err="1" smtClean="0">
                <a:solidFill>
                  <a:schemeClr val="tx1"/>
                </a:solidFill>
                <a:latin typeface="Arial" panose="020B0604020202020204" pitchFamily="34" charset="0"/>
                <a:ea typeface="+mn-ea"/>
                <a:cs typeface="Arial" panose="020B0604020202020204" pitchFamily="34" charset="0"/>
              </a:rPr>
              <a:t>algo</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a:t>
            </a:r>
          </a:p>
          <a:p>
            <a:r>
              <a:rPr lang="en-US" sz="1200" b="0" i="0" u="none" strike="noStrike" kern="1200" baseline="0" dirty="0" err="1" smtClean="0">
                <a:solidFill>
                  <a:schemeClr val="tx1"/>
                </a:solidFill>
                <a:latin typeface="Arial" panose="020B0604020202020204" pitchFamily="34" charset="0"/>
                <a:ea typeface="+mn-ea"/>
                <a:cs typeface="Arial" panose="020B0604020202020204" pitchFamily="34" charset="0"/>
              </a:rPr>
              <a:t>rithm</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 A has to be compared to that of the robust solution. </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In this case, if I is the set of all instances of the problem, the approximation ratio (A) of algorithm A is given by</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(A) = sup</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I2I</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(A(I))</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(I)</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(1)</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in which (A(I)) is the maximum regret value of the sequence determined by algorithm A on instance I and (I) is the </a:t>
            </a:r>
            <a:r>
              <a:rPr lang="en-US" sz="1200" b="0" i="0" u="none" strike="noStrike" kern="1200" baseline="0" dirty="0" err="1" smtClean="0">
                <a:solidFill>
                  <a:schemeClr val="tx1"/>
                </a:solidFill>
                <a:latin typeface="Arial" panose="020B0604020202020204" pitchFamily="34" charset="0"/>
                <a:ea typeface="+mn-ea"/>
                <a:cs typeface="Arial" panose="020B0604020202020204" pitchFamily="34" charset="0"/>
              </a:rPr>
              <a:t>the</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 maximum regret value of a robust solution</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on instance I 2 I, i.e. the one minimizing the maximum regret. </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The 9=7 approximation bound of SPT still holds when considering as robustness measure the worst-case relative deviation. In fact, for each scenario, the total</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completion time value obtained by SPT is at most 9=7 the optimal value for that scenario (which is a lower bound of the robust solution value).</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Surprisingly enough, SPT performance is not as good when dealing with our minimax regret scheduling problem RSEP.</a:t>
            </a:r>
          </a:p>
          <a:p>
            <a:endParaRPr lang="en-US" dirty="0"/>
          </a:p>
        </p:txBody>
      </p:sp>
      <p:sp>
        <p:nvSpPr>
          <p:cNvPr id="4" name="Segnaposto numero diapositiva 3"/>
          <p:cNvSpPr>
            <a:spLocks noGrp="1"/>
          </p:cNvSpPr>
          <p:nvPr>
            <p:ph type="sldNum" sz="quarter" idx="10"/>
          </p:nvPr>
        </p:nvSpPr>
        <p:spPr/>
        <p:txBody>
          <a:bodyPr/>
          <a:lstStyle/>
          <a:p>
            <a:pPr>
              <a:defRPr/>
            </a:pPr>
            <a:fld id="{F5D33867-3075-4205-B07C-397AEAA749CD}" type="slidenum">
              <a:rPr lang="en-US" altLang="it-IT" smtClean="0"/>
              <a:pPr>
                <a:defRPr/>
              </a:pPr>
              <a:t>16</a:t>
            </a:fld>
            <a:endParaRPr lang="en-US" altLang="it-IT"/>
          </a:p>
        </p:txBody>
      </p:sp>
    </p:spTree>
    <p:extLst>
      <p:ext uri="{BB962C8B-B14F-4D97-AF65-F5344CB8AC3E}">
        <p14:creationId xmlns:p14="http://schemas.microsoft.com/office/powerpoint/2010/main" val="2043911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When a number of scenarios are available, it comes natural to use as a robust solution a sequence which is optimal in at</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least one scenario. This could be pursued by iteratively applying the </a:t>
            </a:r>
            <a:r>
              <a:rPr lang="en-US" sz="1200" b="0" i="0" u="none" strike="noStrike" kern="1200" baseline="0" dirty="0" err="1" smtClean="0">
                <a:solidFill>
                  <a:schemeClr val="tx1"/>
                </a:solidFill>
                <a:latin typeface="Arial" panose="020B0604020202020204" pitchFamily="34" charset="0"/>
                <a:ea typeface="+mn-ea"/>
                <a:cs typeface="Arial" panose="020B0604020202020204" pitchFamily="34" charset="0"/>
              </a:rPr>
              <a:t>pseudopolynomial</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 dynamic program proposed</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by Yang et al. (2011). </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Unfortunately, this approach, in general, does not yield aa solution minimizing the maximum</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regret as shown below.</a:t>
            </a:r>
            <a:endParaRPr lang="en-US" dirty="0"/>
          </a:p>
        </p:txBody>
      </p:sp>
      <p:sp>
        <p:nvSpPr>
          <p:cNvPr id="4" name="Segnaposto numero diapositiva 3"/>
          <p:cNvSpPr>
            <a:spLocks noGrp="1"/>
          </p:cNvSpPr>
          <p:nvPr>
            <p:ph type="sldNum" sz="quarter" idx="10"/>
          </p:nvPr>
        </p:nvSpPr>
        <p:spPr/>
        <p:txBody>
          <a:bodyPr/>
          <a:lstStyle/>
          <a:p>
            <a:pPr>
              <a:defRPr/>
            </a:pPr>
            <a:fld id="{F5D33867-3075-4205-B07C-397AEAA749CD}" type="slidenum">
              <a:rPr lang="en-US" altLang="it-IT" smtClean="0"/>
              <a:pPr>
                <a:defRPr/>
              </a:pPr>
              <a:t>17</a:t>
            </a:fld>
            <a:endParaRPr lang="en-US" altLang="it-IT"/>
          </a:p>
        </p:txBody>
      </p:sp>
    </p:spTree>
    <p:extLst>
      <p:ext uri="{BB962C8B-B14F-4D97-AF65-F5344CB8AC3E}">
        <p14:creationId xmlns:p14="http://schemas.microsoft.com/office/powerpoint/2010/main" val="2391020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pPr>
              <a:defRPr/>
            </a:pPr>
            <a:fld id="{F5D33867-3075-4205-B07C-397AEAA749CD}" type="slidenum">
              <a:rPr lang="en-US" altLang="it-IT" smtClean="0"/>
              <a:pPr>
                <a:defRPr/>
              </a:pPr>
              <a:t>18</a:t>
            </a:fld>
            <a:endParaRPr lang="en-US" altLang="it-IT"/>
          </a:p>
        </p:txBody>
      </p:sp>
    </p:spTree>
    <p:extLst>
      <p:ext uri="{BB962C8B-B14F-4D97-AF65-F5344CB8AC3E}">
        <p14:creationId xmlns:p14="http://schemas.microsoft.com/office/powerpoint/2010/main" val="3651814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Mixed Integer Linear Programming (MIP) formulations of the problem can be written by explicitly considering all possible scenarios in the </a:t>
            </a:r>
            <a:r>
              <a:rPr lang="en-US" sz="1200" b="0" i="0" u="none" strike="noStrike" kern="1200" baseline="0" dirty="0" err="1" smtClean="0">
                <a:solidFill>
                  <a:schemeClr val="tx1"/>
                </a:solidFill>
                <a:latin typeface="Arial" panose="020B0604020202020204" pitchFamily="34" charset="0"/>
                <a:ea typeface="+mn-ea"/>
                <a:cs typeface="Arial" panose="020B0604020202020204" pitchFamily="34" charset="0"/>
              </a:rPr>
              <a:t>nite</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 set S, i.e., all possible realizations P(s) and the values  C(s) of the corresponding optimal solutions (i.e., minimum total completion time of D-jobs in the scenario s). Note that in the following MIPs the  C(s) are considered as input data.</a:t>
            </a:r>
          </a:p>
          <a:p>
            <a:endPar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The </a:t>
            </a:r>
            <a:r>
              <a:rPr lang="en-US" sz="1200" b="0" i="0" u="none" strike="noStrike" kern="1200" baseline="0" dirty="0" err="1" smtClean="0">
                <a:solidFill>
                  <a:schemeClr val="tx1"/>
                </a:solidFill>
                <a:latin typeface="Arial" panose="020B0604020202020204" pitchFamily="34" charset="0"/>
                <a:ea typeface="+mn-ea"/>
                <a:cs typeface="Arial" panose="020B0604020202020204" pitchFamily="34" charset="0"/>
              </a:rPr>
              <a:t>rst</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 formulation makes use the following variables.</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Let </a:t>
            </a:r>
            <a:r>
              <a:rPr lang="en-US" sz="1200" b="0" i="0" u="none" strike="noStrike" kern="1200" baseline="0" dirty="0" err="1" smtClean="0">
                <a:solidFill>
                  <a:schemeClr val="tx1"/>
                </a:solidFill>
                <a:latin typeface="Arial" panose="020B0604020202020204" pitchFamily="34" charset="0"/>
                <a:ea typeface="+mn-ea"/>
                <a:cs typeface="Arial" panose="020B0604020202020204" pitchFamily="34" charset="0"/>
              </a:rPr>
              <a:t>xih</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 be a binary variable, </a:t>
            </a:r>
            <a:r>
              <a:rPr lang="en-US" sz="1200" b="0" i="0" u="none" strike="noStrike" kern="1200" baseline="0" dirty="0" err="1" smtClean="0">
                <a:solidFill>
                  <a:schemeClr val="tx1"/>
                </a:solidFill>
                <a:latin typeface="Arial" panose="020B0604020202020204" pitchFamily="34" charset="0"/>
                <a:ea typeface="+mn-ea"/>
                <a:cs typeface="Arial" panose="020B0604020202020204" pitchFamily="34" charset="0"/>
              </a:rPr>
              <a:t>dened</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 for all D jobs </a:t>
            </a:r>
            <a:r>
              <a:rPr lang="en-US" sz="1200" b="0" i="0" u="none" strike="noStrike" kern="1200" baseline="0" dirty="0" err="1" smtClean="0">
                <a:solidFill>
                  <a:schemeClr val="tx1"/>
                </a:solidFill>
                <a:latin typeface="Arial" panose="020B0604020202020204" pitchFamily="34" charset="0"/>
                <a:ea typeface="+mn-ea"/>
                <a:cs typeface="Arial" panose="020B0604020202020204" pitchFamily="34" charset="0"/>
              </a:rPr>
              <a:t>i</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 =1; : : : ; n indicating whether job </a:t>
            </a:r>
            <a:r>
              <a:rPr lang="en-US" sz="1200" b="0" i="0" u="none" strike="noStrike" kern="1200" baseline="0" dirty="0" err="1" smtClean="0">
                <a:solidFill>
                  <a:schemeClr val="tx1"/>
                </a:solidFill>
                <a:latin typeface="Arial" panose="020B0604020202020204" pitchFamily="34" charset="0"/>
                <a:ea typeface="+mn-ea"/>
                <a:cs typeface="Arial" panose="020B0604020202020204" pitchFamily="34" charset="0"/>
              </a:rPr>
              <a:t>i</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 is the h-</a:t>
            </a:r>
            <a:r>
              <a:rPr lang="en-US" sz="1200" b="0" i="0" u="none" strike="noStrike" kern="1200" baseline="0" dirty="0" err="1" smtClean="0">
                <a:solidFill>
                  <a:schemeClr val="tx1"/>
                </a:solidFill>
                <a:latin typeface="Arial" panose="020B0604020202020204" pitchFamily="34" charset="0"/>
                <a:ea typeface="+mn-ea"/>
                <a:cs typeface="Arial" panose="020B0604020202020204" pitchFamily="34" charset="0"/>
              </a:rPr>
              <a:t>th</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 D job in the sequence . </a:t>
            </a:r>
            <a:r>
              <a:rPr lang="en-US" sz="1200" b="1" i="0" u="none" strike="noStrike" kern="1200" baseline="0" dirty="0" smtClean="0">
                <a:solidFill>
                  <a:schemeClr val="tx1"/>
                </a:solidFill>
                <a:latin typeface="Arial" panose="020B0604020202020204" pitchFamily="34" charset="0"/>
                <a:ea typeface="+mn-ea"/>
                <a:cs typeface="Arial" panose="020B0604020202020204" pitchFamily="34" charset="0"/>
              </a:rPr>
              <a:t>Note that, if such a job is preceded by</a:t>
            </a:r>
          </a:p>
          <a:p>
            <a:r>
              <a:rPr lang="en-US" sz="1200" b="1" i="0" u="none" strike="noStrike" kern="1200" baseline="0" dirty="0" smtClean="0">
                <a:solidFill>
                  <a:schemeClr val="tx1"/>
                </a:solidFill>
                <a:latin typeface="Arial" panose="020B0604020202020204" pitchFamily="34" charset="0"/>
                <a:ea typeface="+mn-ea"/>
                <a:cs typeface="Arial" panose="020B0604020202020204" pitchFamily="34" charset="0"/>
              </a:rPr>
              <a:t>block B in a scenario s, then it is actually in the (h + 1)-</a:t>
            </a:r>
            <a:r>
              <a:rPr lang="en-US" sz="1200" b="1" i="0" u="none" strike="noStrike" kern="1200" baseline="0" dirty="0" err="1" smtClean="0">
                <a:solidFill>
                  <a:schemeClr val="tx1"/>
                </a:solidFill>
                <a:latin typeface="Arial" panose="020B0604020202020204" pitchFamily="34" charset="0"/>
                <a:ea typeface="+mn-ea"/>
                <a:cs typeface="Arial" panose="020B0604020202020204" pitchFamily="34" charset="0"/>
              </a:rPr>
              <a:t>th</a:t>
            </a:r>
            <a:r>
              <a:rPr lang="en-US" sz="1200" b="1" i="0" u="none" strike="noStrike" kern="1200" baseline="0" dirty="0" smtClean="0">
                <a:solidFill>
                  <a:schemeClr val="tx1"/>
                </a:solidFill>
                <a:latin typeface="Arial" panose="020B0604020202020204" pitchFamily="34" charset="0"/>
                <a:ea typeface="+mn-ea"/>
                <a:cs typeface="Arial" panose="020B0604020202020204" pitchFamily="34" charset="0"/>
              </a:rPr>
              <a:t> position of the realization schedule (; s)</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 </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Let </a:t>
            </a:r>
            <a:r>
              <a:rPr lang="en-US" sz="1200" b="0" i="0" u="none" strike="noStrike" kern="1200" baseline="0" dirty="0" err="1" smtClean="0">
                <a:solidFill>
                  <a:schemeClr val="tx1"/>
                </a:solidFill>
                <a:latin typeface="Arial" panose="020B0604020202020204" pitchFamily="34" charset="0"/>
                <a:ea typeface="+mn-ea"/>
                <a:cs typeface="Arial" panose="020B0604020202020204" pitchFamily="34" charset="0"/>
              </a:rPr>
              <a:t>yh</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(s) be a binary variable, </a:t>
            </a:r>
            <a:r>
              <a:rPr lang="en-US" sz="1200" b="0" i="0" u="none" strike="noStrike" kern="1200" baseline="0" dirty="0" err="1" smtClean="0">
                <a:solidFill>
                  <a:schemeClr val="tx1"/>
                </a:solidFill>
                <a:latin typeface="Arial" panose="020B0604020202020204" pitchFamily="34" charset="0"/>
                <a:ea typeface="+mn-ea"/>
                <a:cs typeface="Arial" panose="020B0604020202020204" pitchFamily="34" charset="0"/>
              </a:rPr>
              <a:t>dened</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 for h = 2; : : : ; n, indicates whether the block B is scheduled between the (h 􀀀 1)-</a:t>
            </a:r>
            <a:r>
              <a:rPr lang="en-US" sz="1200" b="0" i="0" u="none" strike="noStrike" kern="1200" baseline="0" dirty="0" err="1" smtClean="0">
                <a:solidFill>
                  <a:schemeClr val="tx1"/>
                </a:solidFill>
                <a:latin typeface="Arial" panose="020B0604020202020204" pitchFamily="34" charset="0"/>
                <a:ea typeface="+mn-ea"/>
                <a:cs typeface="Arial" panose="020B0604020202020204" pitchFamily="34" charset="0"/>
              </a:rPr>
              <a:t>th</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 and h-</a:t>
            </a:r>
            <a:r>
              <a:rPr lang="en-US" sz="1200" b="0" i="0" u="none" strike="noStrike" kern="1200" baseline="0" dirty="0" err="1" smtClean="0">
                <a:solidFill>
                  <a:schemeClr val="tx1"/>
                </a:solidFill>
                <a:latin typeface="Arial" panose="020B0604020202020204" pitchFamily="34" charset="0"/>
                <a:ea typeface="+mn-ea"/>
                <a:cs typeface="Arial" panose="020B0604020202020204" pitchFamily="34" charset="0"/>
              </a:rPr>
              <a:t>th</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 D jobs in (; s), and let y1(s) and yn+1(s) be binary variables equal to 1 if the block B is scheduled before and after all the D jobs, respectively. Note that, </a:t>
            </a:r>
            <a:r>
              <a:rPr lang="en-US" sz="1200" b="0" i="0" u="none" strike="noStrike" kern="1200" baseline="0" dirty="0" err="1" smtClean="0">
                <a:solidFill>
                  <a:schemeClr val="tx1"/>
                </a:solidFill>
                <a:latin typeface="Arial" panose="020B0604020202020204" pitchFamily="34" charset="0"/>
                <a:ea typeface="+mn-ea"/>
                <a:cs typeface="Arial" panose="020B0604020202020204" pitchFamily="34" charset="0"/>
              </a:rPr>
              <a:t>dierently</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 from x 2 f0; 1gn2 , these variables depend on the realization of P and therefore, in general, they take </a:t>
            </a:r>
          </a:p>
          <a:p>
            <a:endParaRPr lang="it-IT"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err="1" smtClean="0">
                <a:solidFill>
                  <a:schemeClr val="tx1"/>
                </a:solidFill>
                <a:latin typeface="Arial" panose="020B0604020202020204" pitchFamily="34" charset="0"/>
                <a:ea typeface="+mn-ea"/>
                <a:cs typeface="Arial" panose="020B0604020202020204" pitchFamily="34" charset="0"/>
              </a:rPr>
              <a:t>Ch</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(s), </a:t>
            </a:r>
            <a:r>
              <a:rPr lang="en-US" sz="1200" b="0" i="0" u="none" strike="noStrike" kern="1200" baseline="0" dirty="0" err="1" smtClean="0">
                <a:solidFill>
                  <a:schemeClr val="tx1"/>
                </a:solidFill>
                <a:latin typeface="Arial" panose="020B0604020202020204" pitchFamily="34" charset="0"/>
                <a:ea typeface="+mn-ea"/>
                <a:cs typeface="Arial" panose="020B0604020202020204" pitchFamily="34" charset="0"/>
              </a:rPr>
              <a:t>dened</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 for all positions h =1; : : : ; n and all scenarios s 2 S, be (an upper bound on)the completion time of the job in position h in . Similarly,</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variable CB(s), </a:t>
            </a:r>
            <a:r>
              <a:rPr lang="en-US" sz="1200" b="0" i="0" u="none" strike="noStrike" kern="1200" baseline="0" dirty="0" err="1" smtClean="0">
                <a:solidFill>
                  <a:schemeClr val="tx1"/>
                </a:solidFill>
                <a:latin typeface="Arial" panose="020B0604020202020204" pitchFamily="34" charset="0"/>
                <a:ea typeface="+mn-ea"/>
                <a:cs typeface="Arial" panose="020B0604020202020204" pitchFamily="34" charset="0"/>
              </a:rPr>
              <a:t>dened</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 for all scenarios, indicates the completion time of block B, in (; s). </a:t>
            </a:r>
            <a:endParaRPr lang="en-US" dirty="0"/>
          </a:p>
        </p:txBody>
      </p:sp>
      <p:sp>
        <p:nvSpPr>
          <p:cNvPr id="4" name="Segnaposto numero diapositiva 3"/>
          <p:cNvSpPr>
            <a:spLocks noGrp="1"/>
          </p:cNvSpPr>
          <p:nvPr>
            <p:ph type="sldNum" sz="quarter" idx="10"/>
          </p:nvPr>
        </p:nvSpPr>
        <p:spPr/>
        <p:txBody>
          <a:bodyPr/>
          <a:lstStyle/>
          <a:p>
            <a:pPr>
              <a:defRPr/>
            </a:pPr>
            <a:fld id="{F5D33867-3075-4205-B07C-397AEAA749CD}" type="slidenum">
              <a:rPr lang="en-US" altLang="it-IT" smtClean="0"/>
              <a:pPr>
                <a:defRPr/>
              </a:pPr>
              <a:t>19</a:t>
            </a:fld>
            <a:endParaRPr lang="en-US" altLang="it-IT"/>
          </a:p>
        </p:txBody>
      </p:sp>
    </p:spTree>
    <p:extLst>
      <p:ext uri="{BB962C8B-B14F-4D97-AF65-F5344CB8AC3E}">
        <p14:creationId xmlns:p14="http://schemas.microsoft.com/office/powerpoint/2010/main" val="2897846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pPr>
              <a:defRPr/>
            </a:pPr>
            <a:fld id="{F5D33867-3075-4205-B07C-397AEAA749CD}" type="slidenum">
              <a:rPr lang="en-US" altLang="it-IT" smtClean="0"/>
              <a:pPr>
                <a:defRPr/>
              </a:pPr>
              <a:t>20</a:t>
            </a:fld>
            <a:endParaRPr lang="en-US" altLang="it-IT"/>
          </a:p>
        </p:txBody>
      </p:sp>
    </p:spTree>
    <p:extLst>
      <p:ext uri="{BB962C8B-B14F-4D97-AF65-F5344CB8AC3E}">
        <p14:creationId xmlns:p14="http://schemas.microsoft.com/office/powerpoint/2010/main" val="1585384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immagine diapositiva 1"/>
          <p:cNvSpPr>
            <a:spLocks noGrp="1" noRot="1" noChangeAspect="1" noTextEdit="1"/>
          </p:cNvSpPr>
          <p:nvPr>
            <p:ph type="sldImg"/>
          </p:nvPr>
        </p:nvSpPr>
        <p:spPr>
          <a:ln/>
        </p:spPr>
      </p:sp>
      <p:sp>
        <p:nvSpPr>
          <p:cNvPr id="20483" name="Segnaposto note 2"/>
          <p:cNvSpPr>
            <a:spLocks noGrp="1"/>
          </p:cNvSpPr>
          <p:nvPr>
            <p:ph type="body" idx="1"/>
          </p:nvPr>
        </p:nvSpPr>
        <p:spPr>
          <a:noFill/>
        </p:spPr>
        <p:txBody>
          <a:bodyPr/>
          <a:lstStyle/>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1. INTRODUCTION</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In this paper we address a problem arising in a </a:t>
            </a:r>
            <a:r>
              <a:rPr lang="en-US" sz="1200" b="0" i="0" u="none" strike="noStrike" kern="1200" baseline="0" dirty="0" err="1" smtClean="0">
                <a:solidFill>
                  <a:schemeClr val="tx1"/>
                </a:solidFill>
                <a:latin typeface="Arial" panose="020B0604020202020204" pitchFamily="34" charset="0"/>
                <a:ea typeface="+mn-ea"/>
                <a:cs typeface="Arial" panose="020B0604020202020204" pitchFamily="34" charset="0"/>
              </a:rPr>
              <a:t>manu</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a:t>
            </a:r>
          </a:p>
          <a:p>
            <a:r>
              <a:rPr lang="en-US" sz="1200" b="0" i="0" u="none" strike="noStrike" kern="1200" baseline="0" dirty="0" err="1" smtClean="0">
                <a:solidFill>
                  <a:schemeClr val="tx1"/>
                </a:solidFill>
                <a:latin typeface="Arial" panose="020B0604020202020204" pitchFamily="34" charset="0"/>
                <a:ea typeface="+mn-ea"/>
                <a:cs typeface="Arial" panose="020B0604020202020204" pitchFamily="34" charset="0"/>
              </a:rPr>
              <a:t>facturing</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 environment in which the owner of a machining resource, besides its own internal jobs, must also process</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jobs belonging to an external party, and is interested in minimizing the total completion time of its own jobs. </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Due to contract commitments, the external jobs must</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be processed within a certain due date, which has to</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be considered as a deadline. Moreover, these jobs have a</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given release date corresponding to their actual availability</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in the manufacturing system. The external party's jobs</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arrive with nominal duration, however such duration is</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only an estimate, and therefore the owner of the machining</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resource, when planning the schedule of the jobs must take</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into account possible deviations from the nominal values</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of the processing times. For this reason it is important</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to determine a schedule which is robust to any possible</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changes in the durations of the external jobs.</a:t>
            </a:r>
            <a:endParaRPr lang="it-IT" altLang="it-IT" dirty="0" smtClean="0"/>
          </a:p>
        </p:txBody>
      </p:sp>
      <p:sp>
        <p:nvSpPr>
          <p:cNvPr id="20484" name="Segnaposto numero diapositiva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86A45F-C37D-48B7-B7B4-7A45E5DB4CAE}" type="slidenum">
              <a:rPr lang="en-US" altLang="it-IT" smtClean="0"/>
              <a:pPr/>
              <a:t>2</a:t>
            </a:fld>
            <a:endParaRPr lang="en-US" altLang="it-IT" smtClean="0"/>
          </a:p>
        </p:txBody>
      </p:sp>
    </p:spTree>
    <p:extLst>
      <p:ext uri="{BB962C8B-B14F-4D97-AF65-F5344CB8AC3E}">
        <p14:creationId xmlns:p14="http://schemas.microsoft.com/office/powerpoint/2010/main" val="1305391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pPr>
              <a:defRPr/>
            </a:pPr>
            <a:fld id="{F5D33867-3075-4205-B07C-397AEAA749CD}" type="slidenum">
              <a:rPr lang="en-US" altLang="it-IT" smtClean="0"/>
              <a:pPr>
                <a:defRPr/>
              </a:pPr>
              <a:t>21</a:t>
            </a:fld>
            <a:endParaRPr lang="en-US" altLang="it-IT"/>
          </a:p>
        </p:txBody>
      </p:sp>
    </p:spTree>
    <p:extLst>
      <p:ext uri="{BB962C8B-B14F-4D97-AF65-F5344CB8AC3E}">
        <p14:creationId xmlns:p14="http://schemas.microsoft.com/office/powerpoint/2010/main" val="3391388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pPr>
              <a:defRPr/>
            </a:pPr>
            <a:fld id="{F5D33867-3075-4205-B07C-397AEAA749CD}" type="slidenum">
              <a:rPr lang="en-US" altLang="it-IT" smtClean="0"/>
              <a:pPr>
                <a:defRPr/>
              </a:pPr>
              <a:t>22</a:t>
            </a:fld>
            <a:endParaRPr lang="en-US" altLang="it-IT"/>
          </a:p>
        </p:txBody>
      </p:sp>
    </p:spTree>
    <p:extLst>
      <p:ext uri="{BB962C8B-B14F-4D97-AF65-F5344CB8AC3E}">
        <p14:creationId xmlns:p14="http://schemas.microsoft.com/office/powerpoint/2010/main" val="3529847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pPr>
              <a:defRPr/>
            </a:pPr>
            <a:fld id="{F5D33867-3075-4205-B07C-397AEAA749CD}" type="slidenum">
              <a:rPr lang="en-US" altLang="it-IT" smtClean="0"/>
              <a:pPr>
                <a:defRPr/>
              </a:pPr>
              <a:t>23</a:t>
            </a:fld>
            <a:endParaRPr lang="en-US" altLang="it-IT"/>
          </a:p>
        </p:txBody>
      </p:sp>
    </p:spTree>
    <p:extLst>
      <p:ext uri="{BB962C8B-B14F-4D97-AF65-F5344CB8AC3E}">
        <p14:creationId xmlns:p14="http://schemas.microsoft.com/office/powerpoint/2010/main" val="1650110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pPr>
              <a:defRPr/>
            </a:pPr>
            <a:fld id="{F5D33867-3075-4205-B07C-397AEAA749CD}" type="slidenum">
              <a:rPr lang="en-US" altLang="it-IT" smtClean="0"/>
              <a:pPr>
                <a:defRPr/>
              </a:pPr>
              <a:t>24</a:t>
            </a:fld>
            <a:endParaRPr lang="en-US" altLang="it-IT"/>
          </a:p>
        </p:txBody>
      </p:sp>
    </p:spTree>
    <p:extLst>
      <p:ext uri="{BB962C8B-B14F-4D97-AF65-F5344CB8AC3E}">
        <p14:creationId xmlns:p14="http://schemas.microsoft.com/office/powerpoint/2010/main" val="4240154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pPr>
              <a:defRPr/>
            </a:pPr>
            <a:fld id="{F5D33867-3075-4205-B07C-397AEAA749CD}" type="slidenum">
              <a:rPr lang="en-US" altLang="it-IT" smtClean="0"/>
              <a:pPr>
                <a:defRPr/>
              </a:pPr>
              <a:t>25</a:t>
            </a:fld>
            <a:endParaRPr lang="en-US" altLang="it-IT"/>
          </a:p>
        </p:txBody>
      </p:sp>
    </p:spTree>
    <p:extLst>
      <p:ext uri="{BB962C8B-B14F-4D97-AF65-F5344CB8AC3E}">
        <p14:creationId xmlns:p14="http://schemas.microsoft.com/office/powerpoint/2010/main" val="1519005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pPr>
              <a:defRPr/>
            </a:pPr>
            <a:fld id="{F5D33867-3075-4205-B07C-397AEAA749CD}" type="slidenum">
              <a:rPr lang="en-US" altLang="it-IT" smtClean="0"/>
              <a:pPr>
                <a:defRPr/>
              </a:pPr>
              <a:t>26</a:t>
            </a:fld>
            <a:endParaRPr lang="en-US" altLang="it-IT"/>
          </a:p>
        </p:txBody>
      </p:sp>
    </p:spTree>
    <p:extLst>
      <p:ext uri="{BB962C8B-B14F-4D97-AF65-F5344CB8AC3E}">
        <p14:creationId xmlns:p14="http://schemas.microsoft.com/office/powerpoint/2010/main" val="8787951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pPr>
              <a:defRPr/>
            </a:pPr>
            <a:fld id="{F5D33867-3075-4205-B07C-397AEAA749CD}" type="slidenum">
              <a:rPr lang="en-US" altLang="it-IT" smtClean="0"/>
              <a:pPr>
                <a:defRPr/>
              </a:pPr>
              <a:t>27</a:t>
            </a:fld>
            <a:endParaRPr lang="en-US" altLang="it-IT"/>
          </a:p>
        </p:txBody>
      </p:sp>
    </p:spTree>
    <p:extLst>
      <p:ext uri="{BB962C8B-B14F-4D97-AF65-F5344CB8AC3E}">
        <p14:creationId xmlns:p14="http://schemas.microsoft.com/office/powerpoint/2010/main" val="921613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pPr>
              <a:defRPr/>
            </a:pPr>
            <a:fld id="{F5D33867-3075-4205-B07C-397AEAA749CD}" type="slidenum">
              <a:rPr lang="en-US" altLang="it-IT" smtClean="0"/>
              <a:pPr>
                <a:defRPr/>
              </a:pPr>
              <a:t>28</a:t>
            </a:fld>
            <a:endParaRPr lang="en-US" altLang="it-IT"/>
          </a:p>
        </p:txBody>
      </p:sp>
    </p:spTree>
    <p:extLst>
      <p:ext uri="{BB962C8B-B14F-4D97-AF65-F5344CB8AC3E}">
        <p14:creationId xmlns:p14="http://schemas.microsoft.com/office/powerpoint/2010/main" val="21578422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In order to assess the quality of the proposed MIPs, we performed a number of tests on several pseudo-randomly</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generated </a:t>
            </a:r>
            <a:r>
              <a:rPr lang="en-US" sz="1200" b="0" i="0" u="none" strike="noStrike" kern="1200" baseline="0" dirty="0" err="1" smtClean="0">
                <a:solidFill>
                  <a:schemeClr val="tx1"/>
                </a:solidFill>
                <a:latin typeface="Arial" panose="020B0604020202020204" pitchFamily="34" charset="0"/>
                <a:ea typeface="+mn-ea"/>
                <a:cs typeface="Arial" panose="020B0604020202020204" pitchFamily="34" charset="0"/>
              </a:rPr>
              <a:t>instances.We</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 generated 6 classes of 20 </a:t>
            </a:r>
            <a:r>
              <a:rPr lang="en-US" sz="1200" b="0" i="0" u="none" strike="noStrike" kern="1200" baseline="0" dirty="0" err="1" smtClean="0">
                <a:solidFill>
                  <a:schemeClr val="tx1"/>
                </a:solidFill>
                <a:latin typeface="Arial" panose="020B0604020202020204" pitchFamily="34" charset="0"/>
                <a:ea typeface="+mn-ea"/>
                <a:cs typeface="Arial" panose="020B0604020202020204" pitchFamily="34" charset="0"/>
              </a:rPr>
              <a:t>instanceseach</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 as reported in the </a:t>
            </a:r>
            <a:r>
              <a:rPr lang="en-US" sz="1200" b="0" i="0" u="none" strike="noStrike" kern="1200" baseline="0" dirty="0" err="1" smtClean="0">
                <a:solidFill>
                  <a:schemeClr val="tx1"/>
                </a:solidFill>
                <a:latin typeface="Arial" panose="020B0604020202020204" pitchFamily="34" charset="0"/>
                <a:ea typeface="+mn-ea"/>
                <a:cs typeface="Arial" panose="020B0604020202020204" pitchFamily="34" charset="0"/>
              </a:rPr>
              <a:t>rst</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 two columns of Table 1: All</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processing times are uniformly distributed in two intervals</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[1; 15] and [20; 40]. The time window [r; d] in which the</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processing of external job must be executed is roughly</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halfway along the schedule and it has a random width</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(allowing a slack varying from 0 to 15). For each instance</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we considered 5 scenarios in which the duration of the</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external job assumes </a:t>
            </a:r>
            <a:r>
              <a:rPr lang="en-US" sz="1200" b="0" i="0" u="none" strike="noStrike" kern="1200" baseline="0" dirty="0" err="1" smtClean="0">
                <a:solidFill>
                  <a:schemeClr val="tx1"/>
                </a:solidFill>
                <a:latin typeface="Arial" panose="020B0604020202020204" pitchFamily="34" charset="0"/>
                <a:ea typeface="+mn-ea"/>
                <a:cs typeface="Arial" panose="020B0604020202020204" pitchFamily="34" charset="0"/>
              </a:rPr>
              <a:t>ve</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 consecutive integer values. All</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tests were run on a on a PC equipped with Intel i7</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processor and 64 Gb of RAM using CPLEX 12.4. A time</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limit of 30 minutes has been set for each instance.</a:t>
            </a:r>
          </a:p>
          <a:p>
            <a:endParaRPr lang="it-IT"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r>
              <a:rPr lang="it-IT" sz="1200" b="0" i="0" u="none" strike="noStrike" kern="1200" baseline="0" dirty="0" smtClean="0">
                <a:solidFill>
                  <a:schemeClr val="tx1"/>
                </a:solidFill>
                <a:latin typeface="Arial" panose="020B0604020202020204" pitchFamily="34" charset="0"/>
                <a:ea typeface="+mn-ea"/>
                <a:cs typeface="Arial" panose="020B0604020202020204" pitchFamily="34" charset="0"/>
              </a:rPr>
              <a:t>a </a:t>
            </a:r>
            <a:r>
              <a:rPr lang="it-IT" sz="1200" b="0" i="0" u="none" strike="noStrike" kern="1200" baseline="0" dirty="0" err="1" smtClean="0">
                <a:solidFill>
                  <a:schemeClr val="tx1"/>
                </a:solidFill>
                <a:latin typeface="Arial" panose="020B0604020202020204" pitchFamily="34" charset="0"/>
                <a:ea typeface="+mn-ea"/>
                <a:cs typeface="Arial" panose="020B0604020202020204" pitchFamily="34" charset="0"/>
              </a:rPr>
              <a:t>total</a:t>
            </a:r>
            <a:r>
              <a:rPr lang="it-IT" sz="1200" b="0" i="0" u="none" strike="noStrike" kern="1200" baseline="0" dirty="0" smtClean="0">
                <a:solidFill>
                  <a:schemeClr val="tx1"/>
                </a:solidFill>
                <a:latin typeface="Arial" panose="020B0604020202020204" pitchFamily="34" charset="0"/>
                <a:ea typeface="+mn-ea"/>
                <a:cs typeface="Arial" panose="020B0604020202020204" pitchFamily="34" charset="0"/>
              </a:rPr>
              <a:t> of 720 </a:t>
            </a:r>
            <a:r>
              <a:rPr lang="it-IT" sz="1200" b="0" i="0" u="none" strike="noStrike" kern="1200" baseline="0" dirty="0" err="1" smtClean="0">
                <a:solidFill>
                  <a:schemeClr val="tx1"/>
                </a:solidFill>
                <a:latin typeface="Arial" panose="020B0604020202020204" pitchFamily="34" charset="0"/>
                <a:ea typeface="+mn-ea"/>
                <a:cs typeface="Arial" panose="020B0604020202020204" pitchFamily="34" charset="0"/>
              </a:rPr>
              <a:t>instances</a:t>
            </a:r>
            <a:endParaRPr lang="en-US" dirty="0"/>
          </a:p>
        </p:txBody>
      </p:sp>
      <p:sp>
        <p:nvSpPr>
          <p:cNvPr id="4" name="Segnaposto numero diapositiva 3"/>
          <p:cNvSpPr>
            <a:spLocks noGrp="1"/>
          </p:cNvSpPr>
          <p:nvPr>
            <p:ph type="sldNum" sz="quarter" idx="10"/>
          </p:nvPr>
        </p:nvSpPr>
        <p:spPr/>
        <p:txBody>
          <a:bodyPr/>
          <a:lstStyle/>
          <a:p>
            <a:pPr>
              <a:defRPr/>
            </a:pPr>
            <a:fld id="{F5D33867-3075-4205-B07C-397AEAA749CD}" type="slidenum">
              <a:rPr lang="en-US" altLang="it-IT" smtClean="0"/>
              <a:pPr>
                <a:defRPr/>
              </a:pPr>
              <a:t>29</a:t>
            </a:fld>
            <a:endParaRPr lang="en-US" altLang="it-IT"/>
          </a:p>
        </p:txBody>
      </p:sp>
    </p:spTree>
    <p:extLst>
      <p:ext uri="{BB962C8B-B14F-4D97-AF65-F5344CB8AC3E}">
        <p14:creationId xmlns:p14="http://schemas.microsoft.com/office/powerpoint/2010/main" val="13407562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pPr>
              <a:defRPr/>
            </a:pPr>
            <a:fld id="{F5D33867-3075-4205-B07C-397AEAA749CD}" type="slidenum">
              <a:rPr lang="en-US" altLang="it-IT" smtClean="0"/>
              <a:pPr>
                <a:defRPr/>
              </a:pPr>
              <a:t>30</a:t>
            </a:fld>
            <a:endParaRPr lang="en-US" altLang="it-IT"/>
          </a:p>
        </p:txBody>
      </p:sp>
    </p:spTree>
    <p:extLst>
      <p:ext uri="{BB962C8B-B14F-4D97-AF65-F5344CB8AC3E}">
        <p14:creationId xmlns:p14="http://schemas.microsoft.com/office/powerpoint/2010/main" val="1087083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0EC720E-456C-488B-9A0F-64DC5938E0EB}" type="slidenum">
              <a:rPr lang="en-US" altLang="it-IT" smtClean="0"/>
              <a:pPr/>
              <a:t>3</a:t>
            </a:fld>
            <a:endParaRPr lang="en-US" altLang="it-IT"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defRPr/>
            </a:pPr>
            <a:r>
              <a:rPr lang="en-US" altLang="it-IT" dirty="0" smtClean="0"/>
              <a:t>	</a:t>
            </a:r>
            <a:r>
              <a:rPr lang="en-US" sz="1200" dirty="0" smtClean="0"/>
              <a:t>The external party's jobs arrive with </a:t>
            </a:r>
            <a:r>
              <a:rPr lang="en-US" sz="1200" dirty="0" smtClean="0">
                <a:solidFill>
                  <a:srgbClr val="FF0000"/>
                </a:solidFill>
              </a:rPr>
              <a:t>nominal duration</a:t>
            </a:r>
            <a:r>
              <a:rPr lang="en-US" sz="1200" dirty="0" smtClean="0"/>
              <a:t>, however such duration is only an estimate, and therefore the owner of the machining resource, when planning the schedule of the jobs must take into account possible deviations from the nominal values of the processing times. </a:t>
            </a:r>
          </a:p>
          <a:p>
            <a:pPr eaLnBrk="1" hangingPunct="1">
              <a:defRPr/>
            </a:pPr>
            <a:endParaRPr lang="it-IT" sz="1200" dirty="0" smtClean="0"/>
          </a:p>
          <a:p>
            <a:pPr eaLnBrk="1" hangingPunct="1">
              <a:defRPr/>
            </a:pPr>
            <a:endParaRPr lang="it-IT" sz="1200" dirty="0" smtClean="0"/>
          </a:p>
          <a:p>
            <a:pPr eaLnBrk="1" hangingPunct="1">
              <a:defRPr/>
            </a:pPr>
            <a:endParaRPr lang="it-IT" sz="1200" dirty="0" smtClean="0"/>
          </a:p>
          <a:p>
            <a:pPr eaLnBrk="1" hangingPunct="1">
              <a:defRPr/>
            </a:pPr>
            <a:endParaRPr lang="it-IT" sz="1200" dirty="0" smtClean="0"/>
          </a:p>
          <a:p>
            <a:pPr eaLnBrk="1" hangingPunct="1">
              <a:defRPr/>
            </a:pPr>
            <a:endParaRPr lang="it-IT" sz="1200" dirty="0" smtClean="0"/>
          </a:p>
          <a:p>
            <a:pPr eaLnBrk="1" hangingPunct="1">
              <a:defRPr/>
            </a:pPr>
            <a:endParaRPr lang="it-IT" sz="1200" dirty="0" smtClean="0"/>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1. INTRODUCTION</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In this paper we address a problem arising in a </a:t>
            </a:r>
            <a:r>
              <a:rPr lang="en-US" sz="1200" b="0" i="0" u="none" strike="noStrike" kern="1200" baseline="0" dirty="0" err="1" smtClean="0">
                <a:solidFill>
                  <a:schemeClr val="tx1"/>
                </a:solidFill>
                <a:latin typeface="Arial" panose="020B0604020202020204" pitchFamily="34" charset="0"/>
                <a:ea typeface="+mn-ea"/>
                <a:cs typeface="Arial" panose="020B0604020202020204" pitchFamily="34" charset="0"/>
              </a:rPr>
              <a:t>manu</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a:t>
            </a:r>
          </a:p>
          <a:p>
            <a:r>
              <a:rPr lang="en-US" sz="1200" b="0" i="0" u="none" strike="noStrike" kern="1200" baseline="0" dirty="0" err="1" smtClean="0">
                <a:solidFill>
                  <a:schemeClr val="tx1"/>
                </a:solidFill>
                <a:latin typeface="Arial" panose="020B0604020202020204" pitchFamily="34" charset="0"/>
                <a:ea typeface="+mn-ea"/>
                <a:cs typeface="Arial" panose="020B0604020202020204" pitchFamily="34" charset="0"/>
              </a:rPr>
              <a:t>facturing</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 environment in which the owner of a machining</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resource, besides its own internal jobs, must also process</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jobs belonging to an external party, and is interested in</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minimizing the total completion time of its own jobs.</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Due to contract commitments, the external jobs must</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be processed within a certain due date, which has to</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be considered as a deadline. Moreover, these jobs have a</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given release date corresponding to their actual availability</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in the manufacturing system. The external party's jobs</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arrive with nominal duration, however such duration is</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only an estimate, and therefore the owner of the machining</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resource, when planning the schedule of the jobs must take</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into account possible deviations from the nominal values</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of the processing times. For this reason it is important</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to determine a schedule which is robust to any possible</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changes in the durations of the external jobs.</a:t>
            </a:r>
            <a:endParaRPr lang="en-US" sz="1200" dirty="0" smtClean="0"/>
          </a:p>
          <a:p>
            <a:pPr eaLnBrk="1" hangingPunct="1">
              <a:defRPr/>
            </a:pPr>
            <a:endParaRPr lang="en-US" altLang="it-IT" sz="1200" kern="1200" dirty="0" smtClean="0">
              <a:solidFill>
                <a:schemeClr val="tx1"/>
              </a:solidFill>
              <a:latin typeface="Arial" panose="020B0604020202020204" pitchFamily="34" charset="0"/>
              <a:ea typeface="+mn-ea"/>
              <a:cs typeface="Arial" panose="020B0604020202020204" pitchFamily="34" charset="0"/>
            </a:endParaRPr>
          </a:p>
          <a:p>
            <a:pPr eaLnBrk="1" hangingPunct="1"/>
            <a:endParaRPr lang="en-US" altLang="it-IT" dirty="0" smtClean="0"/>
          </a:p>
          <a:p>
            <a:pPr eaLnBrk="1" hangingPunct="1"/>
            <a:endParaRPr lang="en-US" altLang="it-IT" dirty="0" smtClean="0"/>
          </a:p>
        </p:txBody>
      </p:sp>
    </p:spTree>
    <p:extLst>
      <p:ext uri="{BB962C8B-B14F-4D97-AF65-F5344CB8AC3E}">
        <p14:creationId xmlns:p14="http://schemas.microsoft.com/office/powerpoint/2010/main" val="1956538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pPr>
              <a:defRPr/>
            </a:pPr>
            <a:fld id="{F5D33867-3075-4205-B07C-397AEAA749CD}" type="slidenum">
              <a:rPr lang="en-US" altLang="it-IT" smtClean="0"/>
              <a:pPr>
                <a:defRPr/>
              </a:pPr>
              <a:t>31</a:t>
            </a:fld>
            <a:endParaRPr lang="en-US" altLang="it-IT"/>
          </a:p>
        </p:txBody>
      </p:sp>
    </p:spTree>
    <p:extLst>
      <p:ext uri="{BB962C8B-B14F-4D97-AF65-F5344CB8AC3E}">
        <p14:creationId xmlns:p14="http://schemas.microsoft.com/office/powerpoint/2010/main" val="31815548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F5D33867-3075-4205-B07C-397AEAA749CD}" type="slidenum">
              <a:rPr lang="en-US" altLang="it-IT" smtClean="0"/>
              <a:pPr>
                <a:defRPr/>
              </a:pPr>
              <a:t>33</a:t>
            </a:fld>
            <a:endParaRPr lang="en-US" altLang="it-IT"/>
          </a:p>
        </p:txBody>
      </p:sp>
    </p:spTree>
    <p:extLst>
      <p:ext uri="{BB962C8B-B14F-4D97-AF65-F5344CB8AC3E}">
        <p14:creationId xmlns:p14="http://schemas.microsoft.com/office/powerpoint/2010/main" val="34574874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F5D33867-3075-4205-B07C-397AEAA749CD}" type="slidenum">
              <a:rPr lang="en-US" altLang="it-IT" smtClean="0"/>
              <a:pPr>
                <a:defRPr/>
              </a:pPr>
              <a:t>35</a:t>
            </a:fld>
            <a:endParaRPr lang="en-US" altLang="it-IT"/>
          </a:p>
        </p:txBody>
      </p:sp>
    </p:spTree>
    <p:extLst>
      <p:ext uri="{BB962C8B-B14F-4D97-AF65-F5344CB8AC3E}">
        <p14:creationId xmlns:p14="http://schemas.microsoft.com/office/powerpoint/2010/main" val="26780037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F5D33867-3075-4205-B07C-397AEAA749CD}" type="slidenum">
              <a:rPr lang="en-US" altLang="it-IT" smtClean="0"/>
              <a:pPr>
                <a:defRPr/>
              </a:pPr>
              <a:t>36</a:t>
            </a:fld>
            <a:endParaRPr lang="en-US" altLang="it-IT"/>
          </a:p>
        </p:txBody>
      </p:sp>
    </p:spTree>
    <p:extLst>
      <p:ext uri="{BB962C8B-B14F-4D97-AF65-F5344CB8AC3E}">
        <p14:creationId xmlns:p14="http://schemas.microsoft.com/office/powerpoint/2010/main" val="20558023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F5D33867-3075-4205-B07C-397AEAA749CD}" type="slidenum">
              <a:rPr lang="en-US" altLang="it-IT" smtClean="0"/>
              <a:pPr>
                <a:defRPr/>
              </a:pPr>
              <a:t>37</a:t>
            </a:fld>
            <a:endParaRPr lang="en-US" altLang="it-IT"/>
          </a:p>
        </p:txBody>
      </p:sp>
    </p:spTree>
    <p:extLst>
      <p:ext uri="{BB962C8B-B14F-4D97-AF65-F5344CB8AC3E}">
        <p14:creationId xmlns:p14="http://schemas.microsoft.com/office/powerpoint/2010/main" val="21169142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F5D33867-3075-4205-B07C-397AEAA749CD}" type="slidenum">
              <a:rPr lang="en-US" altLang="it-IT" smtClean="0"/>
              <a:pPr>
                <a:defRPr/>
              </a:pPr>
              <a:t>38</a:t>
            </a:fld>
            <a:endParaRPr lang="en-US" altLang="it-IT"/>
          </a:p>
        </p:txBody>
      </p:sp>
    </p:spTree>
    <p:extLst>
      <p:ext uri="{BB962C8B-B14F-4D97-AF65-F5344CB8AC3E}">
        <p14:creationId xmlns:p14="http://schemas.microsoft.com/office/powerpoint/2010/main" val="7060147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F5D33867-3075-4205-B07C-397AEAA749CD}" type="slidenum">
              <a:rPr lang="en-US" altLang="it-IT" smtClean="0"/>
              <a:pPr>
                <a:defRPr/>
              </a:pPr>
              <a:t>39</a:t>
            </a:fld>
            <a:endParaRPr lang="en-US" altLang="it-IT"/>
          </a:p>
        </p:txBody>
      </p:sp>
    </p:spTree>
    <p:extLst>
      <p:ext uri="{BB962C8B-B14F-4D97-AF65-F5344CB8AC3E}">
        <p14:creationId xmlns:p14="http://schemas.microsoft.com/office/powerpoint/2010/main" val="33450763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F5D33867-3075-4205-B07C-397AEAA749CD}" type="slidenum">
              <a:rPr lang="en-US" altLang="it-IT" smtClean="0"/>
              <a:pPr>
                <a:defRPr/>
              </a:pPr>
              <a:t>40</a:t>
            </a:fld>
            <a:endParaRPr lang="en-US" altLang="it-IT"/>
          </a:p>
        </p:txBody>
      </p:sp>
    </p:spTree>
    <p:extLst>
      <p:ext uri="{BB962C8B-B14F-4D97-AF65-F5344CB8AC3E}">
        <p14:creationId xmlns:p14="http://schemas.microsoft.com/office/powerpoint/2010/main" val="3259055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F5D33867-3075-4205-B07C-397AEAA749CD}" type="slidenum">
              <a:rPr lang="en-US" altLang="it-IT" smtClean="0"/>
              <a:pPr>
                <a:defRPr/>
              </a:pPr>
              <a:t>41</a:t>
            </a:fld>
            <a:endParaRPr lang="en-US" altLang="it-IT"/>
          </a:p>
        </p:txBody>
      </p:sp>
    </p:spTree>
    <p:extLst>
      <p:ext uri="{BB962C8B-B14F-4D97-AF65-F5344CB8AC3E}">
        <p14:creationId xmlns:p14="http://schemas.microsoft.com/office/powerpoint/2010/main" val="28051674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pPr>
              <a:defRPr/>
            </a:pPr>
            <a:fld id="{F5D33867-3075-4205-B07C-397AEAA749CD}" type="slidenum">
              <a:rPr lang="en-US" altLang="it-IT" smtClean="0"/>
              <a:pPr>
                <a:defRPr/>
              </a:pPr>
              <a:t>42</a:t>
            </a:fld>
            <a:endParaRPr lang="en-US" altLang="it-IT"/>
          </a:p>
        </p:txBody>
      </p:sp>
    </p:spTree>
    <p:extLst>
      <p:ext uri="{BB962C8B-B14F-4D97-AF65-F5344CB8AC3E}">
        <p14:creationId xmlns:p14="http://schemas.microsoft.com/office/powerpoint/2010/main" val="2802648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4624B25-19F9-42E0-BEDD-2D170CF9F833}" type="slidenum">
              <a:rPr lang="en-US" altLang="it-IT" smtClean="0"/>
              <a:pPr/>
              <a:t>4</a:t>
            </a:fld>
            <a:endParaRPr lang="en-US" altLang="it-IT"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r>
              <a:rPr lang="en-US" sz="1200" b="0" i="0" u="none" strike="noStrike" kern="1200" baseline="0" dirty="0" err="1" smtClean="0">
                <a:solidFill>
                  <a:schemeClr val="tx1"/>
                </a:solidFill>
                <a:latin typeface="Arial" panose="020B0604020202020204" pitchFamily="34" charset="0"/>
                <a:ea typeface="+mn-ea"/>
                <a:cs typeface="Arial" panose="020B0604020202020204" pitchFamily="34" charset="0"/>
              </a:rPr>
              <a:t>Dierently</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 from most of the robust scheduling problems addressed in the literature, the processing times of the</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internal jobs are deterministic and the uncertainty is relative to the processing times of the external jobs, while</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the objective function depends only on the completion times of the jobs of the owner and not on the external</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ones. This makes our problem substantially different from the problems addressed in the literature.</a:t>
            </a:r>
          </a:p>
          <a:p>
            <a:endPar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In the last twenty years many authors have addressed robust optimization problems in several </a:t>
            </a:r>
            <a:r>
              <a:rPr lang="en-US" sz="1200" b="0" i="0" u="none" strike="noStrike" kern="1200" baseline="0" dirty="0" err="1" smtClean="0">
                <a:solidFill>
                  <a:schemeClr val="tx1"/>
                </a:solidFill>
                <a:latin typeface="Arial" panose="020B0604020202020204" pitchFamily="34" charset="0"/>
                <a:ea typeface="+mn-ea"/>
                <a:cs typeface="Arial" panose="020B0604020202020204" pitchFamily="34" charset="0"/>
              </a:rPr>
              <a:t>elds</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 in order</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to take care of incomplete or erroneous data through a proactive approach. </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In </a:t>
            </a:r>
            <a:r>
              <a:rPr lang="en-US" sz="1200" b="0" i="0" u="none" strike="noStrike" kern="1200" baseline="0" dirty="0" err="1" smtClean="0">
                <a:solidFill>
                  <a:schemeClr val="tx1"/>
                </a:solidFill>
                <a:latin typeface="Arial" panose="020B0604020202020204" pitchFamily="34" charset="0"/>
                <a:ea typeface="+mn-ea"/>
                <a:cs typeface="Arial" panose="020B0604020202020204" pitchFamily="34" charset="0"/>
              </a:rPr>
              <a:t>Mulvey</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 et al. (1995) a general</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framework for explicitly incorporating </a:t>
            </a:r>
            <a:r>
              <a:rPr lang="en-US" sz="1200" b="0" i="0" u="none" strike="noStrike" kern="1200" baseline="0" dirty="0" err="1" smtClean="0">
                <a:solidFill>
                  <a:schemeClr val="tx1"/>
                </a:solidFill>
                <a:latin typeface="Arial" panose="020B0604020202020204" pitchFamily="34" charset="0"/>
                <a:ea typeface="+mn-ea"/>
                <a:cs typeface="Arial" panose="020B0604020202020204" pitchFamily="34" charset="0"/>
              </a:rPr>
              <a:t>conicting</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 objectives and model robustness is proposed, while in </a:t>
            </a:r>
            <a:r>
              <a:rPr lang="en-US" sz="1200" b="0" i="0" u="none" strike="noStrike" kern="1200" baseline="0" dirty="0" err="1" smtClean="0">
                <a:solidFill>
                  <a:schemeClr val="tx1"/>
                </a:solidFill>
                <a:latin typeface="Arial" panose="020B0604020202020204" pitchFamily="34" charset="0"/>
                <a:ea typeface="+mn-ea"/>
                <a:cs typeface="Arial" panose="020B0604020202020204" pitchFamily="34" charset="0"/>
              </a:rPr>
              <a:t>Kouvelis</a:t>
            </a:r>
            <a:endPar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et al. (1997) several robustness criteria are discussed. In robust discrete optimization problems, usually one assumes</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that, due to the variability of some parameters, a set of possible scenarios is </a:t>
            </a:r>
            <a:r>
              <a:rPr lang="en-US" sz="1200" b="0" i="0" u="none" strike="noStrike" kern="1200" baseline="0" dirty="0" err="1" smtClean="0">
                <a:solidFill>
                  <a:schemeClr val="tx1"/>
                </a:solidFill>
                <a:latin typeface="Arial" panose="020B0604020202020204" pitchFamily="34" charset="0"/>
                <a:ea typeface="+mn-ea"/>
                <a:cs typeface="Arial" panose="020B0604020202020204" pitchFamily="34" charset="0"/>
              </a:rPr>
              <a:t>dened</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 </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The robust approach consists in minimizing the worst case performance of a solution over all scenarios. In particular, a commonly used approach</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is that of minimizing the maximum regret (Daniels et al. (1995)), that is the maximal possible deviation of a given</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solution from the optimal one.</a:t>
            </a:r>
            <a:endParaRPr lang="en-US" altLang="it-IT" sz="1200" kern="1200" dirty="0" smtClean="0">
              <a:solidFill>
                <a:schemeClr val="tx1"/>
              </a:solidFill>
              <a:latin typeface="Arial" panose="020B0604020202020204" pitchFamily="34" charset="0"/>
              <a:ea typeface="+mn-ea"/>
              <a:cs typeface="Arial" panose="020B0604020202020204" pitchFamily="34" charset="0"/>
            </a:endParaRPr>
          </a:p>
          <a:p>
            <a:pPr eaLnBrk="1" hangingPunct="1"/>
            <a:endParaRPr lang="en-US" altLang="it-IT" dirty="0" smtClean="0"/>
          </a:p>
        </p:txBody>
      </p:sp>
    </p:spTree>
    <p:extLst>
      <p:ext uri="{BB962C8B-B14F-4D97-AF65-F5344CB8AC3E}">
        <p14:creationId xmlns:p14="http://schemas.microsoft.com/office/powerpoint/2010/main" val="33407807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a new robust single machine scheduling problem which has a strong relation to the problem of scheduling a maintenance activity under certain time constraints. </a:t>
            </a:r>
          </a:p>
          <a:p>
            <a:r>
              <a:rPr lang="en-US" dirty="0" smtClean="0"/>
              <a:t>We presented some (mostly negative) results, showing that several properties holding for a number of robust scheduling and maintenance scheduling problems,   do not apply to the addressed problem. </a:t>
            </a:r>
          </a:p>
          <a:p>
            <a:r>
              <a:rPr lang="en-US" dirty="0" smtClean="0"/>
              <a:t>Moreover, we proposed two MIP models: Some preliminary </a:t>
            </a:r>
            <a:r>
              <a:rPr lang="en-US" dirty="0" err="1" smtClean="0"/>
              <a:t>computa</a:t>
            </a:r>
            <a:endParaRPr lang="en-US" dirty="0" smtClean="0"/>
          </a:p>
          <a:p>
            <a:r>
              <a:rPr lang="en-US" dirty="0" err="1" smtClean="0"/>
              <a:t>tional</a:t>
            </a:r>
            <a:r>
              <a:rPr lang="en-US" dirty="0" smtClean="0"/>
              <a:t> tests show that at least one of the models exhibits </a:t>
            </a:r>
            <a:r>
              <a:rPr lang="it-IT" dirty="0" err="1" smtClean="0"/>
              <a:t>promising</a:t>
            </a:r>
            <a:r>
              <a:rPr lang="it-IT" dirty="0" smtClean="0"/>
              <a:t> performance.  </a:t>
            </a:r>
          </a:p>
          <a:p>
            <a:r>
              <a:rPr lang="en-US" dirty="0" smtClean="0"/>
              <a:t>This work puts forward several directions of further research. Firstly, we must carry on with the </a:t>
            </a:r>
            <a:r>
              <a:rPr lang="en-US" dirty="0" err="1" smtClean="0"/>
              <a:t>computationaltests</a:t>
            </a:r>
            <a:r>
              <a:rPr lang="en-US" dirty="0" smtClean="0"/>
              <a:t> to thoroughly measure the </a:t>
            </a:r>
            <a:r>
              <a:rPr lang="en-US" dirty="0" err="1" smtClean="0"/>
              <a:t>eectiveness</a:t>
            </a:r>
            <a:r>
              <a:rPr lang="en-US" dirty="0" smtClean="0"/>
              <a:t> and e-</a:t>
            </a:r>
            <a:r>
              <a:rPr lang="en-US" dirty="0" err="1" smtClean="0"/>
              <a:t>ciency</a:t>
            </a:r>
            <a:r>
              <a:rPr lang="en-US" dirty="0" smtClean="0"/>
              <a:t> of the proposed mathematical programs. </a:t>
            </a:r>
            <a:r>
              <a:rPr lang="en-US" dirty="0" err="1" smtClean="0"/>
              <a:t>Moreover,it</a:t>
            </a:r>
            <a:r>
              <a:rPr lang="en-US" dirty="0" smtClean="0"/>
              <a:t> would be interesting to derive some properties characterizing robust schedules in this context. Finally, we are </a:t>
            </a:r>
            <a:r>
              <a:rPr lang="en-US" dirty="0" err="1" smtClean="0"/>
              <a:t>condent</a:t>
            </a:r>
            <a:r>
              <a:rPr lang="en-US" dirty="0" smtClean="0"/>
              <a:t> that, at least in some special cases, a solution</a:t>
            </a:r>
          </a:p>
          <a:p>
            <a:r>
              <a:rPr lang="en-US" dirty="0" smtClean="0"/>
              <a:t>algorithm can be designed based on a dynamic program</a:t>
            </a:r>
          </a:p>
          <a:p>
            <a:r>
              <a:rPr lang="en-US" dirty="0" smtClean="0"/>
              <a:t>similar to that of Yang et al. (2011).</a:t>
            </a:r>
            <a:endParaRPr lang="it-IT" dirty="0" smtClean="0"/>
          </a:p>
          <a:p>
            <a:endParaRPr lang="it-IT" dirty="0"/>
          </a:p>
        </p:txBody>
      </p:sp>
      <p:sp>
        <p:nvSpPr>
          <p:cNvPr id="4" name="Segnaposto numero diapositiva 3"/>
          <p:cNvSpPr>
            <a:spLocks noGrp="1"/>
          </p:cNvSpPr>
          <p:nvPr>
            <p:ph type="sldNum" sz="quarter" idx="10"/>
          </p:nvPr>
        </p:nvSpPr>
        <p:spPr/>
        <p:txBody>
          <a:bodyPr/>
          <a:lstStyle/>
          <a:p>
            <a:pPr>
              <a:defRPr/>
            </a:pPr>
            <a:fld id="{F5D33867-3075-4205-B07C-397AEAA749CD}" type="slidenum">
              <a:rPr lang="en-US" altLang="it-IT" smtClean="0"/>
              <a:pPr>
                <a:defRPr/>
              </a:pPr>
              <a:t>43</a:t>
            </a:fld>
            <a:endParaRPr lang="en-US" altLang="it-IT"/>
          </a:p>
        </p:txBody>
      </p:sp>
    </p:spTree>
    <p:extLst>
      <p:ext uri="{BB962C8B-B14F-4D97-AF65-F5344CB8AC3E}">
        <p14:creationId xmlns:p14="http://schemas.microsoft.com/office/powerpoint/2010/main" val="3447561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Differently from most of the robust scheduling problems addressed in the literature, the processing times of the</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internal jobs are deterministic and the uncertainty is relative to the processing times of the external jobs, while</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the objective function depends only on the completion times of the jobs of the owner and not on the external</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ones. </a:t>
            </a:r>
          </a:p>
          <a:p>
            <a:r>
              <a:rPr lang="en-US" sz="1200" b="1" i="0" u="none" strike="noStrike" kern="1200" baseline="0" dirty="0" smtClean="0">
                <a:solidFill>
                  <a:schemeClr val="tx1"/>
                </a:solidFill>
                <a:latin typeface="Arial" panose="020B0604020202020204" pitchFamily="34" charset="0"/>
                <a:ea typeface="+mn-ea"/>
                <a:cs typeface="Arial" panose="020B0604020202020204" pitchFamily="34" charset="0"/>
              </a:rPr>
              <a:t>This makes our problem substantially different from the problems addressed in the literature.</a:t>
            </a:r>
            <a:endParaRPr lang="en-US" b="1" dirty="0"/>
          </a:p>
        </p:txBody>
      </p:sp>
      <p:sp>
        <p:nvSpPr>
          <p:cNvPr id="4" name="Segnaposto numero diapositiva 3"/>
          <p:cNvSpPr>
            <a:spLocks noGrp="1"/>
          </p:cNvSpPr>
          <p:nvPr>
            <p:ph type="sldNum" sz="quarter" idx="10"/>
          </p:nvPr>
        </p:nvSpPr>
        <p:spPr/>
        <p:txBody>
          <a:bodyPr/>
          <a:lstStyle/>
          <a:p>
            <a:pPr>
              <a:defRPr/>
            </a:pPr>
            <a:fld id="{F5D33867-3075-4205-B07C-397AEAA749CD}" type="slidenum">
              <a:rPr lang="en-US" altLang="it-IT" smtClean="0"/>
              <a:pPr>
                <a:defRPr/>
              </a:pPr>
              <a:t>5</a:t>
            </a:fld>
            <a:endParaRPr lang="en-US" altLang="it-IT"/>
          </a:p>
        </p:txBody>
      </p:sp>
    </p:spTree>
    <p:extLst>
      <p:ext uri="{BB962C8B-B14F-4D97-AF65-F5344CB8AC3E}">
        <p14:creationId xmlns:p14="http://schemas.microsoft.com/office/powerpoint/2010/main" val="2319825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pPr>
              <a:defRPr/>
            </a:pPr>
            <a:fld id="{F5D33867-3075-4205-B07C-397AEAA749CD}" type="slidenum">
              <a:rPr lang="en-US" altLang="it-IT" smtClean="0"/>
              <a:pPr>
                <a:defRPr/>
              </a:pPr>
              <a:t>6</a:t>
            </a:fld>
            <a:endParaRPr lang="en-US" altLang="it-IT"/>
          </a:p>
        </p:txBody>
      </p:sp>
    </p:spTree>
    <p:extLst>
      <p:ext uri="{BB962C8B-B14F-4D97-AF65-F5344CB8AC3E}">
        <p14:creationId xmlns:p14="http://schemas.microsoft.com/office/powerpoint/2010/main" val="184233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With no loss of generality, we may consider the set of external jobs as a single block B whose processing time P equals the total processing time of the external jobs. (By simple exchange arguments, it is in fact possible to prove that for any value of the processing times </a:t>
            </a:r>
            <a:r>
              <a:rPr lang="en-US" dirty="0" err="1" smtClean="0"/>
              <a:t>pj</a:t>
            </a:r>
            <a:r>
              <a:rPr lang="en-US" dirty="0" smtClean="0"/>
              <a:t> 2 j , there is an optimal solution in which all external jobs</a:t>
            </a:r>
          </a:p>
          <a:p>
            <a:r>
              <a:rPr lang="en-US" dirty="0" smtClean="0"/>
              <a:t>are consecutively processed without interruptions.) </a:t>
            </a:r>
          </a:p>
          <a:p>
            <a:r>
              <a:rPr lang="en-US" dirty="0" smtClean="0"/>
              <a:t>Hence, P = </a:t>
            </a:r>
            <a:r>
              <a:rPr lang="en-US" dirty="0" err="1" smtClean="0"/>
              <a:t>Pn</a:t>
            </a:r>
            <a:r>
              <a:rPr lang="en-US" dirty="0" smtClean="0"/>
              <a:t> j=1 </a:t>
            </a:r>
            <a:r>
              <a:rPr lang="en-US" dirty="0" err="1" smtClean="0"/>
              <a:t>pj</a:t>
            </a:r>
            <a:r>
              <a:rPr lang="en-US" dirty="0" smtClean="0"/>
              <a:t> , with </a:t>
            </a:r>
            <a:r>
              <a:rPr lang="en-US" dirty="0" err="1" smtClean="0"/>
              <a:t>pj</a:t>
            </a:r>
            <a:r>
              <a:rPr lang="en-US" dirty="0" smtClean="0"/>
              <a:t> 2 j , and </a:t>
            </a:r>
            <a:r>
              <a:rPr lang="en-US" dirty="0" err="1" smtClean="0"/>
              <a:t>Pn</a:t>
            </a:r>
            <a:r>
              <a:rPr lang="en-US" dirty="0" smtClean="0"/>
              <a:t> j=1 </a:t>
            </a:r>
            <a:r>
              <a:rPr lang="en-US" dirty="0" err="1" smtClean="0"/>
              <a:t>pmin</a:t>
            </a:r>
            <a:r>
              <a:rPr lang="en-US" dirty="0" smtClean="0"/>
              <a:t> j  P  </a:t>
            </a:r>
            <a:r>
              <a:rPr lang="en-US" dirty="0" err="1" smtClean="0"/>
              <a:t>Pn</a:t>
            </a:r>
            <a:r>
              <a:rPr lang="en-US" dirty="0" smtClean="0"/>
              <a:t> j=1 </a:t>
            </a:r>
            <a:r>
              <a:rPr lang="en-US" dirty="0" err="1" smtClean="0"/>
              <a:t>pmax</a:t>
            </a:r>
            <a:r>
              <a:rPr lang="en-US" dirty="0" smtClean="0"/>
              <a:t> j .</a:t>
            </a:r>
          </a:p>
          <a:p>
            <a:endParaRPr lang="en-US" dirty="0" smtClean="0"/>
          </a:p>
          <a:p>
            <a:r>
              <a:rPr lang="en-US" dirty="0" smtClean="0"/>
              <a:t>In what follows, we define a scenario s as a realization of </a:t>
            </a:r>
            <a:r>
              <a:rPr lang="en-US" dirty="0" err="1" smtClean="0"/>
              <a:t>pj</a:t>
            </a:r>
            <a:r>
              <a:rPr lang="en-US" dirty="0" smtClean="0"/>
              <a:t> 2 j , for j = 1; : : : ; n, and, hence, of P. </a:t>
            </a:r>
          </a:p>
          <a:p>
            <a:r>
              <a:rPr lang="en-US" dirty="0" smtClean="0"/>
              <a:t>We denote P(s) the realization of P in the scenario s. </a:t>
            </a:r>
          </a:p>
          <a:p>
            <a:r>
              <a:rPr lang="en-US" dirty="0" smtClean="0"/>
              <a:t>Note that, the set S of considered scenarios is a discrete </a:t>
            </a:r>
            <a:r>
              <a:rPr lang="en-US" dirty="0" err="1" smtClean="0"/>
              <a:t>nite</a:t>
            </a:r>
            <a:r>
              <a:rPr lang="en-US" dirty="0" smtClean="0"/>
              <a:t> set of integers, corresponding to all possible values that P may assume. </a:t>
            </a:r>
          </a:p>
          <a:p>
            <a:endParaRPr lang="en-US" dirty="0" smtClean="0"/>
          </a:p>
          <a:p>
            <a:r>
              <a:rPr lang="en-US" dirty="0" smtClean="0"/>
              <a:t>As an example, when P may assume all possible integer values in the interval [</a:t>
            </a:r>
            <a:r>
              <a:rPr lang="en-US" dirty="0" err="1" smtClean="0"/>
              <a:t>nj</a:t>
            </a:r>
            <a:r>
              <a:rPr lang="en-US" dirty="0" smtClean="0"/>
              <a:t>=1 </a:t>
            </a:r>
            <a:r>
              <a:rPr lang="en-US" dirty="0" err="1" smtClean="0"/>
              <a:t>pminj</a:t>
            </a:r>
            <a:r>
              <a:rPr lang="en-US" dirty="0" smtClean="0"/>
              <a:t> ;</a:t>
            </a:r>
            <a:r>
              <a:rPr lang="en-US" dirty="0" err="1" smtClean="0"/>
              <a:t>Pnj</a:t>
            </a:r>
            <a:r>
              <a:rPr lang="en-US" dirty="0" smtClean="0"/>
              <a:t>=1 </a:t>
            </a:r>
            <a:r>
              <a:rPr lang="en-US" dirty="0" err="1" smtClean="0"/>
              <a:t>pmaxj</a:t>
            </a:r>
            <a:r>
              <a:rPr lang="en-US" dirty="0" smtClean="0"/>
              <a:t> ], we have S = </a:t>
            </a:r>
            <a:r>
              <a:rPr lang="en-US" dirty="0" err="1" smtClean="0"/>
              <a:t>fP</a:t>
            </a:r>
            <a:r>
              <a:rPr lang="en-US" dirty="0" smtClean="0"/>
              <a:t> 2 Z :</a:t>
            </a:r>
            <a:r>
              <a:rPr lang="en-US" dirty="0" err="1" smtClean="0"/>
              <a:t>Pn</a:t>
            </a:r>
            <a:r>
              <a:rPr lang="en-US" dirty="0" smtClean="0"/>
              <a:t> j=1 </a:t>
            </a:r>
            <a:r>
              <a:rPr lang="en-US" dirty="0" err="1" smtClean="0"/>
              <a:t>pmin</a:t>
            </a:r>
            <a:r>
              <a:rPr lang="en-US" dirty="0" smtClean="0"/>
              <a:t> j  P </a:t>
            </a:r>
            <a:r>
              <a:rPr lang="en-US" dirty="0" err="1" smtClean="0"/>
              <a:t>Pn</a:t>
            </a:r>
            <a:r>
              <a:rPr lang="en-US" dirty="0" smtClean="0"/>
              <a:t> j=1 </a:t>
            </a:r>
            <a:r>
              <a:rPr lang="en-US" dirty="0" err="1" smtClean="0"/>
              <a:t>pmax</a:t>
            </a:r>
            <a:r>
              <a:rPr lang="en-US" dirty="0" smtClean="0"/>
              <a:t> j g.</a:t>
            </a:r>
          </a:p>
          <a:p>
            <a:endParaRPr lang="en-US" dirty="0"/>
          </a:p>
        </p:txBody>
      </p:sp>
      <p:sp>
        <p:nvSpPr>
          <p:cNvPr id="4" name="Segnaposto numero diapositiva 3"/>
          <p:cNvSpPr>
            <a:spLocks noGrp="1"/>
          </p:cNvSpPr>
          <p:nvPr>
            <p:ph type="sldNum" sz="quarter" idx="10"/>
          </p:nvPr>
        </p:nvSpPr>
        <p:spPr/>
        <p:txBody>
          <a:bodyPr/>
          <a:lstStyle/>
          <a:p>
            <a:pPr>
              <a:defRPr/>
            </a:pPr>
            <a:fld id="{F5D33867-3075-4205-B07C-397AEAA749CD}" type="slidenum">
              <a:rPr lang="en-US" altLang="it-IT" smtClean="0"/>
              <a:pPr>
                <a:defRPr/>
              </a:pPr>
              <a:t>7</a:t>
            </a:fld>
            <a:endParaRPr lang="en-US" altLang="it-IT"/>
          </a:p>
        </p:txBody>
      </p:sp>
    </p:spTree>
    <p:extLst>
      <p:ext uri="{BB962C8B-B14F-4D97-AF65-F5344CB8AC3E}">
        <p14:creationId xmlns:p14="http://schemas.microsoft.com/office/powerpoint/2010/main" val="3184987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In the addressed problem, the optimal solution for a specific scenario, which is defined for a given realization of the external jobs durations, can be computed by solving the deterministic problem of scheduling multiple jobs and one maintenance activity on a single machine with the objective of minimizing total completion time. </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In fact, as we will formally explain later, the set of external jobs can be considered as a single block B whose processing time equals the total processing time of the external jobs.</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Clearly, the maintenance activity corresponds to the block B that has to be scheduled within its deadline. </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Yang et al. (2011) exactly deal with this problem, namely with the problem of scheduling a maintenance activity, within a given time interval, minimizing jobs total completion time. They show that the problem| which was proven to be NP-hard in </a:t>
            </a:r>
            <a:r>
              <a:rPr lang="en-US" sz="1200" b="0" i="0" u="none" strike="noStrike" kern="1200" baseline="0" dirty="0" err="1" smtClean="0">
                <a:solidFill>
                  <a:schemeClr val="tx1"/>
                </a:solidFill>
                <a:latin typeface="Arial" panose="020B0604020202020204" pitchFamily="34" charset="0"/>
                <a:ea typeface="+mn-ea"/>
                <a:cs typeface="Arial" panose="020B0604020202020204" pitchFamily="34" charset="0"/>
              </a:rPr>
              <a:t>Adiri</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 et al. (1989)|can be optimally solved by a dynamic program running in </a:t>
            </a:r>
            <a:r>
              <a:rPr lang="en-US" sz="1200" b="0" i="0" u="none" strike="noStrike" kern="1200" baseline="0" dirty="0" err="1" smtClean="0">
                <a:solidFill>
                  <a:schemeClr val="tx1"/>
                </a:solidFill>
                <a:latin typeface="Arial" panose="020B0604020202020204" pitchFamily="34" charset="0"/>
                <a:ea typeface="+mn-ea"/>
                <a:cs typeface="Arial" panose="020B0604020202020204" pitchFamily="34" charset="0"/>
              </a:rPr>
              <a:t>pseudopolynomial</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 time and also that the SPT heuristic is a 9/7-approximation algorithm. </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Observe that the complexity of the above deterministic problem trivially implies the NP-hardness of our robust scheduling problem even with one single</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scenario.</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Several </a:t>
            </a:r>
            <a:r>
              <a:rPr lang="en-US" sz="1200" b="0" i="0" u="none" strike="noStrike" kern="1200" baseline="0" dirty="0" err="1" smtClean="0">
                <a:solidFill>
                  <a:schemeClr val="tx1"/>
                </a:solidFill>
                <a:latin typeface="Arial" panose="020B0604020202020204" pitchFamily="34" charset="0"/>
                <a:ea typeface="+mn-ea"/>
                <a:cs typeface="Arial" panose="020B0604020202020204" pitchFamily="34" charset="0"/>
              </a:rPr>
              <a:t>dierent</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 versions of scheduling problems considering maintenance activities, which are usually modelled as machine unavailability, have been addressed in the literature. </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For a survey see Ma et al. (2010). Recently, the problem addressed by Yang et al. (2011) has been generalized by Xu et al. (2015) who consider the maintenance period</a:t>
            </a:r>
          </a:p>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depending on the machine workload and propose </a:t>
            </a:r>
            <a:r>
              <a:rPr lang="en-US" sz="1200" b="0" i="0" u="none" strike="noStrike" kern="1200" baseline="0" dirty="0" err="1" smtClean="0">
                <a:solidFill>
                  <a:schemeClr val="tx1"/>
                </a:solidFill>
                <a:latin typeface="Arial" panose="020B0604020202020204" pitchFamily="34" charset="0"/>
                <a:ea typeface="+mn-ea"/>
                <a:cs typeface="Arial" panose="020B0604020202020204" pitchFamily="34" charset="0"/>
              </a:rPr>
              <a:t>dierent</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 solution algorithms. Moreover, Chen et al. (2013) study a similar version of this problem in which it is not possible to start or complete a job during the maintenance period (while it is allowed to continue its processing).</a:t>
            </a:r>
            <a:endParaRPr lang="en-US" dirty="0"/>
          </a:p>
        </p:txBody>
      </p:sp>
      <p:sp>
        <p:nvSpPr>
          <p:cNvPr id="4" name="Segnaposto numero diapositiva 3"/>
          <p:cNvSpPr>
            <a:spLocks noGrp="1"/>
          </p:cNvSpPr>
          <p:nvPr>
            <p:ph type="sldNum" sz="quarter" idx="10"/>
          </p:nvPr>
        </p:nvSpPr>
        <p:spPr/>
        <p:txBody>
          <a:bodyPr/>
          <a:lstStyle/>
          <a:p>
            <a:pPr>
              <a:defRPr/>
            </a:pPr>
            <a:fld id="{F5D33867-3075-4205-B07C-397AEAA749CD}" type="slidenum">
              <a:rPr lang="en-US" altLang="it-IT" smtClean="0"/>
              <a:pPr>
                <a:defRPr/>
              </a:pPr>
              <a:t>8</a:t>
            </a:fld>
            <a:endParaRPr lang="en-US" altLang="it-IT"/>
          </a:p>
        </p:txBody>
      </p:sp>
    </p:spTree>
    <p:extLst>
      <p:ext uri="{BB962C8B-B14F-4D97-AF65-F5344CB8AC3E}">
        <p14:creationId xmlns:p14="http://schemas.microsoft.com/office/powerpoint/2010/main" val="2157454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pPr>
              <a:defRPr/>
            </a:pPr>
            <a:fld id="{F5D33867-3075-4205-B07C-397AEAA749CD}" type="slidenum">
              <a:rPr lang="en-US" altLang="it-IT" smtClean="0"/>
              <a:pPr>
                <a:defRPr/>
              </a:pPr>
              <a:t>9</a:t>
            </a:fld>
            <a:endParaRPr lang="en-US" altLang="it-IT"/>
          </a:p>
        </p:txBody>
      </p:sp>
    </p:spTree>
    <p:extLst>
      <p:ext uri="{BB962C8B-B14F-4D97-AF65-F5344CB8AC3E}">
        <p14:creationId xmlns:p14="http://schemas.microsoft.com/office/powerpoint/2010/main" val="3835274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4" name="Rectangle 6"/>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825038" y="4346576"/>
            <a:ext cx="7543800" cy="1458688"/>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dirty="0" smtClean="0"/>
              <a:t>Fare clic per modificare lo stile del sottotitolo dello schema</a:t>
            </a:r>
            <a:endParaRPr lang="en-US" dirty="0"/>
          </a:p>
        </p:txBody>
      </p:sp>
      <p:sp>
        <p:nvSpPr>
          <p:cNvPr id="7" name="Date Placeholder 3"/>
          <p:cNvSpPr>
            <a:spLocks noGrp="1"/>
          </p:cNvSpPr>
          <p:nvPr>
            <p:ph type="dt" sz="half" idx="10"/>
          </p:nvPr>
        </p:nvSpPr>
        <p:spPr>
          <a:xfrm>
            <a:off x="250825" y="6459538"/>
            <a:ext cx="1854200" cy="365125"/>
          </a:xfrm>
        </p:spPr>
        <p:txBody>
          <a:bodyPr/>
          <a:lstStyle>
            <a:lvl1pPr>
              <a:defRPr/>
            </a:lvl1pPr>
          </a:lstStyle>
          <a:p>
            <a:pPr>
              <a:defRPr/>
            </a:pPr>
            <a:r>
              <a:rPr lang="it-IT" dirty="0" smtClean="0"/>
              <a:t>Detti, Nicosia, Pacifici, </a:t>
            </a:r>
            <a:r>
              <a:rPr lang="it-IT" dirty="0" err="1" smtClean="0"/>
              <a:t>Zabalo</a:t>
            </a:r>
            <a:endParaRPr lang="en-US" altLang="it-IT" dirty="0"/>
          </a:p>
        </p:txBody>
      </p:sp>
      <p:sp>
        <p:nvSpPr>
          <p:cNvPr id="8" name="Footer Placeholder 4"/>
          <p:cNvSpPr>
            <a:spLocks noGrp="1"/>
          </p:cNvSpPr>
          <p:nvPr>
            <p:ph type="ftr" sz="quarter" idx="11"/>
          </p:nvPr>
        </p:nvSpPr>
        <p:spPr>
          <a:xfrm>
            <a:off x="4186412" y="6522165"/>
            <a:ext cx="752129" cy="246221"/>
          </a:xfrm>
        </p:spPr>
        <p:txBody>
          <a:bodyPr/>
          <a:lstStyle>
            <a:lvl1pPr>
              <a:defRPr/>
            </a:lvl1pPr>
          </a:lstStyle>
          <a:p>
            <a:pPr>
              <a:defRPr/>
            </a:pPr>
            <a:r>
              <a:rPr lang="it-IT" altLang="it-IT" dirty="0" smtClean="0"/>
              <a:t>MIM 2016</a:t>
            </a:r>
            <a:endParaRPr lang="it-IT" altLang="it-IT" dirty="0"/>
          </a:p>
        </p:txBody>
      </p:sp>
      <p:sp>
        <p:nvSpPr>
          <p:cNvPr id="9" name="Slide Number Placeholder 5"/>
          <p:cNvSpPr>
            <a:spLocks noGrp="1"/>
          </p:cNvSpPr>
          <p:nvPr>
            <p:ph type="sldNum" sz="quarter" idx="12"/>
          </p:nvPr>
        </p:nvSpPr>
        <p:spPr>
          <a:xfrm>
            <a:off x="6732588" y="6459538"/>
            <a:ext cx="2160587" cy="365125"/>
          </a:xfrm>
        </p:spPr>
        <p:txBody>
          <a:bodyPr/>
          <a:lstStyle>
            <a:lvl1pPr>
              <a:defRPr/>
            </a:lvl1pPr>
          </a:lstStyle>
          <a:p>
            <a:pPr>
              <a:defRPr/>
            </a:pPr>
            <a:fld id="{8CA60A40-BFF1-45B2-932D-E9AA05A468AA}" type="slidenum">
              <a:rPr lang="en-US" altLang="it-IT"/>
              <a:pPr>
                <a:defRPr/>
              </a:pPr>
              <a:t>‹N›</a:t>
            </a:fld>
            <a:endParaRPr lang="en-US" altLang="it-IT"/>
          </a:p>
        </p:txBody>
      </p:sp>
    </p:spTree>
    <p:extLst>
      <p:ext uri="{BB962C8B-B14F-4D97-AF65-F5344CB8AC3E}">
        <p14:creationId xmlns:p14="http://schemas.microsoft.com/office/powerpoint/2010/main" val="335059667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a:xfrm>
            <a:off x="250825" y="6459538"/>
            <a:ext cx="1854200" cy="365125"/>
          </a:xfrm>
        </p:spPr>
        <p:txBody>
          <a:bodyPr/>
          <a:lstStyle>
            <a:lvl1pPr>
              <a:defRPr/>
            </a:lvl1pPr>
          </a:lstStyle>
          <a:p>
            <a:pPr>
              <a:defRPr/>
            </a:pPr>
            <a:endParaRPr lang="en-US" altLang="it-IT" dirty="0"/>
          </a:p>
        </p:txBody>
      </p:sp>
      <p:sp>
        <p:nvSpPr>
          <p:cNvPr id="5" name="Footer Placeholder 4"/>
          <p:cNvSpPr>
            <a:spLocks noGrp="1"/>
          </p:cNvSpPr>
          <p:nvPr>
            <p:ph type="ftr" sz="quarter" idx="11"/>
          </p:nvPr>
        </p:nvSpPr>
        <p:spPr>
          <a:xfrm>
            <a:off x="4470109" y="6522165"/>
            <a:ext cx="184731" cy="246221"/>
          </a:xfrm>
        </p:spPr>
        <p:txBody>
          <a:bodyPr/>
          <a:lstStyle>
            <a:lvl1pPr>
              <a:defRPr/>
            </a:lvl1pPr>
          </a:lstStyle>
          <a:p>
            <a:pPr>
              <a:defRPr/>
            </a:pPr>
            <a:endParaRPr lang="en-US" altLang="it-IT" dirty="0"/>
          </a:p>
        </p:txBody>
      </p:sp>
      <p:sp>
        <p:nvSpPr>
          <p:cNvPr id="6" name="Slide Number Placeholder 5"/>
          <p:cNvSpPr>
            <a:spLocks noGrp="1"/>
          </p:cNvSpPr>
          <p:nvPr>
            <p:ph type="sldNum" sz="quarter" idx="12"/>
          </p:nvPr>
        </p:nvSpPr>
        <p:spPr>
          <a:xfrm>
            <a:off x="6732588" y="6459538"/>
            <a:ext cx="2160587" cy="365125"/>
          </a:xfrm>
        </p:spPr>
        <p:txBody>
          <a:bodyPr rtlCol="0"/>
          <a:lstStyle>
            <a:lvl1pPr>
              <a:defRPr/>
            </a:lvl1pPr>
          </a:lstStyle>
          <a:p>
            <a:pPr>
              <a:defRPr/>
            </a:pPr>
            <a:fld id="{EF2A01CD-636C-4437-A9E2-3240A0463D5A}" type="slidenum">
              <a:rPr lang="en-US" altLang="it-IT"/>
              <a:pPr>
                <a:defRPr/>
              </a:pPr>
              <a:t>‹N›</a:t>
            </a:fld>
            <a:endParaRPr lang="en-US" altLang="it-IT"/>
          </a:p>
        </p:txBody>
      </p:sp>
    </p:spTree>
    <p:extLst>
      <p:ext uri="{BB962C8B-B14F-4D97-AF65-F5344CB8AC3E}">
        <p14:creationId xmlns:p14="http://schemas.microsoft.com/office/powerpoint/2010/main" val="32611062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4" name="Rectangle 6"/>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6" name="Date Placeholder 3"/>
          <p:cNvSpPr>
            <a:spLocks noGrp="1"/>
          </p:cNvSpPr>
          <p:nvPr>
            <p:ph type="dt" sz="half" idx="10"/>
          </p:nvPr>
        </p:nvSpPr>
        <p:spPr>
          <a:xfrm>
            <a:off x="250825" y="6459538"/>
            <a:ext cx="1854200" cy="365125"/>
          </a:xfrm>
        </p:spPr>
        <p:txBody>
          <a:bodyPr/>
          <a:lstStyle>
            <a:lvl1pPr>
              <a:defRPr/>
            </a:lvl1pPr>
          </a:lstStyle>
          <a:p>
            <a:pPr>
              <a:defRPr/>
            </a:pPr>
            <a:endParaRPr lang="en-US" altLang="it-IT" dirty="0"/>
          </a:p>
        </p:txBody>
      </p:sp>
      <p:sp>
        <p:nvSpPr>
          <p:cNvPr id="7" name="Footer Placeholder 4"/>
          <p:cNvSpPr>
            <a:spLocks noGrp="1"/>
          </p:cNvSpPr>
          <p:nvPr>
            <p:ph type="ftr" sz="quarter" idx="11"/>
          </p:nvPr>
        </p:nvSpPr>
        <p:spPr>
          <a:xfrm>
            <a:off x="4470109" y="6522165"/>
            <a:ext cx="184731" cy="246221"/>
          </a:xfrm>
        </p:spPr>
        <p:txBody>
          <a:bodyPr/>
          <a:lstStyle>
            <a:lvl1pPr>
              <a:defRPr/>
            </a:lvl1pPr>
          </a:lstStyle>
          <a:p>
            <a:pPr>
              <a:defRPr/>
            </a:pPr>
            <a:endParaRPr lang="en-US" altLang="it-IT" dirty="0"/>
          </a:p>
        </p:txBody>
      </p:sp>
      <p:sp>
        <p:nvSpPr>
          <p:cNvPr id="8" name="Slide Number Placeholder 5"/>
          <p:cNvSpPr>
            <a:spLocks noGrp="1"/>
          </p:cNvSpPr>
          <p:nvPr>
            <p:ph type="sldNum" sz="quarter" idx="12"/>
          </p:nvPr>
        </p:nvSpPr>
        <p:spPr>
          <a:xfrm>
            <a:off x="6732588" y="6459538"/>
            <a:ext cx="2160587" cy="365125"/>
          </a:xfrm>
        </p:spPr>
        <p:txBody>
          <a:bodyPr rtlCol="0"/>
          <a:lstStyle>
            <a:lvl1pPr>
              <a:defRPr/>
            </a:lvl1pPr>
          </a:lstStyle>
          <a:p>
            <a:pPr>
              <a:defRPr/>
            </a:pPr>
            <a:fld id="{9FDD66E0-C42B-4484-B2AC-56F8359BD554}" type="slidenum">
              <a:rPr lang="en-US" altLang="it-IT"/>
              <a:pPr>
                <a:defRPr/>
              </a:pPr>
              <a:t>‹N›</a:t>
            </a:fld>
            <a:endParaRPr lang="en-US" altLang="it-IT"/>
          </a:p>
        </p:txBody>
      </p:sp>
    </p:spTree>
    <p:extLst>
      <p:ext uri="{BB962C8B-B14F-4D97-AF65-F5344CB8AC3E}">
        <p14:creationId xmlns:p14="http://schemas.microsoft.com/office/powerpoint/2010/main" val="39060485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323529" y="44624"/>
            <a:ext cx="8568951" cy="864096"/>
          </a:xfrm>
        </p:spPr>
        <p:txBody>
          <a:bodyPr>
            <a:normAutofit/>
          </a:bodyPr>
          <a:lstStyle>
            <a:lvl1pPr>
              <a:defRPr sz="4400"/>
            </a:lvl1pPr>
          </a:lstStyle>
          <a:p>
            <a:r>
              <a:rPr lang="it-IT" dirty="0" smtClean="0"/>
              <a:t>Fare clic per modificare lo stile del ti</a:t>
            </a:r>
            <a:endParaRPr lang="en-US" dirty="0"/>
          </a:p>
        </p:txBody>
      </p:sp>
      <p:sp>
        <p:nvSpPr>
          <p:cNvPr id="3" name="Content Placeholder 2"/>
          <p:cNvSpPr>
            <a:spLocks noGrp="1"/>
          </p:cNvSpPr>
          <p:nvPr>
            <p:ph idx="1"/>
          </p:nvPr>
        </p:nvSpPr>
        <p:spPr>
          <a:xfrm>
            <a:off x="251521" y="980728"/>
            <a:ext cx="8640960" cy="4888366"/>
          </a:xfrm>
        </p:spPr>
        <p:txBody>
          <a:bodyPr/>
          <a:lstStyle>
            <a:lvl1pPr>
              <a:defRPr>
                <a:solidFill>
                  <a:schemeClr val="tx1"/>
                </a:solidFill>
              </a:defRPr>
            </a:lvl1pPr>
            <a:lvl2pPr>
              <a:defRPr>
                <a:solidFill>
                  <a:schemeClr val="tx1"/>
                </a:solidFill>
              </a:defRPr>
            </a:lvl2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US" dirty="0"/>
          </a:p>
        </p:txBody>
      </p:sp>
      <p:sp>
        <p:nvSpPr>
          <p:cNvPr id="4" name="Date Placeholder 3"/>
          <p:cNvSpPr>
            <a:spLocks noGrp="1"/>
          </p:cNvSpPr>
          <p:nvPr>
            <p:ph type="dt" sz="half" idx="10"/>
          </p:nvPr>
        </p:nvSpPr>
        <p:spPr>
          <a:xfrm>
            <a:off x="323850" y="6459538"/>
            <a:ext cx="2352675" cy="365125"/>
          </a:xfrm>
        </p:spPr>
        <p:txBody>
          <a:bodyPr/>
          <a:lstStyle>
            <a:lvl1pPr>
              <a:defRPr/>
            </a:lvl1pPr>
          </a:lstStyle>
          <a:p>
            <a:pPr>
              <a:defRPr/>
            </a:pPr>
            <a:r>
              <a:rPr lang="it-IT" dirty="0" smtClean="0"/>
              <a:t>Detti, Nicosia, Pacifici, </a:t>
            </a:r>
            <a:r>
              <a:rPr lang="it-IT" dirty="0" err="1" smtClean="0"/>
              <a:t>Zabalo</a:t>
            </a:r>
            <a:endParaRPr lang="en-US" altLang="it-IT" dirty="0"/>
          </a:p>
        </p:txBody>
      </p:sp>
      <p:sp>
        <p:nvSpPr>
          <p:cNvPr id="5" name="Footer Placeholder 4"/>
          <p:cNvSpPr>
            <a:spLocks noGrp="1"/>
          </p:cNvSpPr>
          <p:nvPr>
            <p:ph type="ftr" sz="quarter" idx="11"/>
          </p:nvPr>
        </p:nvSpPr>
        <p:spPr>
          <a:xfrm>
            <a:off x="4195937" y="6518990"/>
            <a:ext cx="752129" cy="246221"/>
          </a:xfrm>
        </p:spPr>
        <p:txBody>
          <a:bodyPr/>
          <a:lstStyle>
            <a:lvl1pPr>
              <a:defRPr/>
            </a:lvl1pPr>
          </a:lstStyle>
          <a:p>
            <a:pPr>
              <a:defRPr/>
            </a:pPr>
            <a:r>
              <a:rPr lang="en-US" altLang="it-IT" dirty="0" smtClean="0"/>
              <a:t>MIM 2016</a:t>
            </a:r>
          </a:p>
        </p:txBody>
      </p:sp>
      <p:sp>
        <p:nvSpPr>
          <p:cNvPr id="6" name="Slide Number Placeholder 5"/>
          <p:cNvSpPr>
            <a:spLocks noGrp="1"/>
          </p:cNvSpPr>
          <p:nvPr>
            <p:ph type="sldNum" sz="quarter" idx="12"/>
          </p:nvPr>
        </p:nvSpPr>
        <p:spPr>
          <a:xfrm>
            <a:off x="7235825" y="6459538"/>
            <a:ext cx="1584325" cy="365125"/>
          </a:xfrm>
        </p:spPr>
        <p:txBody>
          <a:bodyPr/>
          <a:lstStyle>
            <a:lvl1pPr>
              <a:defRPr/>
            </a:lvl1pPr>
          </a:lstStyle>
          <a:p>
            <a:pPr>
              <a:defRPr/>
            </a:pPr>
            <a:fld id="{500EFC71-415B-44AA-A0F9-4D4BB504273E}" type="slidenum">
              <a:rPr lang="en-US" altLang="it-IT"/>
              <a:pPr>
                <a:defRPr/>
              </a:pPr>
              <a:t>‹N›</a:t>
            </a:fld>
            <a:endParaRPr lang="en-US" altLang="it-IT"/>
          </a:p>
        </p:txBody>
      </p:sp>
    </p:spTree>
    <p:extLst>
      <p:ext uri="{BB962C8B-B14F-4D97-AF65-F5344CB8AC3E}">
        <p14:creationId xmlns:p14="http://schemas.microsoft.com/office/powerpoint/2010/main" val="31599608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Rectangle 6"/>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it-IT" dirty="0" smtClean="0"/>
              <a:t>Fare clic per modificare lo stile del titolo</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7" name="Date Placeholder 3"/>
          <p:cNvSpPr>
            <a:spLocks noGrp="1"/>
          </p:cNvSpPr>
          <p:nvPr>
            <p:ph type="dt" sz="half" idx="10"/>
          </p:nvPr>
        </p:nvSpPr>
        <p:spPr>
          <a:xfrm>
            <a:off x="250825" y="6459538"/>
            <a:ext cx="1854200" cy="365125"/>
          </a:xfrm>
        </p:spPr>
        <p:txBody>
          <a:bodyPr/>
          <a:lstStyle>
            <a:lvl1pPr>
              <a:defRPr/>
            </a:lvl1pPr>
          </a:lstStyle>
          <a:p>
            <a:pPr>
              <a:defRPr/>
            </a:pPr>
            <a:r>
              <a:rPr lang="it-IT" dirty="0" smtClean="0"/>
              <a:t>Detti, Nicosia, Pacifici, </a:t>
            </a:r>
            <a:r>
              <a:rPr lang="it-IT" dirty="0" err="1" smtClean="0"/>
              <a:t>Zabalo</a:t>
            </a:r>
            <a:endParaRPr lang="en-US" altLang="it-IT" dirty="0"/>
          </a:p>
        </p:txBody>
      </p:sp>
      <p:sp>
        <p:nvSpPr>
          <p:cNvPr id="8" name="Footer Placeholder 4"/>
          <p:cNvSpPr>
            <a:spLocks noGrp="1"/>
          </p:cNvSpPr>
          <p:nvPr>
            <p:ph type="ftr" sz="quarter" idx="11"/>
          </p:nvPr>
        </p:nvSpPr>
        <p:spPr>
          <a:xfrm>
            <a:off x="4186412" y="6522165"/>
            <a:ext cx="752129" cy="246221"/>
          </a:xfrm>
        </p:spPr>
        <p:txBody>
          <a:bodyPr/>
          <a:lstStyle>
            <a:lvl1pPr>
              <a:defRPr/>
            </a:lvl1pPr>
          </a:lstStyle>
          <a:p>
            <a:pPr>
              <a:defRPr/>
            </a:pPr>
            <a:r>
              <a:rPr lang="en-US" altLang="it-IT" dirty="0" smtClean="0"/>
              <a:t>MIM 2016</a:t>
            </a:r>
          </a:p>
        </p:txBody>
      </p:sp>
      <p:sp>
        <p:nvSpPr>
          <p:cNvPr id="9" name="Slide Number Placeholder 5"/>
          <p:cNvSpPr>
            <a:spLocks noGrp="1"/>
          </p:cNvSpPr>
          <p:nvPr>
            <p:ph type="sldNum" sz="quarter" idx="12"/>
          </p:nvPr>
        </p:nvSpPr>
        <p:spPr>
          <a:xfrm>
            <a:off x="6732588" y="6459538"/>
            <a:ext cx="2160587" cy="365125"/>
          </a:xfrm>
        </p:spPr>
        <p:txBody>
          <a:bodyPr rtlCol="0"/>
          <a:lstStyle>
            <a:lvl1pPr>
              <a:defRPr/>
            </a:lvl1pPr>
          </a:lstStyle>
          <a:p>
            <a:pPr>
              <a:defRPr/>
            </a:pPr>
            <a:fld id="{3ED1CE3C-DDBD-41D6-801C-775B27972016}" type="slidenum">
              <a:rPr lang="en-US" altLang="it-IT"/>
              <a:pPr>
                <a:defRPr/>
              </a:pPr>
              <a:t>‹N›</a:t>
            </a:fld>
            <a:endParaRPr lang="en-US" altLang="it-IT"/>
          </a:p>
        </p:txBody>
      </p:sp>
    </p:spTree>
    <p:extLst>
      <p:ext uri="{BB962C8B-B14F-4D97-AF65-F5344CB8AC3E}">
        <p14:creationId xmlns:p14="http://schemas.microsoft.com/office/powerpoint/2010/main" val="35638042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a:xfrm>
            <a:off x="250825" y="6459538"/>
            <a:ext cx="1854200" cy="365125"/>
          </a:xfrm>
        </p:spPr>
        <p:txBody>
          <a:bodyPr/>
          <a:lstStyle>
            <a:lvl1pPr>
              <a:defRPr/>
            </a:lvl1pPr>
          </a:lstStyle>
          <a:p>
            <a:pPr>
              <a:defRPr/>
            </a:pPr>
            <a:endParaRPr lang="en-US" altLang="it-IT" dirty="0"/>
          </a:p>
        </p:txBody>
      </p:sp>
      <p:sp>
        <p:nvSpPr>
          <p:cNvPr id="6" name="Footer Placeholder 5"/>
          <p:cNvSpPr>
            <a:spLocks noGrp="1"/>
          </p:cNvSpPr>
          <p:nvPr>
            <p:ph type="ftr" sz="quarter" idx="11"/>
          </p:nvPr>
        </p:nvSpPr>
        <p:spPr>
          <a:xfrm>
            <a:off x="4470109" y="6522165"/>
            <a:ext cx="184731" cy="246221"/>
          </a:xfrm>
        </p:spPr>
        <p:txBody>
          <a:bodyPr/>
          <a:lstStyle>
            <a:lvl1pPr>
              <a:defRPr/>
            </a:lvl1pPr>
          </a:lstStyle>
          <a:p>
            <a:pPr>
              <a:defRPr/>
            </a:pPr>
            <a:endParaRPr lang="en-US" altLang="it-IT" dirty="0"/>
          </a:p>
        </p:txBody>
      </p:sp>
      <p:sp>
        <p:nvSpPr>
          <p:cNvPr id="7" name="Slide Number Placeholder 6"/>
          <p:cNvSpPr>
            <a:spLocks noGrp="1"/>
          </p:cNvSpPr>
          <p:nvPr>
            <p:ph type="sldNum" sz="quarter" idx="12"/>
          </p:nvPr>
        </p:nvSpPr>
        <p:spPr>
          <a:xfrm>
            <a:off x="6732588" y="6459538"/>
            <a:ext cx="2160587" cy="365125"/>
          </a:xfrm>
        </p:spPr>
        <p:txBody>
          <a:bodyPr rtlCol="0"/>
          <a:lstStyle>
            <a:lvl1pPr>
              <a:defRPr/>
            </a:lvl1pPr>
          </a:lstStyle>
          <a:p>
            <a:pPr>
              <a:defRPr/>
            </a:pPr>
            <a:fld id="{335ED1BC-8F9E-43AD-AE48-0354D54CEB62}" type="slidenum">
              <a:rPr lang="en-US" altLang="it-IT"/>
              <a:pPr>
                <a:defRPr/>
              </a:pPr>
              <a:t>‹N›</a:t>
            </a:fld>
            <a:endParaRPr lang="en-US" altLang="it-IT"/>
          </a:p>
        </p:txBody>
      </p:sp>
    </p:spTree>
    <p:extLst>
      <p:ext uri="{BB962C8B-B14F-4D97-AF65-F5344CB8AC3E}">
        <p14:creationId xmlns:p14="http://schemas.microsoft.com/office/powerpoint/2010/main" val="1728713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822960" y="2582334"/>
            <a:ext cx="3703320" cy="3378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63440" y="2582334"/>
            <a:ext cx="3703320" cy="3378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a:xfrm>
            <a:off x="250825" y="6459538"/>
            <a:ext cx="1854200" cy="365125"/>
          </a:xfrm>
        </p:spPr>
        <p:txBody>
          <a:bodyPr/>
          <a:lstStyle>
            <a:lvl1pPr>
              <a:defRPr/>
            </a:lvl1pPr>
          </a:lstStyle>
          <a:p>
            <a:pPr>
              <a:defRPr/>
            </a:pPr>
            <a:endParaRPr lang="en-US" altLang="it-IT" dirty="0"/>
          </a:p>
        </p:txBody>
      </p:sp>
      <p:sp>
        <p:nvSpPr>
          <p:cNvPr id="8" name="Footer Placeholder 7"/>
          <p:cNvSpPr>
            <a:spLocks noGrp="1"/>
          </p:cNvSpPr>
          <p:nvPr>
            <p:ph type="ftr" sz="quarter" idx="11"/>
          </p:nvPr>
        </p:nvSpPr>
        <p:spPr>
          <a:xfrm>
            <a:off x="4470109" y="6522165"/>
            <a:ext cx="184731" cy="246221"/>
          </a:xfrm>
        </p:spPr>
        <p:txBody>
          <a:bodyPr/>
          <a:lstStyle>
            <a:lvl1pPr>
              <a:defRPr/>
            </a:lvl1pPr>
          </a:lstStyle>
          <a:p>
            <a:pPr>
              <a:defRPr/>
            </a:pPr>
            <a:endParaRPr lang="en-US" altLang="it-IT" dirty="0"/>
          </a:p>
        </p:txBody>
      </p:sp>
      <p:sp>
        <p:nvSpPr>
          <p:cNvPr id="9" name="Slide Number Placeholder 8"/>
          <p:cNvSpPr>
            <a:spLocks noGrp="1"/>
          </p:cNvSpPr>
          <p:nvPr>
            <p:ph type="sldNum" sz="quarter" idx="12"/>
          </p:nvPr>
        </p:nvSpPr>
        <p:spPr>
          <a:xfrm>
            <a:off x="6732588" y="6459538"/>
            <a:ext cx="2160587" cy="365125"/>
          </a:xfrm>
        </p:spPr>
        <p:txBody>
          <a:bodyPr rtlCol="0"/>
          <a:lstStyle>
            <a:lvl1pPr>
              <a:defRPr/>
            </a:lvl1pPr>
          </a:lstStyle>
          <a:p>
            <a:pPr>
              <a:defRPr/>
            </a:pPr>
            <a:fld id="{93B662C4-F4B6-44BE-8BF0-67A903C8E3E9}" type="slidenum">
              <a:rPr lang="en-US" altLang="it-IT"/>
              <a:pPr>
                <a:defRPr/>
              </a:pPr>
              <a:t>‹N›</a:t>
            </a:fld>
            <a:endParaRPr lang="en-US" altLang="it-IT"/>
          </a:p>
        </p:txBody>
      </p:sp>
    </p:spTree>
    <p:extLst>
      <p:ext uri="{BB962C8B-B14F-4D97-AF65-F5344CB8AC3E}">
        <p14:creationId xmlns:p14="http://schemas.microsoft.com/office/powerpoint/2010/main" val="69700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a:xfrm>
            <a:off x="250825" y="6459538"/>
            <a:ext cx="1854200" cy="365125"/>
          </a:xfrm>
        </p:spPr>
        <p:txBody>
          <a:bodyPr/>
          <a:lstStyle>
            <a:lvl1pPr>
              <a:defRPr/>
            </a:lvl1pPr>
          </a:lstStyle>
          <a:p>
            <a:pPr>
              <a:defRPr/>
            </a:pPr>
            <a:endParaRPr lang="en-US" altLang="it-IT" dirty="0"/>
          </a:p>
        </p:txBody>
      </p:sp>
      <p:sp>
        <p:nvSpPr>
          <p:cNvPr id="4" name="Footer Placeholder 3"/>
          <p:cNvSpPr>
            <a:spLocks noGrp="1"/>
          </p:cNvSpPr>
          <p:nvPr>
            <p:ph type="ftr" sz="quarter" idx="11"/>
          </p:nvPr>
        </p:nvSpPr>
        <p:spPr>
          <a:xfrm>
            <a:off x="4470109" y="6522165"/>
            <a:ext cx="184731" cy="246221"/>
          </a:xfrm>
        </p:spPr>
        <p:txBody>
          <a:bodyPr/>
          <a:lstStyle>
            <a:lvl1pPr>
              <a:defRPr/>
            </a:lvl1pPr>
          </a:lstStyle>
          <a:p>
            <a:pPr>
              <a:defRPr/>
            </a:pPr>
            <a:endParaRPr lang="it-IT" altLang="it-IT" dirty="0"/>
          </a:p>
        </p:txBody>
      </p:sp>
      <p:sp>
        <p:nvSpPr>
          <p:cNvPr id="5" name="Slide Number Placeholder 4"/>
          <p:cNvSpPr>
            <a:spLocks noGrp="1"/>
          </p:cNvSpPr>
          <p:nvPr>
            <p:ph type="sldNum" sz="quarter" idx="12"/>
          </p:nvPr>
        </p:nvSpPr>
        <p:spPr>
          <a:xfrm>
            <a:off x="6732588" y="6459538"/>
            <a:ext cx="2160587" cy="365125"/>
          </a:xfrm>
        </p:spPr>
        <p:txBody>
          <a:bodyPr rtlCol="0"/>
          <a:lstStyle>
            <a:lvl1pPr>
              <a:defRPr/>
            </a:lvl1pPr>
          </a:lstStyle>
          <a:p>
            <a:pPr>
              <a:defRPr/>
            </a:pPr>
            <a:fld id="{8501BA25-55D5-4D0A-B33B-BCDBEFB985BF}" type="slidenum">
              <a:rPr lang="en-US" altLang="it-IT"/>
              <a:pPr>
                <a:defRPr/>
              </a:pPr>
              <a:t>‹N›</a:t>
            </a:fld>
            <a:endParaRPr lang="en-US" altLang="it-IT"/>
          </a:p>
        </p:txBody>
      </p:sp>
    </p:spTree>
    <p:extLst>
      <p:ext uri="{BB962C8B-B14F-4D97-AF65-F5344CB8AC3E}">
        <p14:creationId xmlns:p14="http://schemas.microsoft.com/office/powerpoint/2010/main" val="373674980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a:xfrm>
            <a:off x="250825" y="6459538"/>
            <a:ext cx="1854200" cy="365125"/>
          </a:xfrm>
        </p:spPr>
        <p:txBody>
          <a:bodyPr/>
          <a:lstStyle>
            <a:lvl1pPr>
              <a:defRPr/>
            </a:lvl1pPr>
          </a:lstStyle>
          <a:p>
            <a:pPr>
              <a:defRPr/>
            </a:pPr>
            <a:r>
              <a:rPr lang="it-IT"/>
              <a:t>Nicosia, Pacifici, Pferschy</a:t>
            </a:r>
            <a:endParaRPr lang="en-US" altLang="it-IT"/>
          </a:p>
        </p:txBody>
      </p:sp>
      <p:sp>
        <p:nvSpPr>
          <p:cNvPr id="5" name="Footer Placeholder 7"/>
          <p:cNvSpPr>
            <a:spLocks noGrp="1"/>
          </p:cNvSpPr>
          <p:nvPr>
            <p:ph type="ftr" sz="quarter" idx="11"/>
          </p:nvPr>
        </p:nvSpPr>
        <p:spPr>
          <a:xfrm>
            <a:off x="4070350" y="6523038"/>
            <a:ext cx="984250" cy="244475"/>
          </a:xfrm>
        </p:spPr>
        <p:txBody>
          <a:bodyPr/>
          <a:lstStyle>
            <a:lvl1pPr>
              <a:defRPr>
                <a:solidFill>
                  <a:srgbClr val="FFFFFF"/>
                </a:solidFill>
              </a:defRPr>
            </a:lvl1pPr>
          </a:lstStyle>
          <a:p>
            <a:pPr>
              <a:defRPr/>
            </a:pPr>
            <a:r>
              <a:rPr lang="en-US" altLang="it-IT"/>
              <a:t>Price of Fairness for multiagent subset sum problems         </a:t>
            </a:r>
          </a:p>
        </p:txBody>
      </p:sp>
      <p:sp>
        <p:nvSpPr>
          <p:cNvPr id="6" name="Slide Number Placeholder 8"/>
          <p:cNvSpPr>
            <a:spLocks noGrp="1"/>
          </p:cNvSpPr>
          <p:nvPr>
            <p:ph type="sldNum" sz="quarter" idx="12"/>
          </p:nvPr>
        </p:nvSpPr>
        <p:spPr>
          <a:xfrm>
            <a:off x="6732588" y="6459538"/>
            <a:ext cx="2160587" cy="365125"/>
          </a:xfrm>
        </p:spPr>
        <p:txBody>
          <a:bodyPr rtlCol="0"/>
          <a:lstStyle>
            <a:lvl1pPr>
              <a:defRPr/>
            </a:lvl1pPr>
          </a:lstStyle>
          <a:p>
            <a:pPr>
              <a:defRPr/>
            </a:pPr>
            <a:fld id="{ECD4F9A9-A181-480F-8601-40412733486C}" type="slidenum">
              <a:rPr lang="en-US" altLang="it-IT"/>
              <a:pPr>
                <a:defRPr/>
              </a:pPr>
              <a:t>‹N›</a:t>
            </a:fld>
            <a:endParaRPr lang="en-US" altLang="it-IT"/>
          </a:p>
        </p:txBody>
      </p:sp>
    </p:spTree>
    <p:extLst>
      <p:ext uri="{BB962C8B-B14F-4D97-AF65-F5344CB8AC3E}">
        <p14:creationId xmlns:p14="http://schemas.microsoft.com/office/powerpoint/2010/main" val="33685807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5" name="Rectangle 7"/>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it-IT" smtClean="0"/>
              <a:t>Fare clic per modificare lo stile del titolo</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7" name="Date Placeholder 4"/>
          <p:cNvSpPr>
            <a:spLocks noGrp="1"/>
          </p:cNvSpPr>
          <p:nvPr>
            <p:ph type="dt" sz="half" idx="10"/>
          </p:nvPr>
        </p:nvSpPr>
        <p:spPr>
          <a:xfrm>
            <a:off x="349250" y="6459538"/>
            <a:ext cx="1963738" cy="365125"/>
          </a:xfrm>
        </p:spPr>
        <p:txBody>
          <a:bodyPr/>
          <a:lstStyle>
            <a:lvl1pPr>
              <a:defRPr/>
            </a:lvl1pPr>
          </a:lstStyle>
          <a:p>
            <a:pPr>
              <a:defRPr/>
            </a:pPr>
            <a:endParaRPr lang="en-US" altLang="it-IT" dirty="0"/>
          </a:p>
        </p:txBody>
      </p:sp>
      <p:sp>
        <p:nvSpPr>
          <p:cNvPr id="8" name="Footer Placeholder 5"/>
          <p:cNvSpPr>
            <a:spLocks noGrp="1"/>
          </p:cNvSpPr>
          <p:nvPr>
            <p:ph type="ftr" sz="quarter" idx="11"/>
          </p:nvPr>
        </p:nvSpPr>
        <p:spPr>
          <a:xfrm>
            <a:off x="3600450" y="6518990"/>
            <a:ext cx="184731" cy="246221"/>
          </a:xfrm>
        </p:spPr>
        <p:txBody>
          <a:bodyPr/>
          <a:lstStyle>
            <a:lvl1pPr algn="l">
              <a:defRPr>
                <a:solidFill>
                  <a:schemeClr val="tx2"/>
                </a:solidFill>
              </a:defRPr>
            </a:lvl1pPr>
          </a:lstStyle>
          <a:p>
            <a:pPr>
              <a:defRPr/>
            </a:pPr>
            <a:endParaRPr lang="en-US" altLang="it-IT" dirty="0"/>
          </a:p>
        </p:txBody>
      </p:sp>
      <p:sp>
        <p:nvSpPr>
          <p:cNvPr id="9" name="Slide Number Placeholder 6"/>
          <p:cNvSpPr>
            <a:spLocks noGrp="1"/>
          </p:cNvSpPr>
          <p:nvPr>
            <p:ph type="sldNum" sz="quarter" idx="12"/>
          </p:nvPr>
        </p:nvSpPr>
        <p:spPr>
          <a:xfrm>
            <a:off x="6732588" y="6459538"/>
            <a:ext cx="2160587" cy="365125"/>
          </a:xfrm>
        </p:spPr>
        <p:txBody>
          <a:bodyPr rtlCol="0"/>
          <a:lstStyle>
            <a:lvl1pPr>
              <a:defRPr>
                <a:solidFill>
                  <a:schemeClr val="tx2"/>
                </a:solidFill>
              </a:defRPr>
            </a:lvl1pPr>
          </a:lstStyle>
          <a:p>
            <a:pPr>
              <a:defRPr/>
            </a:pPr>
            <a:fld id="{0AAD3EA6-1A36-4163-AFD4-483377BA7498}" type="slidenum">
              <a:rPr lang="en-US" altLang="it-IT"/>
              <a:pPr>
                <a:defRPr/>
              </a:pPr>
              <a:t>‹N›</a:t>
            </a:fld>
            <a:endParaRPr lang="en-US" altLang="it-IT"/>
          </a:p>
        </p:txBody>
      </p:sp>
    </p:spTree>
    <p:extLst>
      <p:ext uri="{BB962C8B-B14F-4D97-AF65-F5344CB8AC3E}">
        <p14:creationId xmlns:p14="http://schemas.microsoft.com/office/powerpoint/2010/main" val="68281978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5" name="Rectangle 7"/>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oAutofit/>
          </a:bodyPr>
          <a:lstStyle>
            <a:lvl1pPr>
              <a:defRPr sz="3600" b="0">
                <a:solidFill>
                  <a:srgbClr val="FFFFFF"/>
                </a:solidFill>
              </a:defRPr>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en-US" noProof="0"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7" name="Date Placeholder 4"/>
          <p:cNvSpPr>
            <a:spLocks noGrp="1"/>
          </p:cNvSpPr>
          <p:nvPr>
            <p:ph type="dt" sz="half" idx="10"/>
          </p:nvPr>
        </p:nvSpPr>
        <p:spPr>
          <a:xfrm>
            <a:off x="250825" y="6459538"/>
            <a:ext cx="1854200" cy="365125"/>
          </a:xfrm>
        </p:spPr>
        <p:txBody>
          <a:bodyPr/>
          <a:lstStyle>
            <a:lvl1pPr>
              <a:defRPr/>
            </a:lvl1pPr>
          </a:lstStyle>
          <a:p>
            <a:pPr>
              <a:defRPr/>
            </a:pPr>
            <a:endParaRPr lang="en-US" altLang="it-IT" dirty="0"/>
          </a:p>
        </p:txBody>
      </p:sp>
      <p:sp>
        <p:nvSpPr>
          <p:cNvPr id="8" name="Footer Placeholder 5"/>
          <p:cNvSpPr>
            <a:spLocks noGrp="1"/>
          </p:cNvSpPr>
          <p:nvPr>
            <p:ph type="ftr" sz="quarter" idx="11"/>
          </p:nvPr>
        </p:nvSpPr>
        <p:spPr>
          <a:xfrm>
            <a:off x="4470109" y="6522165"/>
            <a:ext cx="184731" cy="246221"/>
          </a:xfrm>
        </p:spPr>
        <p:txBody>
          <a:bodyPr/>
          <a:lstStyle>
            <a:lvl1pPr>
              <a:defRPr/>
            </a:lvl1pPr>
          </a:lstStyle>
          <a:p>
            <a:pPr>
              <a:defRPr/>
            </a:pPr>
            <a:endParaRPr lang="en-US" altLang="it-IT" dirty="0"/>
          </a:p>
        </p:txBody>
      </p:sp>
      <p:sp>
        <p:nvSpPr>
          <p:cNvPr id="9" name="Slide Number Placeholder 6"/>
          <p:cNvSpPr>
            <a:spLocks noGrp="1"/>
          </p:cNvSpPr>
          <p:nvPr>
            <p:ph type="sldNum" sz="quarter" idx="12"/>
          </p:nvPr>
        </p:nvSpPr>
        <p:spPr>
          <a:xfrm>
            <a:off x="6732588" y="6459538"/>
            <a:ext cx="2160587" cy="365125"/>
          </a:xfrm>
        </p:spPr>
        <p:txBody>
          <a:bodyPr rtlCol="0"/>
          <a:lstStyle>
            <a:lvl1pPr>
              <a:defRPr/>
            </a:lvl1pPr>
          </a:lstStyle>
          <a:p>
            <a:pPr>
              <a:defRPr/>
            </a:pPr>
            <a:fld id="{9CDE8445-1327-4B81-99EF-3503FDA894EB}" type="slidenum">
              <a:rPr lang="en-US" altLang="it-IT"/>
              <a:pPr>
                <a:defRPr/>
              </a:pPr>
              <a:t>‹N›</a:t>
            </a:fld>
            <a:endParaRPr lang="en-US" altLang="it-IT"/>
          </a:p>
        </p:txBody>
      </p:sp>
    </p:spTree>
    <p:extLst>
      <p:ext uri="{BB962C8B-B14F-4D97-AF65-F5344CB8AC3E}">
        <p14:creationId xmlns:p14="http://schemas.microsoft.com/office/powerpoint/2010/main" val="23764244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59538"/>
            <a:ext cx="9144000" cy="3984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88100"/>
            <a:ext cx="9144000" cy="65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0825" y="188913"/>
            <a:ext cx="8642350" cy="620712"/>
          </a:xfrm>
          <a:prstGeom prst="rect">
            <a:avLst/>
          </a:prstGeom>
        </p:spPr>
        <p:txBody>
          <a:bodyPr vert="horz" lIns="91440" tIns="45720" rIns="91440" bIns="45720" rtlCol="0" anchor="b">
            <a:normAutofit/>
          </a:bodyPr>
          <a:lstStyle/>
          <a:p>
            <a:r>
              <a:rPr lang="it-IT" dirty="0" smtClean="0"/>
              <a:t>Fare clic per modificare lo stile</a:t>
            </a:r>
            <a:endParaRPr lang="en-US" dirty="0"/>
          </a:p>
        </p:txBody>
      </p:sp>
      <p:sp>
        <p:nvSpPr>
          <p:cNvPr id="1029" name="Text Placeholder 2"/>
          <p:cNvSpPr>
            <a:spLocks noGrp="1"/>
          </p:cNvSpPr>
          <p:nvPr>
            <p:ph type="body" idx="1"/>
          </p:nvPr>
        </p:nvSpPr>
        <p:spPr bwMode="auto">
          <a:xfrm>
            <a:off x="250825" y="1196975"/>
            <a:ext cx="8642350" cy="518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it-IT" altLang="it-IT" dirty="0" smtClean="0"/>
              <a:t>Fare clic per modificare stili del testo dello schema</a:t>
            </a:r>
          </a:p>
          <a:p>
            <a:pPr lvl="1"/>
            <a:r>
              <a:rPr lang="it-IT" altLang="it-IT" dirty="0" smtClean="0"/>
              <a:t>Secondo livello</a:t>
            </a:r>
          </a:p>
          <a:p>
            <a:pPr lvl="2"/>
            <a:r>
              <a:rPr lang="it-IT" altLang="it-IT" dirty="0" smtClean="0"/>
              <a:t>Terzo livello</a:t>
            </a:r>
          </a:p>
          <a:p>
            <a:pPr lvl="3"/>
            <a:r>
              <a:rPr lang="it-IT" altLang="it-IT" dirty="0" smtClean="0"/>
              <a:t>Quarto livello</a:t>
            </a:r>
          </a:p>
          <a:p>
            <a:pPr lvl="4"/>
            <a:r>
              <a:rPr lang="it-IT" altLang="it-IT" dirty="0" smtClean="0"/>
              <a:t>Quinto livello</a:t>
            </a:r>
            <a:endParaRPr lang="en-US" altLang="it-IT" dirty="0" smtClean="0"/>
          </a:p>
        </p:txBody>
      </p:sp>
      <p:sp>
        <p:nvSpPr>
          <p:cNvPr id="4" name="Date Placeholder 3"/>
          <p:cNvSpPr>
            <a:spLocks noGrp="1"/>
          </p:cNvSpPr>
          <p:nvPr>
            <p:ph type="dt" sz="half" idx="2"/>
          </p:nvPr>
        </p:nvSpPr>
        <p:spPr>
          <a:xfrm>
            <a:off x="250825" y="6459538"/>
            <a:ext cx="2592388"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FFFFFF"/>
                </a:solidFill>
              </a:defRPr>
            </a:lvl1pPr>
          </a:lstStyle>
          <a:p>
            <a:pPr>
              <a:defRPr/>
            </a:pPr>
            <a:r>
              <a:rPr lang="it-IT" dirty="0" smtClean="0"/>
              <a:t>Detti, Nicosia, Pacifici, </a:t>
            </a:r>
            <a:r>
              <a:rPr lang="en-US" altLang="it-IT" dirty="0" err="1" smtClean="0"/>
              <a:t>Zabalo</a:t>
            </a:r>
            <a:endParaRPr lang="en-US" altLang="it-IT" dirty="0"/>
          </a:p>
        </p:txBody>
      </p:sp>
      <p:sp>
        <p:nvSpPr>
          <p:cNvPr id="6" name="Slide Number Placeholder 5"/>
          <p:cNvSpPr>
            <a:spLocks noGrp="1"/>
          </p:cNvSpPr>
          <p:nvPr>
            <p:ph type="sldNum" sz="quarter" idx="4"/>
          </p:nvPr>
        </p:nvSpPr>
        <p:spPr>
          <a:xfrm>
            <a:off x="6300788" y="6492875"/>
            <a:ext cx="2592387"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pPr>
              <a:defRPr/>
            </a:pPr>
            <a:endParaRPr lang="en-US" altLang="it-IT" dirty="0"/>
          </a:p>
        </p:txBody>
      </p:sp>
      <p:cxnSp>
        <p:nvCxnSpPr>
          <p:cNvPr id="10" name="Straight Connector 9"/>
          <p:cNvCxnSpPr/>
          <p:nvPr/>
        </p:nvCxnSpPr>
        <p:spPr>
          <a:xfrm>
            <a:off x="250825" y="908050"/>
            <a:ext cx="864235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10"/>
          <p:cNvSpPr>
            <a:spLocks noGrp="1" noChangeArrowheads="1"/>
          </p:cNvSpPr>
          <p:nvPr>
            <p:ph type="ftr" sz="quarter" idx="3"/>
          </p:nvPr>
        </p:nvSpPr>
        <p:spPr bwMode="auto">
          <a:xfrm>
            <a:off x="4189618" y="6522165"/>
            <a:ext cx="74571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ctr">
              <a:defRPr sz="1000">
                <a:solidFill>
                  <a:schemeClr val="bg1"/>
                </a:solidFill>
              </a:defRPr>
            </a:lvl1pPr>
          </a:lstStyle>
          <a:p>
            <a:pPr>
              <a:defRPr/>
            </a:pPr>
            <a:r>
              <a:rPr lang="it-IT" altLang="it-IT" dirty="0" err="1" smtClean="0"/>
              <a:t>MiM</a:t>
            </a:r>
            <a:r>
              <a:rPr lang="it-IT" altLang="it-IT" dirty="0" smtClean="0"/>
              <a:t> 2016</a:t>
            </a:r>
            <a:endParaRPr lang="en-US" altLang="it-IT" dirty="0"/>
          </a:p>
        </p:txBody>
      </p:sp>
    </p:spTree>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Lst>
  <p:timing>
    <p:tnLst>
      <p:par>
        <p:cTn id="1" dur="indefinite" restart="never" nodeType="tmRoot"/>
      </p:par>
    </p:tnLst>
  </p:timing>
  <p:hf sldNum="0"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2400"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20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55625" y="2169728"/>
            <a:ext cx="7632749" cy="2160588"/>
          </a:xfrm>
        </p:spPr>
        <p:txBody>
          <a:bodyPr anchor="ctr"/>
          <a:lstStyle/>
          <a:p>
            <a:pPr eaLnBrk="1" fontAlgn="auto" hangingPunct="1">
              <a:spcAft>
                <a:spcPts val="0"/>
              </a:spcAft>
              <a:defRPr/>
            </a:pPr>
            <a:r>
              <a:rPr lang="en-US" sz="4400" dirty="0" smtClean="0"/>
              <a:t>Robust single machine scheduling with external-party jobs</a:t>
            </a:r>
            <a:endParaRPr lang="it-IT" altLang="it-IT" sz="4400" dirty="0" smtClean="0"/>
          </a:p>
        </p:txBody>
      </p:sp>
      <p:sp>
        <p:nvSpPr>
          <p:cNvPr id="2051" name="Rectangle 3"/>
          <p:cNvSpPr>
            <a:spLocks noGrp="1" noChangeArrowheads="1"/>
          </p:cNvSpPr>
          <p:nvPr>
            <p:ph type="subTitle" idx="1"/>
          </p:nvPr>
        </p:nvSpPr>
        <p:spPr>
          <a:xfrm>
            <a:off x="557213" y="4365625"/>
            <a:ext cx="8281987" cy="1367631"/>
          </a:xfrm>
        </p:spPr>
        <p:txBody>
          <a:bodyPr rtlCol="0"/>
          <a:lstStyle/>
          <a:p>
            <a:pPr eaLnBrk="1" fontAlgn="auto" hangingPunct="1">
              <a:lnSpc>
                <a:spcPct val="100000"/>
              </a:lnSpc>
              <a:spcBef>
                <a:spcPts val="0"/>
              </a:spcBef>
              <a:defRPr/>
            </a:pPr>
            <a:r>
              <a:rPr lang="it-IT" altLang="it-IT" sz="1800" b="1" dirty="0" smtClean="0">
                <a:solidFill>
                  <a:srgbClr val="008000"/>
                </a:solidFill>
              </a:rPr>
              <a:t>Paolo Detti</a:t>
            </a:r>
            <a:r>
              <a:rPr lang="it-IT" altLang="it-IT" sz="1800" b="1" dirty="0" smtClean="0">
                <a:solidFill>
                  <a:schemeClr val="hlink"/>
                </a:solidFill>
              </a:rPr>
              <a:t>, </a:t>
            </a:r>
            <a:r>
              <a:rPr lang="it-IT" altLang="it-IT" sz="1800" dirty="0" smtClean="0"/>
              <a:t>Università di Siena, </a:t>
            </a:r>
            <a:r>
              <a:rPr lang="it-IT" altLang="it-IT" sz="1800" dirty="0" err="1" smtClean="0"/>
              <a:t>Italy</a:t>
            </a:r>
            <a:endParaRPr lang="it-IT" altLang="it-IT" sz="1800" dirty="0" smtClean="0"/>
          </a:p>
          <a:p>
            <a:pPr eaLnBrk="1" fontAlgn="auto" hangingPunct="1">
              <a:lnSpc>
                <a:spcPct val="100000"/>
              </a:lnSpc>
              <a:spcBef>
                <a:spcPts val="0"/>
              </a:spcBef>
              <a:defRPr/>
            </a:pPr>
            <a:r>
              <a:rPr lang="it-IT" altLang="it-IT" sz="1800" b="1" u="sng" dirty="0" smtClean="0">
                <a:solidFill>
                  <a:srgbClr val="002060"/>
                </a:solidFill>
              </a:rPr>
              <a:t>Gaia Nicosia</a:t>
            </a:r>
            <a:r>
              <a:rPr lang="it-IT" altLang="it-IT" sz="1800" b="1" dirty="0" smtClean="0">
                <a:solidFill>
                  <a:srgbClr val="002060"/>
                </a:solidFill>
              </a:rPr>
              <a:t>, </a:t>
            </a:r>
            <a:r>
              <a:rPr lang="it-IT" altLang="it-IT" sz="1800" dirty="0" smtClean="0"/>
              <a:t>Università “Roma Tre”, </a:t>
            </a:r>
            <a:r>
              <a:rPr lang="it-IT" altLang="it-IT" sz="1800" dirty="0" err="1" smtClean="0"/>
              <a:t>Italy</a:t>
            </a:r>
            <a:endParaRPr lang="it-IT" altLang="it-IT" sz="1800" dirty="0" smtClean="0"/>
          </a:p>
          <a:p>
            <a:pPr eaLnBrk="1" fontAlgn="auto" hangingPunct="1">
              <a:lnSpc>
                <a:spcPct val="100000"/>
              </a:lnSpc>
              <a:spcBef>
                <a:spcPts val="0"/>
              </a:spcBef>
              <a:defRPr/>
            </a:pPr>
            <a:r>
              <a:rPr lang="it-IT" altLang="it-IT" sz="1800" b="1" dirty="0" smtClean="0">
                <a:solidFill>
                  <a:srgbClr val="008000"/>
                </a:solidFill>
              </a:rPr>
              <a:t>Andrea Pacifici</a:t>
            </a:r>
            <a:r>
              <a:rPr lang="it-IT" altLang="it-IT" sz="1800" b="1" dirty="0" smtClean="0">
                <a:solidFill>
                  <a:schemeClr val="hlink"/>
                </a:solidFill>
              </a:rPr>
              <a:t>, </a:t>
            </a:r>
            <a:r>
              <a:rPr lang="it-IT" altLang="it-IT" sz="1800" dirty="0" smtClean="0"/>
              <a:t>Università di Roma “Tor Vergata”, </a:t>
            </a:r>
            <a:r>
              <a:rPr lang="it-IT" altLang="it-IT" sz="1800" dirty="0" err="1" smtClean="0"/>
              <a:t>Italy</a:t>
            </a:r>
            <a:endParaRPr lang="it-IT" altLang="it-IT" sz="1800" dirty="0" smtClean="0"/>
          </a:p>
          <a:p>
            <a:pPr eaLnBrk="1" fontAlgn="auto" hangingPunct="1">
              <a:lnSpc>
                <a:spcPct val="100000"/>
              </a:lnSpc>
              <a:spcBef>
                <a:spcPts val="0"/>
              </a:spcBef>
              <a:defRPr/>
            </a:pPr>
            <a:r>
              <a:rPr lang="en-US" sz="1800" b="1" dirty="0" err="1" smtClean="0">
                <a:solidFill>
                  <a:srgbClr val="008000"/>
                </a:solidFill>
              </a:rPr>
              <a:t>Garazi</a:t>
            </a:r>
            <a:r>
              <a:rPr lang="en-US" sz="1800" b="1" dirty="0" smtClean="0">
                <a:solidFill>
                  <a:srgbClr val="008000"/>
                </a:solidFill>
              </a:rPr>
              <a:t> </a:t>
            </a:r>
            <a:r>
              <a:rPr lang="en-US" sz="1800" b="1" dirty="0" err="1" smtClean="0">
                <a:solidFill>
                  <a:srgbClr val="008000"/>
                </a:solidFill>
              </a:rPr>
              <a:t>Zabalo</a:t>
            </a:r>
            <a:r>
              <a:rPr lang="en-US" sz="1800" b="1" dirty="0" smtClean="0">
                <a:solidFill>
                  <a:srgbClr val="008000"/>
                </a:solidFill>
              </a:rPr>
              <a:t> </a:t>
            </a:r>
            <a:r>
              <a:rPr lang="en-US" sz="1800" b="1" dirty="0" err="1" smtClean="0">
                <a:solidFill>
                  <a:srgbClr val="008000"/>
                </a:solidFill>
              </a:rPr>
              <a:t>Manrique</a:t>
            </a:r>
            <a:r>
              <a:rPr lang="en-US" sz="1800" b="1" dirty="0" smtClean="0">
                <a:solidFill>
                  <a:srgbClr val="008000"/>
                </a:solidFill>
              </a:rPr>
              <a:t> de Lara</a:t>
            </a:r>
            <a:r>
              <a:rPr lang="it-IT" altLang="it-IT" sz="1800" b="1" dirty="0" smtClean="0">
                <a:solidFill>
                  <a:schemeClr val="hlink"/>
                </a:solidFill>
              </a:rPr>
              <a:t>, </a:t>
            </a:r>
            <a:r>
              <a:rPr lang="it-IT" altLang="it-IT" sz="1800" dirty="0" smtClean="0"/>
              <a:t>Università di Siena, </a:t>
            </a:r>
            <a:r>
              <a:rPr lang="it-IT" altLang="it-IT" sz="1800" dirty="0" err="1" smtClean="0"/>
              <a:t>Italy</a:t>
            </a:r>
            <a:endParaRPr lang="it-IT" altLang="it-IT" sz="1800" dirty="0" smtClean="0"/>
          </a:p>
          <a:p>
            <a:pPr eaLnBrk="1" fontAlgn="auto" hangingPunct="1">
              <a:defRPr/>
            </a:pPr>
            <a:endParaRPr lang="it-IT" altLang="it-IT" sz="1800" b="1" dirty="0">
              <a:solidFill>
                <a:srgbClr val="008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Example</a:t>
            </a:r>
            <a:endParaRPr lang="en-US" dirty="0"/>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251521" y="980729"/>
                <a:ext cx="8640960" cy="1471517"/>
              </a:xfrm>
            </p:spPr>
            <p:txBody>
              <a:bodyPr/>
              <a:lstStyle/>
              <a:p>
                <a:r>
                  <a:rPr lang="it-IT" i="1" dirty="0" err="1" smtClean="0">
                    <a:solidFill>
                      <a:srgbClr val="FF0000"/>
                    </a:solidFill>
                  </a:rPr>
                  <a:t>p</a:t>
                </a:r>
                <a:r>
                  <a:rPr lang="it-IT" i="1" baseline="-25000" dirty="0" err="1" smtClean="0">
                    <a:solidFill>
                      <a:srgbClr val="FF0000"/>
                    </a:solidFill>
                  </a:rPr>
                  <a:t>i</a:t>
                </a:r>
                <a:r>
                  <a:rPr lang="it-IT" dirty="0" smtClean="0">
                    <a:solidFill>
                      <a:srgbClr val="FF0000"/>
                    </a:solidFill>
                  </a:rPr>
                  <a:t>=&lt; 2, 3, 6, 8&gt;</a:t>
                </a:r>
                <a:r>
                  <a:rPr lang="it-IT" dirty="0" smtClean="0"/>
                  <a:t>                               </a:t>
                </a:r>
                <a14:m>
                  <m:oMath xmlns:m="http://schemas.openxmlformats.org/officeDocument/2006/math">
                    <m:acc>
                      <m:accPr>
                        <m:chr m:val="̅"/>
                        <m:ctrlPr>
                          <a:rPr lang="it-IT" i="1">
                            <a:solidFill>
                              <a:srgbClr val="3333FF"/>
                            </a:solidFill>
                            <a:latin typeface="Cambria Math" panose="02040503050406030204" pitchFamily="18" charset="0"/>
                          </a:rPr>
                        </m:ctrlPr>
                      </m:accPr>
                      <m:e>
                        <m:r>
                          <a:rPr lang="it-IT" i="1">
                            <a:solidFill>
                              <a:srgbClr val="3333FF"/>
                            </a:solidFill>
                            <a:latin typeface="Cambria Math" panose="02040503050406030204" pitchFamily="18" charset="0"/>
                            <a:ea typeface="Cambria Math" panose="02040503050406030204" pitchFamily="18" charset="0"/>
                          </a:rPr>
                          <m:t>𝑝</m:t>
                        </m:r>
                        <m:r>
                          <a:rPr lang="it-IT" i="1" baseline="-25000">
                            <a:solidFill>
                              <a:srgbClr val="3333FF"/>
                            </a:solidFill>
                            <a:latin typeface="Cambria Math" panose="02040503050406030204" pitchFamily="18" charset="0"/>
                            <a:ea typeface="Cambria Math" panose="02040503050406030204" pitchFamily="18" charset="0"/>
                          </a:rPr>
                          <m:t>1</m:t>
                        </m:r>
                      </m:e>
                    </m:acc>
                  </m:oMath>
                </a14:m>
                <a:r>
                  <a:rPr lang="en-US" dirty="0">
                    <a:solidFill>
                      <a:srgbClr val="3333FF"/>
                    </a:solidFill>
                    <a:sym typeface="Symbol" panose="05050102010706020507" pitchFamily="18" charset="2"/>
                  </a:rPr>
                  <a:t>={1, 2} </a:t>
                </a:r>
                <a14:m>
                  <m:oMath xmlns:m="http://schemas.openxmlformats.org/officeDocument/2006/math">
                    <m:acc>
                      <m:accPr>
                        <m:chr m:val="̅"/>
                        <m:ctrlPr>
                          <a:rPr lang="it-IT" i="1">
                            <a:solidFill>
                              <a:srgbClr val="3333FF"/>
                            </a:solidFill>
                            <a:latin typeface="Cambria Math" panose="02040503050406030204" pitchFamily="18" charset="0"/>
                          </a:rPr>
                        </m:ctrlPr>
                      </m:accPr>
                      <m:e>
                        <m:r>
                          <a:rPr lang="it-IT" i="1">
                            <a:solidFill>
                              <a:srgbClr val="3333FF"/>
                            </a:solidFill>
                            <a:latin typeface="Cambria Math" panose="02040503050406030204" pitchFamily="18" charset="0"/>
                            <a:ea typeface="Cambria Math" panose="02040503050406030204" pitchFamily="18" charset="0"/>
                          </a:rPr>
                          <m:t>𝑝</m:t>
                        </m:r>
                        <m:r>
                          <a:rPr lang="it-IT" i="1" baseline="-25000">
                            <a:solidFill>
                              <a:srgbClr val="3333FF"/>
                            </a:solidFill>
                            <a:latin typeface="Cambria Math" panose="02040503050406030204" pitchFamily="18" charset="0"/>
                            <a:ea typeface="Cambria Math" panose="02040503050406030204" pitchFamily="18" charset="0"/>
                          </a:rPr>
                          <m:t>2</m:t>
                        </m:r>
                      </m:e>
                    </m:acc>
                  </m:oMath>
                </a14:m>
                <a:r>
                  <a:rPr lang="en-US" dirty="0">
                    <a:solidFill>
                      <a:srgbClr val="3333FF"/>
                    </a:solidFill>
                    <a:sym typeface="Symbol" panose="05050102010706020507" pitchFamily="18" charset="2"/>
                  </a:rPr>
                  <a:t>={3} </a:t>
                </a:r>
                <a:r>
                  <a:rPr lang="en-US" dirty="0" smtClean="0">
                    <a:solidFill>
                      <a:srgbClr val="3333FF"/>
                    </a:solidFill>
                    <a:sym typeface="Symbol" panose="05050102010706020507" pitchFamily="18" charset="2"/>
                  </a:rPr>
                  <a:t> </a:t>
                </a:r>
                <a:r>
                  <a:rPr lang="en-US" i="1" dirty="0" smtClean="0">
                    <a:solidFill>
                      <a:srgbClr val="3333FF"/>
                    </a:solidFill>
                    <a:sym typeface="Symbol" panose="05050102010706020507" pitchFamily="18" charset="2"/>
                  </a:rPr>
                  <a:t>P</a:t>
                </a:r>
                <a:r>
                  <a:rPr lang="en-US" dirty="0" smtClean="0">
                    <a:solidFill>
                      <a:srgbClr val="3333FF"/>
                    </a:solidFill>
                    <a:sym typeface="Symbol" panose="05050102010706020507" pitchFamily="18" charset="2"/>
                  </a:rPr>
                  <a:t>={4,5}, </a:t>
                </a:r>
                <a:r>
                  <a:rPr lang="en-US" i="1" dirty="0">
                    <a:solidFill>
                      <a:srgbClr val="3333FF"/>
                    </a:solidFill>
                    <a:sym typeface="Symbol" panose="05050102010706020507" pitchFamily="18" charset="2"/>
                  </a:rPr>
                  <a:t>r</a:t>
                </a:r>
                <a:r>
                  <a:rPr lang="en-US" dirty="0">
                    <a:solidFill>
                      <a:srgbClr val="3333FF"/>
                    </a:solidFill>
                    <a:sym typeface="Symbol" panose="05050102010706020507" pitchFamily="18" charset="2"/>
                  </a:rPr>
                  <a:t>=9, </a:t>
                </a:r>
                <a:r>
                  <a:rPr lang="en-US" i="1" dirty="0">
                    <a:solidFill>
                      <a:srgbClr val="3333FF"/>
                    </a:solidFill>
                    <a:sym typeface="Symbol" panose="05050102010706020507" pitchFamily="18" charset="2"/>
                  </a:rPr>
                  <a:t>d</a:t>
                </a:r>
                <a:r>
                  <a:rPr lang="en-US" dirty="0">
                    <a:solidFill>
                      <a:srgbClr val="3333FF"/>
                    </a:solidFill>
                    <a:sym typeface="Symbol" panose="05050102010706020507" pitchFamily="18" charset="2"/>
                  </a:rPr>
                  <a:t>=15</a:t>
                </a:r>
                <a:endParaRPr lang="en-US" dirty="0" smtClean="0">
                  <a:solidFill>
                    <a:srgbClr val="3333FF"/>
                  </a:solidFill>
                  <a:sym typeface="Symbol" panose="05050102010706020507" pitchFamily="18" charset="2"/>
                </a:endParaRPr>
              </a:p>
              <a:p>
                <a:endParaRPr lang="it-IT" dirty="0">
                  <a:solidFill>
                    <a:srgbClr val="3333FF"/>
                  </a:solidFill>
                  <a:sym typeface="Symbol" panose="05050102010706020507" pitchFamily="18" charset="2"/>
                </a:endParaRPr>
              </a:p>
              <a:p>
                <a:r>
                  <a:rPr lang="it-IT" dirty="0" smtClean="0">
                    <a:sym typeface="Symbol" panose="05050102010706020507" pitchFamily="18" charset="2"/>
                  </a:rPr>
                  <a:t>Assume </a:t>
                </a:r>
                <a:r>
                  <a:rPr lang="en-US" dirty="0" smtClean="0">
                    <a:solidFill>
                      <a:srgbClr val="FF0000"/>
                    </a:solidFill>
                    <a:sym typeface="Symbol" panose="05050102010706020507" pitchFamily="18" charset="2"/>
                  </a:rPr>
                  <a:t></a:t>
                </a:r>
                <a:r>
                  <a:rPr lang="en-US" dirty="0" smtClean="0">
                    <a:sym typeface="Symbol" panose="05050102010706020507" pitchFamily="18" charset="2"/>
                  </a:rPr>
                  <a:t>=&lt;J</a:t>
                </a:r>
                <a:r>
                  <a:rPr lang="en-US" baseline="-25000" dirty="0" smtClean="0">
                    <a:sym typeface="Symbol" panose="05050102010706020507" pitchFamily="18" charset="2"/>
                  </a:rPr>
                  <a:t>1</a:t>
                </a:r>
                <a:r>
                  <a:rPr lang="en-US" dirty="0" smtClean="0">
                    <a:sym typeface="Symbol" panose="05050102010706020507" pitchFamily="18" charset="2"/>
                  </a:rPr>
                  <a:t>, J</a:t>
                </a:r>
                <a:r>
                  <a:rPr lang="en-US" baseline="-25000" dirty="0" smtClean="0">
                    <a:sym typeface="Symbol" panose="05050102010706020507" pitchFamily="18" charset="2"/>
                  </a:rPr>
                  <a:t>2</a:t>
                </a:r>
                <a:r>
                  <a:rPr lang="en-US" dirty="0" smtClean="0">
                    <a:sym typeface="Symbol" panose="05050102010706020507" pitchFamily="18" charset="2"/>
                  </a:rPr>
                  <a:t>, J</a:t>
                </a:r>
                <a:r>
                  <a:rPr lang="en-US" baseline="-25000" dirty="0" smtClean="0">
                    <a:sym typeface="Symbol" panose="05050102010706020507" pitchFamily="18" charset="2"/>
                  </a:rPr>
                  <a:t>3</a:t>
                </a:r>
                <a:r>
                  <a:rPr lang="en-US" dirty="0" smtClean="0">
                    <a:sym typeface="Symbol" panose="05050102010706020507" pitchFamily="18" charset="2"/>
                  </a:rPr>
                  <a:t>, J</a:t>
                </a:r>
                <a:r>
                  <a:rPr lang="en-US" baseline="-25000" dirty="0" smtClean="0">
                    <a:sym typeface="Symbol" panose="05050102010706020507" pitchFamily="18" charset="2"/>
                  </a:rPr>
                  <a:t>4</a:t>
                </a:r>
                <a:r>
                  <a:rPr lang="en-US" dirty="0" smtClean="0">
                    <a:sym typeface="Symbol" panose="05050102010706020507" pitchFamily="18" charset="2"/>
                  </a:rPr>
                  <a:t>&gt; is the SPT sequence</a:t>
                </a:r>
                <a:endParaRPr lang="it-IT" dirty="0" smtClean="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251521" y="980729"/>
                <a:ext cx="8640960" cy="1471517"/>
              </a:xfrm>
              <a:blipFill rotWithShape="0">
                <a:blip r:embed="rId3"/>
                <a:stretch>
                  <a:fillRect l="-1058" t="-6639" r="-987" b="-7469"/>
                </a:stretch>
              </a:blipFill>
            </p:spPr>
            <p:txBody>
              <a:bodyPr/>
              <a:lstStyle/>
              <a:p>
                <a:r>
                  <a:rPr lang="en-US">
                    <a:noFill/>
                  </a:rPr>
                  <a:t> </a:t>
                </a:r>
              </a:p>
            </p:txBody>
          </p:sp>
        </mc:Fallback>
      </mc:AlternateContent>
      <p:sp>
        <p:nvSpPr>
          <p:cNvPr id="46" name="Rettangolo 45"/>
          <p:cNvSpPr/>
          <p:nvPr/>
        </p:nvSpPr>
        <p:spPr>
          <a:xfrm>
            <a:off x="4582926" y="2852936"/>
            <a:ext cx="873382" cy="57606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ttore 2 4"/>
          <p:cNvCxnSpPr/>
          <p:nvPr/>
        </p:nvCxnSpPr>
        <p:spPr>
          <a:xfrm flipV="1">
            <a:off x="2638711" y="3356991"/>
            <a:ext cx="4248471" cy="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6" name="Rettangolo 5"/>
          <p:cNvSpPr/>
          <p:nvPr/>
        </p:nvSpPr>
        <p:spPr>
          <a:xfrm>
            <a:off x="3286782" y="2996952"/>
            <a:ext cx="288032"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2</a:t>
            </a:r>
            <a:endParaRPr lang="en-US" dirty="0"/>
          </a:p>
        </p:txBody>
      </p:sp>
      <p:sp>
        <p:nvSpPr>
          <p:cNvPr id="7" name="Rettangolo 6"/>
          <p:cNvSpPr/>
          <p:nvPr/>
        </p:nvSpPr>
        <p:spPr>
          <a:xfrm>
            <a:off x="3574814" y="2996952"/>
            <a:ext cx="432048"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3</a:t>
            </a:r>
            <a:endParaRPr lang="en-US" dirty="0"/>
          </a:p>
        </p:txBody>
      </p:sp>
      <p:sp>
        <p:nvSpPr>
          <p:cNvPr id="8" name="Rettangolo 7"/>
          <p:cNvSpPr/>
          <p:nvPr/>
        </p:nvSpPr>
        <p:spPr>
          <a:xfrm>
            <a:off x="4019279" y="2996952"/>
            <a:ext cx="830851"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6</a:t>
            </a:r>
            <a:endParaRPr lang="en-US" dirty="0"/>
          </a:p>
        </p:txBody>
      </p:sp>
      <p:sp>
        <p:nvSpPr>
          <p:cNvPr id="9" name="Rettangolo 8"/>
          <p:cNvSpPr/>
          <p:nvPr/>
        </p:nvSpPr>
        <p:spPr>
          <a:xfrm>
            <a:off x="5456308" y="3003424"/>
            <a:ext cx="1151252"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8</a:t>
            </a:r>
            <a:endParaRPr lang="en-US" dirty="0"/>
          </a:p>
        </p:txBody>
      </p:sp>
      <p:sp>
        <p:nvSpPr>
          <p:cNvPr id="12" name="Rettangolo 11"/>
          <p:cNvSpPr/>
          <p:nvPr/>
        </p:nvSpPr>
        <p:spPr>
          <a:xfrm>
            <a:off x="4848489" y="2996952"/>
            <a:ext cx="586991" cy="360040"/>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4</a:t>
            </a:r>
            <a:endParaRPr lang="en-US" dirty="0"/>
          </a:p>
        </p:txBody>
      </p:sp>
      <p:cxnSp>
        <p:nvCxnSpPr>
          <p:cNvPr id="15" name="Connettore 1 14"/>
          <p:cNvCxnSpPr/>
          <p:nvPr/>
        </p:nvCxnSpPr>
        <p:spPr>
          <a:xfrm>
            <a:off x="3286782" y="2924944"/>
            <a:ext cx="0" cy="504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3117614" y="3491716"/>
            <a:ext cx="313184" cy="369332"/>
          </a:xfrm>
          <a:prstGeom prst="rect">
            <a:avLst/>
          </a:prstGeom>
          <a:noFill/>
        </p:spPr>
        <p:txBody>
          <a:bodyPr wrap="square" rtlCol="0">
            <a:spAutoFit/>
          </a:bodyPr>
          <a:lstStyle/>
          <a:p>
            <a:pPr algn="ctr"/>
            <a:r>
              <a:rPr lang="it-IT" dirty="0" smtClean="0"/>
              <a:t>0</a:t>
            </a:r>
            <a:endParaRPr lang="en-US" dirty="0"/>
          </a:p>
        </p:txBody>
      </p:sp>
      <p:sp>
        <p:nvSpPr>
          <p:cNvPr id="17" name="CasellaDiTesto 16"/>
          <p:cNvSpPr txBox="1"/>
          <p:nvPr/>
        </p:nvSpPr>
        <p:spPr>
          <a:xfrm>
            <a:off x="6709761" y="3481642"/>
            <a:ext cx="313184" cy="369332"/>
          </a:xfrm>
          <a:prstGeom prst="rect">
            <a:avLst/>
          </a:prstGeom>
          <a:noFill/>
        </p:spPr>
        <p:txBody>
          <a:bodyPr wrap="square" rtlCol="0">
            <a:spAutoFit/>
          </a:bodyPr>
          <a:lstStyle/>
          <a:p>
            <a:r>
              <a:rPr lang="it-IT" i="1" dirty="0" smtClean="0"/>
              <a:t>t</a:t>
            </a:r>
            <a:endParaRPr lang="en-US" i="1" dirty="0"/>
          </a:p>
        </p:txBody>
      </p:sp>
      <p:sp>
        <p:nvSpPr>
          <p:cNvPr id="18" name="CasellaDiTesto 17"/>
          <p:cNvSpPr txBox="1"/>
          <p:nvPr/>
        </p:nvSpPr>
        <p:spPr>
          <a:xfrm>
            <a:off x="4438910" y="3491716"/>
            <a:ext cx="288032" cy="369332"/>
          </a:xfrm>
          <a:prstGeom prst="rect">
            <a:avLst/>
          </a:prstGeom>
          <a:noFill/>
        </p:spPr>
        <p:txBody>
          <a:bodyPr wrap="square" rtlCol="0">
            <a:spAutoFit/>
          </a:bodyPr>
          <a:lstStyle/>
          <a:p>
            <a:pPr algn="ctr"/>
            <a:r>
              <a:rPr lang="it-IT" dirty="0" smtClean="0"/>
              <a:t>9</a:t>
            </a:r>
            <a:endParaRPr lang="en-US" dirty="0"/>
          </a:p>
        </p:txBody>
      </p:sp>
      <p:cxnSp>
        <p:nvCxnSpPr>
          <p:cNvPr id="19" name="Connettore 1 18"/>
          <p:cNvCxnSpPr/>
          <p:nvPr/>
        </p:nvCxnSpPr>
        <p:spPr>
          <a:xfrm>
            <a:off x="4582926" y="2924944"/>
            <a:ext cx="0" cy="50405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4" name="CasellaDiTesto 43"/>
          <p:cNvSpPr txBox="1"/>
          <p:nvPr/>
        </p:nvSpPr>
        <p:spPr>
          <a:xfrm>
            <a:off x="5219455" y="3491716"/>
            <a:ext cx="504443" cy="369332"/>
          </a:xfrm>
          <a:prstGeom prst="rect">
            <a:avLst/>
          </a:prstGeom>
          <a:noFill/>
        </p:spPr>
        <p:txBody>
          <a:bodyPr wrap="square" rtlCol="0">
            <a:spAutoFit/>
          </a:bodyPr>
          <a:lstStyle/>
          <a:p>
            <a:pPr algn="ctr"/>
            <a:r>
              <a:rPr lang="it-IT" dirty="0" smtClean="0"/>
              <a:t>15</a:t>
            </a:r>
            <a:endParaRPr lang="en-US" dirty="0"/>
          </a:p>
        </p:txBody>
      </p:sp>
      <p:cxnSp>
        <p:nvCxnSpPr>
          <p:cNvPr id="45" name="Connettore 1 44"/>
          <p:cNvCxnSpPr/>
          <p:nvPr/>
        </p:nvCxnSpPr>
        <p:spPr>
          <a:xfrm>
            <a:off x="5435480" y="2924944"/>
            <a:ext cx="0" cy="50405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 name="Rettangolo 13"/>
          <p:cNvSpPr/>
          <p:nvPr/>
        </p:nvSpPr>
        <p:spPr>
          <a:xfrm>
            <a:off x="1143328" y="3126158"/>
            <a:ext cx="1019039" cy="461665"/>
          </a:xfrm>
          <a:prstGeom prst="rect">
            <a:avLst/>
          </a:prstGeom>
        </p:spPr>
        <p:txBody>
          <a:bodyPr wrap="square">
            <a:spAutoFit/>
          </a:bodyPr>
          <a:lstStyle/>
          <a:p>
            <a:r>
              <a:rPr lang="en-US" sz="2400" i="1" dirty="0" smtClean="0">
                <a:solidFill>
                  <a:srgbClr val="3333FF"/>
                </a:solidFill>
                <a:latin typeface="+mn-lt"/>
                <a:sym typeface="Symbol" panose="05050102010706020507" pitchFamily="18" charset="2"/>
              </a:rPr>
              <a:t>P</a:t>
            </a:r>
            <a:r>
              <a:rPr lang="en-US" sz="2400" dirty="0" smtClean="0">
                <a:solidFill>
                  <a:srgbClr val="3333FF"/>
                </a:solidFill>
                <a:latin typeface="+mn-lt"/>
                <a:sym typeface="Symbol" panose="05050102010706020507" pitchFamily="18" charset="2"/>
              </a:rPr>
              <a:t>=4</a:t>
            </a:r>
            <a:endParaRPr lang="en-US" sz="2400" dirty="0">
              <a:latin typeface="+mn-lt"/>
            </a:endParaRPr>
          </a:p>
        </p:txBody>
      </p:sp>
      <p:grpSp>
        <p:nvGrpSpPr>
          <p:cNvPr id="4" name="Gruppo 3"/>
          <p:cNvGrpSpPr/>
          <p:nvPr/>
        </p:nvGrpSpPr>
        <p:grpSpPr>
          <a:xfrm>
            <a:off x="1143328" y="4581128"/>
            <a:ext cx="6381000" cy="1008112"/>
            <a:chOff x="1143328" y="4581128"/>
            <a:chExt cx="6381000" cy="1008112"/>
          </a:xfrm>
        </p:grpSpPr>
        <p:sp>
          <p:nvSpPr>
            <p:cNvPr id="87" name="Rettangolo 86"/>
            <p:cNvSpPr/>
            <p:nvPr/>
          </p:nvSpPr>
          <p:spPr>
            <a:xfrm>
              <a:off x="4571999" y="4581128"/>
              <a:ext cx="873382" cy="57606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Connettore 2 87"/>
            <p:cNvCxnSpPr/>
            <p:nvPr/>
          </p:nvCxnSpPr>
          <p:spPr>
            <a:xfrm>
              <a:off x="2627784" y="5085184"/>
              <a:ext cx="4896544"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89" name="Rettangolo 88"/>
            <p:cNvSpPr/>
            <p:nvPr/>
          </p:nvSpPr>
          <p:spPr>
            <a:xfrm>
              <a:off x="3272970" y="4725144"/>
              <a:ext cx="288032"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2</a:t>
              </a:r>
              <a:endParaRPr lang="en-US" dirty="0"/>
            </a:p>
          </p:txBody>
        </p:sp>
        <p:sp>
          <p:nvSpPr>
            <p:cNvPr id="90" name="Rettangolo 89"/>
            <p:cNvSpPr/>
            <p:nvPr/>
          </p:nvSpPr>
          <p:spPr>
            <a:xfrm>
              <a:off x="3563888" y="4725144"/>
              <a:ext cx="432048"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3</a:t>
              </a:r>
              <a:endParaRPr lang="en-US" dirty="0"/>
            </a:p>
          </p:txBody>
        </p:sp>
        <p:sp>
          <p:nvSpPr>
            <p:cNvPr id="91" name="Rettangolo 90"/>
            <p:cNvSpPr/>
            <p:nvPr/>
          </p:nvSpPr>
          <p:spPr>
            <a:xfrm>
              <a:off x="5280537" y="4725144"/>
              <a:ext cx="830851"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6</a:t>
              </a:r>
              <a:endParaRPr lang="en-US" dirty="0"/>
            </a:p>
          </p:txBody>
        </p:sp>
        <p:sp>
          <p:nvSpPr>
            <p:cNvPr id="92" name="Rettangolo 91"/>
            <p:cNvSpPr/>
            <p:nvPr/>
          </p:nvSpPr>
          <p:spPr>
            <a:xfrm>
              <a:off x="6113645" y="4725144"/>
              <a:ext cx="1151252"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8</a:t>
              </a:r>
              <a:endParaRPr lang="en-US" dirty="0"/>
            </a:p>
          </p:txBody>
        </p:sp>
        <p:sp>
          <p:nvSpPr>
            <p:cNvPr id="93" name="Rettangolo 92"/>
            <p:cNvSpPr/>
            <p:nvPr/>
          </p:nvSpPr>
          <p:spPr>
            <a:xfrm>
              <a:off x="4582926" y="4725144"/>
              <a:ext cx="697611" cy="360040"/>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5</a:t>
              </a:r>
              <a:endParaRPr lang="en-US" dirty="0"/>
            </a:p>
          </p:txBody>
        </p:sp>
        <p:cxnSp>
          <p:nvCxnSpPr>
            <p:cNvPr id="94" name="Connettore 1 93"/>
            <p:cNvCxnSpPr/>
            <p:nvPr/>
          </p:nvCxnSpPr>
          <p:spPr>
            <a:xfrm>
              <a:off x="3275855" y="4653136"/>
              <a:ext cx="0" cy="504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CasellaDiTesto 94"/>
            <p:cNvSpPr txBox="1"/>
            <p:nvPr/>
          </p:nvSpPr>
          <p:spPr>
            <a:xfrm>
              <a:off x="3106687" y="5219908"/>
              <a:ext cx="313184" cy="369332"/>
            </a:xfrm>
            <a:prstGeom prst="rect">
              <a:avLst/>
            </a:prstGeom>
            <a:noFill/>
          </p:spPr>
          <p:txBody>
            <a:bodyPr wrap="square" rtlCol="0">
              <a:spAutoFit/>
            </a:bodyPr>
            <a:lstStyle/>
            <a:p>
              <a:pPr algn="ctr"/>
              <a:r>
                <a:rPr lang="it-IT" dirty="0" smtClean="0"/>
                <a:t>0</a:t>
              </a:r>
              <a:endParaRPr lang="en-US" dirty="0"/>
            </a:p>
          </p:txBody>
        </p:sp>
        <p:sp>
          <p:nvSpPr>
            <p:cNvPr id="96" name="CasellaDiTesto 95"/>
            <p:cNvSpPr txBox="1"/>
            <p:nvPr/>
          </p:nvSpPr>
          <p:spPr>
            <a:xfrm>
              <a:off x="6716178" y="5219908"/>
              <a:ext cx="313184" cy="369332"/>
            </a:xfrm>
            <a:prstGeom prst="rect">
              <a:avLst/>
            </a:prstGeom>
            <a:noFill/>
          </p:spPr>
          <p:txBody>
            <a:bodyPr wrap="square" rtlCol="0">
              <a:spAutoFit/>
            </a:bodyPr>
            <a:lstStyle/>
            <a:p>
              <a:r>
                <a:rPr lang="it-IT" i="1" dirty="0" smtClean="0"/>
                <a:t>t</a:t>
              </a:r>
              <a:endParaRPr lang="en-US" i="1" dirty="0"/>
            </a:p>
          </p:txBody>
        </p:sp>
        <p:sp>
          <p:nvSpPr>
            <p:cNvPr id="97" name="CasellaDiTesto 96"/>
            <p:cNvSpPr txBox="1"/>
            <p:nvPr/>
          </p:nvSpPr>
          <p:spPr>
            <a:xfrm>
              <a:off x="4427983" y="5219908"/>
              <a:ext cx="288032" cy="369332"/>
            </a:xfrm>
            <a:prstGeom prst="rect">
              <a:avLst/>
            </a:prstGeom>
            <a:noFill/>
          </p:spPr>
          <p:txBody>
            <a:bodyPr wrap="square" rtlCol="0">
              <a:spAutoFit/>
            </a:bodyPr>
            <a:lstStyle/>
            <a:p>
              <a:pPr algn="ctr"/>
              <a:r>
                <a:rPr lang="it-IT" dirty="0" smtClean="0"/>
                <a:t>9</a:t>
              </a:r>
              <a:endParaRPr lang="en-US" dirty="0"/>
            </a:p>
          </p:txBody>
        </p:sp>
        <p:cxnSp>
          <p:nvCxnSpPr>
            <p:cNvPr id="98" name="Connettore 1 97"/>
            <p:cNvCxnSpPr/>
            <p:nvPr/>
          </p:nvCxnSpPr>
          <p:spPr>
            <a:xfrm flipH="1">
              <a:off x="4566229" y="4653136"/>
              <a:ext cx="5770" cy="50405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9" name="CasellaDiTesto 98"/>
            <p:cNvSpPr txBox="1"/>
            <p:nvPr/>
          </p:nvSpPr>
          <p:spPr>
            <a:xfrm>
              <a:off x="5208528" y="5219908"/>
              <a:ext cx="504443" cy="369332"/>
            </a:xfrm>
            <a:prstGeom prst="rect">
              <a:avLst/>
            </a:prstGeom>
            <a:noFill/>
          </p:spPr>
          <p:txBody>
            <a:bodyPr wrap="square" rtlCol="0">
              <a:spAutoFit/>
            </a:bodyPr>
            <a:lstStyle/>
            <a:p>
              <a:pPr algn="ctr"/>
              <a:r>
                <a:rPr lang="it-IT" dirty="0" smtClean="0"/>
                <a:t>15</a:t>
              </a:r>
              <a:endParaRPr lang="en-US" dirty="0"/>
            </a:p>
          </p:txBody>
        </p:sp>
        <p:cxnSp>
          <p:nvCxnSpPr>
            <p:cNvPr id="100" name="Connettore 1 99"/>
            <p:cNvCxnSpPr/>
            <p:nvPr/>
          </p:nvCxnSpPr>
          <p:spPr>
            <a:xfrm>
              <a:off x="5436095" y="4653136"/>
              <a:ext cx="0" cy="50405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3" name="Rettangolo 82"/>
            <p:cNvSpPr/>
            <p:nvPr/>
          </p:nvSpPr>
          <p:spPr>
            <a:xfrm>
              <a:off x="1143328" y="4725144"/>
              <a:ext cx="1019039" cy="461665"/>
            </a:xfrm>
            <a:prstGeom prst="rect">
              <a:avLst/>
            </a:prstGeom>
          </p:spPr>
          <p:txBody>
            <a:bodyPr wrap="square">
              <a:spAutoFit/>
            </a:bodyPr>
            <a:lstStyle/>
            <a:p>
              <a:r>
                <a:rPr lang="en-US" sz="2400" i="1" dirty="0" smtClean="0">
                  <a:solidFill>
                    <a:srgbClr val="3333FF"/>
                  </a:solidFill>
                  <a:latin typeface="+mn-lt"/>
                  <a:sym typeface="Symbol" panose="05050102010706020507" pitchFamily="18" charset="2"/>
                </a:rPr>
                <a:t>P</a:t>
              </a:r>
              <a:r>
                <a:rPr lang="en-US" sz="2400" dirty="0" smtClean="0">
                  <a:solidFill>
                    <a:srgbClr val="3333FF"/>
                  </a:solidFill>
                  <a:latin typeface="+mn-lt"/>
                  <a:sym typeface="Symbol" panose="05050102010706020507" pitchFamily="18" charset="2"/>
                </a:rPr>
                <a:t>=5</a:t>
              </a:r>
              <a:endParaRPr lang="en-US" sz="2400" dirty="0">
                <a:latin typeface="+mn-lt"/>
              </a:endParaRPr>
            </a:p>
          </p:txBody>
        </p:sp>
      </p:grpSp>
    </p:spTree>
    <p:extLst>
      <p:ext uri="{BB962C8B-B14F-4D97-AF65-F5344CB8AC3E}">
        <p14:creationId xmlns:p14="http://schemas.microsoft.com/office/powerpoint/2010/main" val="255212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6" grpId="0" animBg="1"/>
      <p:bldP spid="6" grpId="0" animBg="1"/>
      <p:bldP spid="7" grpId="0" animBg="1"/>
      <p:bldP spid="8" grpId="0" animBg="1"/>
      <p:bldP spid="9" grpId="0" animBg="1"/>
      <p:bldP spid="12" grpId="0" animBg="1"/>
      <p:bldP spid="16" grpId="0"/>
      <p:bldP spid="17" grpId="0"/>
      <p:bldP spid="18" grpId="0"/>
      <p:bldP spid="44"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Example</a:t>
            </a:r>
            <a:endParaRPr lang="en-US" dirty="0"/>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251521" y="980729"/>
                <a:ext cx="8640960" cy="1476162"/>
              </a:xfrm>
            </p:spPr>
            <p:txBody>
              <a:bodyPr/>
              <a:lstStyle/>
              <a:p>
                <a:r>
                  <a:rPr lang="it-IT" i="1" dirty="0" err="1" smtClean="0">
                    <a:solidFill>
                      <a:srgbClr val="FF0000"/>
                    </a:solidFill>
                  </a:rPr>
                  <a:t>p</a:t>
                </a:r>
                <a:r>
                  <a:rPr lang="it-IT" i="1" baseline="-25000" dirty="0" err="1" smtClean="0">
                    <a:solidFill>
                      <a:srgbClr val="FF0000"/>
                    </a:solidFill>
                  </a:rPr>
                  <a:t>j</a:t>
                </a:r>
                <a:r>
                  <a:rPr lang="it-IT" dirty="0" smtClean="0">
                    <a:solidFill>
                      <a:srgbClr val="FF0000"/>
                    </a:solidFill>
                  </a:rPr>
                  <a:t>=&lt; 2, 3, 6, 8&gt;</a:t>
                </a:r>
                <a:r>
                  <a:rPr lang="it-IT" dirty="0" smtClean="0"/>
                  <a:t>                                  </a:t>
                </a:r>
                <a:r>
                  <a:rPr lang="it-IT" dirty="0"/>
                  <a:t> </a:t>
                </a:r>
                <a14:m>
                  <m:oMath xmlns:m="http://schemas.openxmlformats.org/officeDocument/2006/math">
                    <m:acc>
                      <m:accPr>
                        <m:chr m:val="̅"/>
                        <m:ctrlPr>
                          <a:rPr lang="it-IT" i="1">
                            <a:solidFill>
                              <a:srgbClr val="3333FF"/>
                            </a:solidFill>
                            <a:latin typeface="Cambria Math" panose="02040503050406030204" pitchFamily="18" charset="0"/>
                          </a:rPr>
                        </m:ctrlPr>
                      </m:accPr>
                      <m:e>
                        <m:r>
                          <a:rPr lang="it-IT" i="1">
                            <a:solidFill>
                              <a:srgbClr val="3333FF"/>
                            </a:solidFill>
                            <a:latin typeface="Cambria Math" panose="02040503050406030204" pitchFamily="18" charset="0"/>
                            <a:ea typeface="Cambria Math" panose="02040503050406030204" pitchFamily="18" charset="0"/>
                          </a:rPr>
                          <m:t>𝑝</m:t>
                        </m:r>
                        <m:r>
                          <a:rPr lang="it-IT" i="1" baseline="-25000">
                            <a:solidFill>
                              <a:srgbClr val="3333FF"/>
                            </a:solidFill>
                            <a:latin typeface="Cambria Math" panose="02040503050406030204" pitchFamily="18" charset="0"/>
                            <a:ea typeface="Cambria Math" panose="02040503050406030204" pitchFamily="18" charset="0"/>
                          </a:rPr>
                          <m:t>1</m:t>
                        </m:r>
                      </m:e>
                    </m:acc>
                  </m:oMath>
                </a14:m>
                <a:r>
                  <a:rPr lang="en-US" dirty="0">
                    <a:solidFill>
                      <a:srgbClr val="3333FF"/>
                    </a:solidFill>
                    <a:sym typeface="Symbol" panose="05050102010706020507" pitchFamily="18" charset="2"/>
                  </a:rPr>
                  <a:t>={1, 2} </a:t>
                </a:r>
                <a14:m>
                  <m:oMath xmlns:m="http://schemas.openxmlformats.org/officeDocument/2006/math">
                    <m:acc>
                      <m:accPr>
                        <m:chr m:val="̅"/>
                        <m:ctrlPr>
                          <a:rPr lang="it-IT" i="1">
                            <a:solidFill>
                              <a:srgbClr val="3333FF"/>
                            </a:solidFill>
                            <a:latin typeface="Cambria Math" panose="02040503050406030204" pitchFamily="18" charset="0"/>
                          </a:rPr>
                        </m:ctrlPr>
                      </m:accPr>
                      <m:e>
                        <m:r>
                          <a:rPr lang="it-IT" i="1">
                            <a:solidFill>
                              <a:srgbClr val="3333FF"/>
                            </a:solidFill>
                            <a:latin typeface="Cambria Math" panose="02040503050406030204" pitchFamily="18" charset="0"/>
                            <a:ea typeface="Cambria Math" panose="02040503050406030204" pitchFamily="18" charset="0"/>
                          </a:rPr>
                          <m:t>𝑝</m:t>
                        </m:r>
                        <m:r>
                          <a:rPr lang="it-IT" i="1" baseline="-25000">
                            <a:solidFill>
                              <a:srgbClr val="3333FF"/>
                            </a:solidFill>
                            <a:latin typeface="Cambria Math" panose="02040503050406030204" pitchFamily="18" charset="0"/>
                            <a:ea typeface="Cambria Math" panose="02040503050406030204" pitchFamily="18" charset="0"/>
                          </a:rPr>
                          <m:t>2</m:t>
                        </m:r>
                      </m:e>
                    </m:acc>
                  </m:oMath>
                </a14:m>
                <a:r>
                  <a:rPr lang="en-US" dirty="0">
                    <a:solidFill>
                      <a:srgbClr val="3333FF"/>
                    </a:solidFill>
                    <a:sym typeface="Symbol" panose="05050102010706020507" pitchFamily="18" charset="2"/>
                  </a:rPr>
                  <a:t>={3} , </a:t>
                </a:r>
                <a:r>
                  <a:rPr lang="en-US" i="1" dirty="0">
                    <a:solidFill>
                      <a:srgbClr val="3333FF"/>
                    </a:solidFill>
                    <a:sym typeface="Symbol" panose="05050102010706020507" pitchFamily="18" charset="2"/>
                  </a:rPr>
                  <a:t>r</a:t>
                </a:r>
                <a:r>
                  <a:rPr lang="en-US" dirty="0">
                    <a:solidFill>
                      <a:srgbClr val="3333FF"/>
                    </a:solidFill>
                    <a:sym typeface="Symbol" panose="05050102010706020507" pitchFamily="18" charset="2"/>
                  </a:rPr>
                  <a:t>=9, </a:t>
                </a:r>
                <a:r>
                  <a:rPr lang="en-US" i="1" dirty="0">
                    <a:solidFill>
                      <a:srgbClr val="3333FF"/>
                    </a:solidFill>
                    <a:sym typeface="Symbol" panose="05050102010706020507" pitchFamily="18" charset="2"/>
                  </a:rPr>
                  <a:t>d</a:t>
                </a:r>
                <a:r>
                  <a:rPr lang="en-US" dirty="0">
                    <a:solidFill>
                      <a:srgbClr val="3333FF"/>
                    </a:solidFill>
                    <a:sym typeface="Symbol" panose="05050102010706020507" pitchFamily="18" charset="2"/>
                  </a:rPr>
                  <a:t>=15</a:t>
                </a:r>
                <a:endParaRPr lang="en-US" dirty="0" smtClean="0">
                  <a:solidFill>
                    <a:srgbClr val="3333FF"/>
                  </a:solidFill>
                  <a:sym typeface="Symbol" panose="05050102010706020507" pitchFamily="18" charset="2"/>
                </a:endParaRPr>
              </a:p>
              <a:p>
                <a:endParaRPr lang="it-IT" dirty="0">
                  <a:solidFill>
                    <a:srgbClr val="3333FF"/>
                  </a:solidFill>
                  <a:sym typeface="Symbol" panose="05050102010706020507" pitchFamily="18" charset="2"/>
                </a:endParaRPr>
              </a:p>
              <a:p>
                <a:r>
                  <a:rPr lang="it-IT" dirty="0" smtClean="0">
                    <a:sym typeface="Symbol" panose="05050102010706020507" pitchFamily="18" charset="2"/>
                  </a:rPr>
                  <a:t>Assume </a:t>
                </a:r>
                <a:r>
                  <a:rPr lang="en-US" dirty="0" smtClean="0">
                    <a:solidFill>
                      <a:srgbClr val="FF0000"/>
                    </a:solidFill>
                    <a:sym typeface="Symbol" panose="05050102010706020507" pitchFamily="18" charset="2"/>
                  </a:rPr>
                  <a:t></a:t>
                </a:r>
                <a:r>
                  <a:rPr lang="en-US" dirty="0" smtClean="0">
                    <a:sym typeface="Symbol" panose="05050102010706020507" pitchFamily="18" charset="2"/>
                  </a:rPr>
                  <a:t>=&lt;J</a:t>
                </a:r>
                <a:r>
                  <a:rPr lang="en-US" baseline="-25000" dirty="0" smtClean="0">
                    <a:sym typeface="Symbol" panose="05050102010706020507" pitchFamily="18" charset="2"/>
                  </a:rPr>
                  <a:t>1</a:t>
                </a:r>
                <a:r>
                  <a:rPr lang="en-US" dirty="0" smtClean="0">
                    <a:sym typeface="Symbol" panose="05050102010706020507" pitchFamily="18" charset="2"/>
                  </a:rPr>
                  <a:t>, J</a:t>
                </a:r>
                <a:r>
                  <a:rPr lang="en-US" baseline="-25000" dirty="0" smtClean="0">
                    <a:sym typeface="Symbol" panose="05050102010706020507" pitchFamily="18" charset="2"/>
                  </a:rPr>
                  <a:t>4</a:t>
                </a:r>
                <a:r>
                  <a:rPr lang="en-US" dirty="0" smtClean="0">
                    <a:sym typeface="Symbol" panose="05050102010706020507" pitchFamily="18" charset="2"/>
                  </a:rPr>
                  <a:t>, J</a:t>
                </a:r>
                <a:r>
                  <a:rPr lang="en-US" baseline="-25000" dirty="0" smtClean="0">
                    <a:sym typeface="Symbol" panose="05050102010706020507" pitchFamily="18" charset="2"/>
                  </a:rPr>
                  <a:t>2</a:t>
                </a:r>
                <a:r>
                  <a:rPr lang="en-US" dirty="0" smtClean="0">
                    <a:sym typeface="Symbol" panose="05050102010706020507" pitchFamily="18" charset="2"/>
                  </a:rPr>
                  <a:t>, J</a:t>
                </a:r>
                <a:r>
                  <a:rPr lang="en-US" baseline="-25000" dirty="0" smtClean="0">
                    <a:sym typeface="Symbol" panose="05050102010706020507" pitchFamily="18" charset="2"/>
                  </a:rPr>
                  <a:t>3</a:t>
                </a:r>
                <a:r>
                  <a:rPr lang="en-US" dirty="0" smtClean="0">
                    <a:sym typeface="Symbol" panose="05050102010706020507" pitchFamily="18" charset="2"/>
                  </a:rPr>
                  <a:t>&gt;</a:t>
                </a:r>
                <a:endParaRPr lang="it-IT" dirty="0" smtClean="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251521" y="980729"/>
                <a:ext cx="8640960" cy="1476162"/>
              </a:xfrm>
              <a:blipFill rotWithShape="0">
                <a:blip r:embed="rId2"/>
                <a:stretch>
                  <a:fillRect l="-1058" t="-5785" b="-7025"/>
                </a:stretch>
              </a:blipFill>
            </p:spPr>
            <p:txBody>
              <a:bodyPr/>
              <a:lstStyle/>
              <a:p>
                <a:r>
                  <a:rPr lang="en-US">
                    <a:noFill/>
                  </a:rPr>
                  <a:t> </a:t>
                </a:r>
              </a:p>
            </p:txBody>
          </p:sp>
        </mc:Fallback>
      </mc:AlternateContent>
      <p:grpSp>
        <p:nvGrpSpPr>
          <p:cNvPr id="4" name="Gruppo 3"/>
          <p:cNvGrpSpPr/>
          <p:nvPr/>
        </p:nvGrpSpPr>
        <p:grpSpPr>
          <a:xfrm>
            <a:off x="1462970" y="2852936"/>
            <a:ext cx="5559975" cy="1008112"/>
            <a:chOff x="1462970" y="2852936"/>
            <a:chExt cx="5559975" cy="1008112"/>
          </a:xfrm>
        </p:grpSpPr>
        <p:sp>
          <p:nvSpPr>
            <p:cNvPr id="46" name="Rettangolo 45"/>
            <p:cNvSpPr/>
            <p:nvPr/>
          </p:nvSpPr>
          <p:spPr>
            <a:xfrm>
              <a:off x="4582926" y="2852936"/>
              <a:ext cx="873382" cy="57606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ttore 2 4"/>
            <p:cNvCxnSpPr/>
            <p:nvPr/>
          </p:nvCxnSpPr>
          <p:spPr>
            <a:xfrm flipV="1">
              <a:off x="2638711" y="3356991"/>
              <a:ext cx="4248471" cy="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6" name="Rettangolo 5"/>
            <p:cNvSpPr/>
            <p:nvPr/>
          </p:nvSpPr>
          <p:spPr>
            <a:xfrm>
              <a:off x="3286782" y="2996952"/>
              <a:ext cx="288032"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2</a:t>
              </a:r>
              <a:endParaRPr lang="en-US" dirty="0"/>
            </a:p>
          </p:txBody>
        </p:sp>
        <p:sp>
          <p:nvSpPr>
            <p:cNvPr id="7" name="Rettangolo 6"/>
            <p:cNvSpPr/>
            <p:nvPr/>
          </p:nvSpPr>
          <p:spPr>
            <a:xfrm>
              <a:off x="5292080" y="2996952"/>
              <a:ext cx="432048"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3</a:t>
              </a:r>
              <a:endParaRPr lang="en-US" dirty="0"/>
            </a:p>
          </p:txBody>
        </p:sp>
        <p:sp>
          <p:nvSpPr>
            <p:cNvPr id="8" name="Rettangolo 7"/>
            <p:cNvSpPr/>
            <p:nvPr/>
          </p:nvSpPr>
          <p:spPr>
            <a:xfrm>
              <a:off x="5724128" y="2996952"/>
              <a:ext cx="830851"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6</a:t>
              </a:r>
              <a:endParaRPr lang="en-US" dirty="0"/>
            </a:p>
          </p:txBody>
        </p:sp>
        <p:sp>
          <p:nvSpPr>
            <p:cNvPr id="9" name="Rettangolo 8"/>
            <p:cNvSpPr/>
            <p:nvPr/>
          </p:nvSpPr>
          <p:spPr>
            <a:xfrm>
              <a:off x="3585226" y="2994280"/>
              <a:ext cx="1151252"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8</a:t>
              </a:r>
              <a:endParaRPr lang="en-US" dirty="0"/>
            </a:p>
          </p:txBody>
        </p:sp>
        <p:cxnSp>
          <p:nvCxnSpPr>
            <p:cNvPr id="15" name="Connettore 1 14"/>
            <p:cNvCxnSpPr/>
            <p:nvPr/>
          </p:nvCxnSpPr>
          <p:spPr>
            <a:xfrm>
              <a:off x="3286782" y="2924944"/>
              <a:ext cx="0" cy="504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3117614" y="3491716"/>
              <a:ext cx="313184" cy="369332"/>
            </a:xfrm>
            <a:prstGeom prst="rect">
              <a:avLst/>
            </a:prstGeom>
            <a:noFill/>
          </p:spPr>
          <p:txBody>
            <a:bodyPr wrap="square" rtlCol="0">
              <a:spAutoFit/>
            </a:bodyPr>
            <a:lstStyle/>
            <a:p>
              <a:pPr algn="ctr"/>
              <a:r>
                <a:rPr lang="it-IT" dirty="0" smtClean="0"/>
                <a:t>0</a:t>
              </a:r>
              <a:endParaRPr lang="en-US" dirty="0"/>
            </a:p>
          </p:txBody>
        </p:sp>
        <p:sp>
          <p:nvSpPr>
            <p:cNvPr id="17" name="CasellaDiTesto 16"/>
            <p:cNvSpPr txBox="1"/>
            <p:nvPr/>
          </p:nvSpPr>
          <p:spPr>
            <a:xfrm>
              <a:off x="6709761" y="3481642"/>
              <a:ext cx="313184" cy="369332"/>
            </a:xfrm>
            <a:prstGeom prst="rect">
              <a:avLst/>
            </a:prstGeom>
            <a:noFill/>
          </p:spPr>
          <p:txBody>
            <a:bodyPr wrap="square" rtlCol="0">
              <a:spAutoFit/>
            </a:bodyPr>
            <a:lstStyle/>
            <a:p>
              <a:r>
                <a:rPr lang="it-IT" i="1" dirty="0" smtClean="0"/>
                <a:t>t</a:t>
              </a:r>
              <a:endParaRPr lang="en-US" i="1" dirty="0"/>
            </a:p>
          </p:txBody>
        </p:sp>
        <p:sp>
          <p:nvSpPr>
            <p:cNvPr id="18" name="CasellaDiTesto 17"/>
            <p:cNvSpPr txBox="1"/>
            <p:nvPr/>
          </p:nvSpPr>
          <p:spPr>
            <a:xfrm>
              <a:off x="4438910" y="3491716"/>
              <a:ext cx="288032" cy="369332"/>
            </a:xfrm>
            <a:prstGeom prst="rect">
              <a:avLst/>
            </a:prstGeom>
            <a:noFill/>
          </p:spPr>
          <p:txBody>
            <a:bodyPr wrap="square" rtlCol="0">
              <a:spAutoFit/>
            </a:bodyPr>
            <a:lstStyle/>
            <a:p>
              <a:pPr algn="ctr"/>
              <a:r>
                <a:rPr lang="it-IT" dirty="0" smtClean="0"/>
                <a:t>9</a:t>
              </a:r>
              <a:endParaRPr lang="en-US" dirty="0"/>
            </a:p>
          </p:txBody>
        </p:sp>
        <p:cxnSp>
          <p:nvCxnSpPr>
            <p:cNvPr id="19" name="Connettore 1 18"/>
            <p:cNvCxnSpPr/>
            <p:nvPr/>
          </p:nvCxnSpPr>
          <p:spPr>
            <a:xfrm>
              <a:off x="4582926" y="2924944"/>
              <a:ext cx="0" cy="50405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4" name="CasellaDiTesto 43"/>
            <p:cNvSpPr txBox="1"/>
            <p:nvPr/>
          </p:nvSpPr>
          <p:spPr>
            <a:xfrm>
              <a:off x="5219455" y="3491716"/>
              <a:ext cx="504443" cy="369332"/>
            </a:xfrm>
            <a:prstGeom prst="rect">
              <a:avLst/>
            </a:prstGeom>
            <a:noFill/>
          </p:spPr>
          <p:txBody>
            <a:bodyPr wrap="square" rtlCol="0">
              <a:spAutoFit/>
            </a:bodyPr>
            <a:lstStyle/>
            <a:p>
              <a:pPr algn="ctr"/>
              <a:r>
                <a:rPr lang="it-IT" dirty="0" smtClean="0"/>
                <a:t>15</a:t>
              </a:r>
              <a:endParaRPr lang="en-US" dirty="0"/>
            </a:p>
          </p:txBody>
        </p:sp>
        <p:cxnSp>
          <p:nvCxnSpPr>
            <p:cNvPr id="45" name="Connettore 1 44"/>
            <p:cNvCxnSpPr/>
            <p:nvPr/>
          </p:nvCxnSpPr>
          <p:spPr>
            <a:xfrm>
              <a:off x="5435480" y="2924944"/>
              <a:ext cx="0" cy="50405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4" name="Rettangolo 103"/>
            <p:cNvSpPr/>
            <p:nvPr/>
          </p:nvSpPr>
          <p:spPr>
            <a:xfrm>
              <a:off x="1462970" y="3176971"/>
              <a:ext cx="601447" cy="369332"/>
            </a:xfrm>
            <a:prstGeom prst="rect">
              <a:avLst/>
            </a:prstGeom>
          </p:spPr>
          <p:txBody>
            <a:bodyPr wrap="none">
              <a:spAutoFit/>
            </a:bodyPr>
            <a:lstStyle/>
            <a:p>
              <a:r>
                <a:rPr lang="en-US" i="1" dirty="0" smtClean="0">
                  <a:solidFill>
                    <a:srgbClr val="3333FF"/>
                  </a:solidFill>
                  <a:sym typeface="Symbol" panose="05050102010706020507" pitchFamily="18" charset="2"/>
                </a:rPr>
                <a:t>P</a:t>
              </a:r>
              <a:r>
                <a:rPr lang="en-US" dirty="0" smtClean="0">
                  <a:solidFill>
                    <a:srgbClr val="3333FF"/>
                  </a:solidFill>
                  <a:sym typeface="Symbol" panose="05050102010706020507" pitchFamily="18" charset="2"/>
                </a:rPr>
                <a:t>=4</a:t>
              </a:r>
              <a:endParaRPr lang="en-US" dirty="0"/>
            </a:p>
          </p:txBody>
        </p:sp>
        <p:sp>
          <p:nvSpPr>
            <p:cNvPr id="39" name="Rettangolo 38"/>
            <p:cNvSpPr/>
            <p:nvPr/>
          </p:nvSpPr>
          <p:spPr>
            <a:xfrm>
              <a:off x="4716016" y="2996952"/>
              <a:ext cx="586991" cy="360040"/>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4</a:t>
              </a:r>
              <a:endParaRPr lang="en-US" dirty="0"/>
            </a:p>
          </p:txBody>
        </p:sp>
      </p:grpSp>
      <p:grpSp>
        <p:nvGrpSpPr>
          <p:cNvPr id="10" name="Gruppo 9"/>
          <p:cNvGrpSpPr/>
          <p:nvPr/>
        </p:nvGrpSpPr>
        <p:grpSpPr>
          <a:xfrm>
            <a:off x="1475656" y="4221088"/>
            <a:ext cx="5564315" cy="1008112"/>
            <a:chOff x="1475656" y="4221088"/>
            <a:chExt cx="5564315" cy="1008112"/>
          </a:xfrm>
        </p:grpSpPr>
        <p:sp>
          <p:nvSpPr>
            <p:cNvPr id="41" name="Rettangolo 40"/>
            <p:cNvSpPr/>
            <p:nvPr/>
          </p:nvSpPr>
          <p:spPr>
            <a:xfrm>
              <a:off x="4571999" y="4221088"/>
              <a:ext cx="873382" cy="57606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Connettore 2 41"/>
            <p:cNvCxnSpPr/>
            <p:nvPr/>
          </p:nvCxnSpPr>
          <p:spPr>
            <a:xfrm>
              <a:off x="2627784" y="4725144"/>
              <a:ext cx="4248472"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3" name="Rettangolo 42"/>
            <p:cNvSpPr/>
            <p:nvPr/>
          </p:nvSpPr>
          <p:spPr>
            <a:xfrm>
              <a:off x="3275856" y="4365104"/>
              <a:ext cx="288032"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2</a:t>
              </a:r>
              <a:endParaRPr lang="en-US" dirty="0"/>
            </a:p>
          </p:txBody>
        </p:sp>
        <p:sp>
          <p:nvSpPr>
            <p:cNvPr id="47" name="Rettangolo 46"/>
            <p:cNvSpPr/>
            <p:nvPr/>
          </p:nvSpPr>
          <p:spPr>
            <a:xfrm>
              <a:off x="5445128" y="4375328"/>
              <a:ext cx="432048"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3</a:t>
              </a:r>
              <a:endParaRPr lang="en-US" dirty="0"/>
            </a:p>
          </p:txBody>
        </p:sp>
        <p:sp>
          <p:nvSpPr>
            <p:cNvPr id="48" name="Rettangolo 47"/>
            <p:cNvSpPr/>
            <p:nvPr/>
          </p:nvSpPr>
          <p:spPr>
            <a:xfrm>
              <a:off x="5868144" y="4375328"/>
              <a:ext cx="830851"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6</a:t>
              </a:r>
              <a:endParaRPr lang="en-US" dirty="0"/>
            </a:p>
          </p:txBody>
        </p:sp>
        <p:sp>
          <p:nvSpPr>
            <p:cNvPr id="49" name="Rettangolo 48"/>
            <p:cNvSpPr/>
            <p:nvPr/>
          </p:nvSpPr>
          <p:spPr>
            <a:xfrm>
              <a:off x="3581485" y="4365104"/>
              <a:ext cx="1151252"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8</a:t>
              </a:r>
              <a:endParaRPr lang="en-US" dirty="0"/>
            </a:p>
          </p:txBody>
        </p:sp>
        <p:cxnSp>
          <p:nvCxnSpPr>
            <p:cNvPr id="51" name="Connettore 1 50"/>
            <p:cNvCxnSpPr/>
            <p:nvPr/>
          </p:nvCxnSpPr>
          <p:spPr>
            <a:xfrm>
              <a:off x="3275855" y="4293096"/>
              <a:ext cx="0" cy="504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CasellaDiTesto 51"/>
            <p:cNvSpPr txBox="1"/>
            <p:nvPr/>
          </p:nvSpPr>
          <p:spPr>
            <a:xfrm>
              <a:off x="3106687" y="4859868"/>
              <a:ext cx="313184" cy="369332"/>
            </a:xfrm>
            <a:prstGeom prst="rect">
              <a:avLst/>
            </a:prstGeom>
            <a:noFill/>
          </p:spPr>
          <p:txBody>
            <a:bodyPr wrap="square" rtlCol="0">
              <a:spAutoFit/>
            </a:bodyPr>
            <a:lstStyle/>
            <a:p>
              <a:pPr algn="ctr"/>
              <a:r>
                <a:rPr lang="it-IT" dirty="0" smtClean="0"/>
                <a:t>0</a:t>
              </a:r>
              <a:endParaRPr lang="en-US" dirty="0"/>
            </a:p>
          </p:txBody>
        </p:sp>
        <p:sp>
          <p:nvSpPr>
            <p:cNvPr id="53" name="CasellaDiTesto 52"/>
            <p:cNvSpPr txBox="1"/>
            <p:nvPr/>
          </p:nvSpPr>
          <p:spPr>
            <a:xfrm>
              <a:off x="6726787" y="4850292"/>
              <a:ext cx="313184" cy="369332"/>
            </a:xfrm>
            <a:prstGeom prst="rect">
              <a:avLst/>
            </a:prstGeom>
            <a:noFill/>
          </p:spPr>
          <p:txBody>
            <a:bodyPr wrap="square" rtlCol="0">
              <a:spAutoFit/>
            </a:bodyPr>
            <a:lstStyle/>
            <a:p>
              <a:r>
                <a:rPr lang="it-IT" i="1" dirty="0" smtClean="0"/>
                <a:t>t</a:t>
              </a:r>
              <a:endParaRPr lang="en-US" i="1" dirty="0"/>
            </a:p>
          </p:txBody>
        </p:sp>
        <p:sp>
          <p:nvSpPr>
            <p:cNvPr id="54" name="CasellaDiTesto 53"/>
            <p:cNvSpPr txBox="1"/>
            <p:nvPr/>
          </p:nvSpPr>
          <p:spPr>
            <a:xfrm>
              <a:off x="4427983" y="4859868"/>
              <a:ext cx="288032" cy="369332"/>
            </a:xfrm>
            <a:prstGeom prst="rect">
              <a:avLst/>
            </a:prstGeom>
            <a:noFill/>
          </p:spPr>
          <p:txBody>
            <a:bodyPr wrap="square" rtlCol="0">
              <a:spAutoFit/>
            </a:bodyPr>
            <a:lstStyle/>
            <a:p>
              <a:pPr algn="ctr"/>
              <a:r>
                <a:rPr lang="it-IT" dirty="0" smtClean="0"/>
                <a:t>9</a:t>
              </a:r>
              <a:endParaRPr lang="en-US" dirty="0"/>
            </a:p>
          </p:txBody>
        </p:sp>
        <p:cxnSp>
          <p:nvCxnSpPr>
            <p:cNvPr id="55" name="Connettore 1 54"/>
            <p:cNvCxnSpPr/>
            <p:nvPr/>
          </p:nvCxnSpPr>
          <p:spPr>
            <a:xfrm flipH="1">
              <a:off x="4566229" y="4293096"/>
              <a:ext cx="5770" cy="50405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6" name="CasellaDiTesto 55"/>
            <p:cNvSpPr txBox="1"/>
            <p:nvPr/>
          </p:nvSpPr>
          <p:spPr>
            <a:xfrm>
              <a:off x="5208528" y="4859868"/>
              <a:ext cx="504443" cy="369332"/>
            </a:xfrm>
            <a:prstGeom prst="rect">
              <a:avLst/>
            </a:prstGeom>
            <a:noFill/>
          </p:spPr>
          <p:txBody>
            <a:bodyPr wrap="square" rtlCol="0">
              <a:spAutoFit/>
            </a:bodyPr>
            <a:lstStyle/>
            <a:p>
              <a:pPr algn="ctr"/>
              <a:r>
                <a:rPr lang="it-IT" dirty="0" smtClean="0"/>
                <a:t>15</a:t>
              </a:r>
              <a:endParaRPr lang="en-US" dirty="0"/>
            </a:p>
          </p:txBody>
        </p:sp>
        <p:cxnSp>
          <p:nvCxnSpPr>
            <p:cNvPr id="57" name="Connettore 1 56"/>
            <p:cNvCxnSpPr/>
            <p:nvPr/>
          </p:nvCxnSpPr>
          <p:spPr>
            <a:xfrm>
              <a:off x="5436095" y="4293096"/>
              <a:ext cx="0" cy="50405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0" name="Rettangolo 59"/>
            <p:cNvSpPr/>
            <p:nvPr/>
          </p:nvSpPr>
          <p:spPr>
            <a:xfrm>
              <a:off x="1475656" y="4499828"/>
              <a:ext cx="601447" cy="369332"/>
            </a:xfrm>
            <a:prstGeom prst="rect">
              <a:avLst/>
            </a:prstGeom>
          </p:spPr>
          <p:txBody>
            <a:bodyPr wrap="none">
              <a:spAutoFit/>
            </a:bodyPr>
            <a:lstStyle/>
            <a:p>
              <a:r>
                <a:rPr lang="en-US" i="1" dirty="0" smtClean="0">
                  <a:solidFill>
                    <a:srgbClr val="3333FF"/>
                  </a:solidFill>
                  <a:sym typeface="Symbol" panose="05050102010706020507" pitchFamily="18" charset="2"/>
                </a:rPr>
                <a:t>P</a:t>
              </a:r>
              <a:r>
                <a:rPr lang="en-US" dirty="0" smtClean="0">
                  <a:solidFill>
                    <a:srgbClr val="3333FF"/>
                  </a:solidFill>
                  <a:sym typeface="Symbol" panose="05050102010706020507" pitchFamily="18" charset="2"/>
                </a:rPr>
                <a:t>=5</a:t>
              </a:r>
              <a:endParaRPr lang="it-IT" dirty="0"/>
            </a:p>
          </p:txBody>
        </p:sp>
        <p:sp>
          <p:nvSpPr>
            <p:cNvPr id="58" name="Rettangolo 57"/>
            <p:cNvSpPr/>
            <p:nvPr/>
          </p:nvSpPr>
          <p:spPr>
            <a:xfrm>
              <a:off x="4716016" y="4365104"/>
              <a:ext cx="697611" cy="360040"/>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5</a:t>
              </a:r>
              <a:endParaRPr lang="en-US" dirty="0"/>
            </a:p>
          </p:txBody>
        </p:sp>
      </p:grpSp>
    </p:spTree>
    <p:extLst>
      <p:ext uri="{BB962C8B-B14F-4D97-AF65-F5344CB8AC3E}">
        <p14:creationId xmlns:p14="http://schemas.microsoft.com/office/powerpoint/2010/main" val="4209751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Minimax </a:t>
            </a:r>
            <a:r>
              <a:rPr lang="it-IT" dirty="0" err="1" smtClean="0"/>
              <a:t>Regret</a:t>
            </a:r>
            <a:endParaRPr lang="en-US" dirty="0"/>
          </a:p>
        </p:txBody>
      </p:sp>
      <p:sp>
        <p:nvSpPr>
          <p:cNvPr id="3" name="Segnaposto contenuto 2"/>
          <p:cNvSpPr>
            <a:spLocks noGrp="1"/>
          </p:cNvSpPr>
          <p:nvPr>
            <p:ph idx="1"/>
          </p:nvPr>
        </p:nvSpPr>
        <p:spPr/>
        <p:txBody>
          <a:bodyPr/>
          <a:lstStyle/>
          <a:p>
            <a:r>
              <a:rPr lang="en-US" dirty="0" smtClean="0">
                <a:solidFill>
                  <a:srgbClr val="008000"/>
                </a:solidFill>
              </a:rPr>
              <a:t>Regret </a:t>
            </a:r>
            <a:r>
              <a:rPr lang="en-US" dirty="0">
                <a:solidFill>
                  <a:srgbClr val="008000"/>
                </a:solidFill>
              </a:rPr>
              <a:t>of a solution </a:t>
            </a:r>
            <a:r>
              <a:rPr lang="en-US" dirty="0" smtClean="0">
                <a:solidFill>
                  <a:srgbClr val="008000"/>
                </a:solidFill>
              </a:rPr>
              <a:t>x:</a:t>
            </a:r>
            <a:r>
              <a:rPr lang="en-US" dirty="0" smtClean="0"/>
              <a:t> the difference </a:t>
            </a:r>
            <a:r>
              <a:rPr lang="en-US" dirty="0"/>
              <a:t>between the value obtained by x </a:t>
            </a:r>
            <a:r>
              <a:rPr lang="en-US" dirty="0" smtClean="0"/>
              <a:t>and that </a:t>
            </a:r>
            <a:r>
              <a:rPr lang="en-US" dirty="0"/>
              <a:t>of an optimal solution. </a:t>
            </a:r>
            <a:endParaRPr lang="en-US" dirty="0" smtClean="0"/>
          </a:p>
          <a:p>
            <a:r>
              <a:rPr lang="en-US" dirty="0" smtClean="0"/>
              <a:t>several scenarios and different </a:t>
            </a:r>
            <a:r>
              <a:rPr lang="en-US" dirty="0"/>
              <a:t>optimal solutions </a:t>
            </a:r>
            <a:r>
              <a:rPr lang="en-US" dirty="0" smtClean="0"/>
              <a:t/>
            </a:r>
            <a:br>
              <a:rPr lang="en-US" dirty="0" smtClean="0"/>
            </a:br>
            <a:r>
              <a:rPr lang="en-US" dirty="0" smtClean="0"/>
              <a:t>	         </a:t>
            </a:r>
            <a:r>
              <a:rPr lang="en-US" dirty="0" smtClean="0">
                <a:solidFill>
                  <a:srgbClr val="008000"/>
                </a:solidFill>
              </a:rPr>
              <a:t>worst-case (absolute) regret: </a:t>
            </a:r>
            <a:r>
              <a:rPr lang="en-US" dirty="0">
                <a:solidFill>
                  <a:srgbClr val="003366"/>
                </a:solidFill>
              </a:rPr>
              <a:t>the maximum value of the </a:t>
            </a:r>
            <a:r>
              <a:rPr lang="en-US" dirty="0" smtClean="0">
                <a:solidFill>
                  <a:srgbClr val="003366"/>
                </a:solidFill>
              </a:rPr>
              <a:t>regret over </a:t>
            </a:r>
            <a:r>
              <a:rPr lang="en-US" dirty="0">
                <a:solidFill>
                  <a:srgbClr val="003366"/>
                </a:solidFill>
              </a:rPr>
              <a:t>all possible scenarios. </a:t>
            </a:r>
            <a:r>
              <a:rPr lang="en-US" dirty="0" smtClean="0">
                <a:solidFill>
                  <a:srgbClr val="003366"/>
                </a:solidFill>
              </a:rPr>
              <a:t/>
            </a:r>
            <a:br>
              <a:rPr lang="en-US" dirty="0" smtClean="0">
                <a:solidFill>
                  <a:srgbClr val="003366"/>
                </a:solidFill>
              </a:rPr>
            </a:br>
            <a:endParaRPr lang="en-US" dirty="0" smtClean="0">
              <a:solidFill>
                <a:srgbClr val="003366"/>
              </a:solidFill>
            </a:endParaRPr>
          </a:p>
          <a:p>
            <a:r>
              <a:rPr lang="en-US" u="sng" dirty="0" smtClean="0"/>
              <a:t>minimax </a:t>
            </a:r>
            <a:r>
              <a:rPr lang="en-US" u="sng" dirty="0"/>
              <a:t>regret </a:t>
            </a:r>
            <a:r>
              <a:rPr lang="en-US" u="sng" dirty="0" smtClean="0"/>
              <a:t>solution</a:t>
            </a:r>
            <a:r>
              <a:rPr lang="en-US" dirty="0" smtClean="0"/>
              <a:t>: solution minimizing </a:t>
            </a:r>
            <a:r>
              <a:rPr lang="en-US" dirty="0"/>
              <a:t>the worst-case regret. </a:t>
            </a:r>
            <a:endParaRPr lang="en-US" dirty="0" smtClean="0"/>
          </a:p>
          <a:p>
            <a:endParaRPr lang="en-US" dirty="0" smtClean="0"/>
          </a:p>
          <a:p>
            <a:r>
              <a:rPr lang="en-US" dirty="0" smtClean="0">
                <a:solidFill>
                  <a:srgbClr val="008000"/>
                </a:solidFill>
              </a:rPr>
              <a:t>worst-case </a:t>
            </a:r>
            <a:r>
              <a:rPr lang="en-US" dirty="0">
                <a:solidFill>
                  <a:srgbClr val="008000"/>
                </a:solidFill>
              </a:rPr>
              <a:t>relative </a:t>
            </a:r>
            <a:r>
              <a:rPr lang="en-US" dirty="0" smtClean="0">
                <a:solidFill>
                  <a:srgbClr val="008000"/>
                </a:solidFill>
              </a:rPr>
              <a:t>deviation</a:t>
            </a:r>
            <a:r>
              <a:rPr lang="en-US" dirty="0"/>
              <a:t>:</a:t>
            </a:r>
            <a:r>
              <a:rPr lang="en-US" dirty="0" smtClean="0"/>
              <a:t> the </a:t>
            </a:r>
            <a:r>
              <a:rPr lang="en-US" dirty="0"/>
              <a:t>regret of a solution x is measured by the </a:t>
            </a:r>
            <a:r>
              <a:rPr lang="en-US" dirty="0" smtClean="0"/>
              <a:t>ratio between </a:t>
            </a:r>
            <a:r>
              <a:rPr lang="en-US" dirty="0"/>
              <a:t>the value obtained by x and that of an </a:t>
            </a:r>
            <a:r>
              <a:rPr lang="en-US" dirty="0" smtClean="0"/>
              <a:t>optimal solution</a:t>
            </a:r>
            <a:r>
              <a:rPr lang="en-US" dirty="0"/>
              <a:t>. </a:t>
            </a:r>
          </a:p>
        </p:txBody>
      </p:sp>
      <p:sp>
        <p:nvSpPr>
          <p:cNvPr id="4" name="Freccia a destra 3"/>
          <p:cNvSpPr/>
          <p:nvPr/>
        </p:nvSpPr>
        <p:spPr>
          <a:xfrm>
            <a:off x="395536" y="2276872"/>
            <a:ext cx="1296143"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073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dirty="0"/>
              <a:t>RSEP</a:t>
            </a: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lstStyle/>
              <a:p>
                <a:r>
                  <a:rPr lang="en-US" b="1" dirty="0" smtClean="0">
                    <a:solidFill>
                      <a:srgbClr val="FF0000"/>
                    </a:solidFill>
                  </a:rPr>
                  <a:t>Robust </a:t>
                </a:r>
                <a:r>
                  <a:rPr lang="en-US" b="1" dirty="0">
                    <a:solidFill>
                      <a:srgbClr val="FF0000"/>
                    </a:solidFill>
                  </a:rPr>
                  <a:t>Single Machine Scheduling with External Jobs</a:t>
                </a:r>
              </a:p>
              <a:p>
                <a:r>
                  <a:rPr lang="en-US" u="sng" dirty="0" smtClean="0">
                    <a:solidFill>
                      <a:srgbClr val="008000"/>
                    </a:solidFill>
                  </a:rPr>
                  <a:t>Given</a:t>
                </a:r>
                <a:r>
                  <a:rPr lang="en-US" dirty="0">
                    <a:solidFill>
                      <a:srgbClr val="008000"/>
                    </a:solidFill>
                  </a:rPr>
                  <a:t>:</a:t>
                </a:r>
                <a:r>
                  <a:rPr lang="en-US" dirty="0"/>
                  <a:t> </a:t>
                </a:r>
                <a:r>
                  <a:rPr lang="en-US" dirty="0" smtClean="0"/>
                  <a:t> </a:t>
                </a:r>
                <a:r>
                  <a:rPr lang="en-US" i="1" dirty="0" smtClean="0"/>
                  <a:t>D </a:t>
                </a:r>
                <a:r>
                  <a:rPr lang="en-US" dirty="0" smtClean="0"/>
                  <a:t>jobs  </a:t>
                </a:r>
                <a:r>
                  <a:rPr lang="en-US" dirty="0">
                    <a:solidFill>
                      <a:srgbClr val="FF0000"/>
                    </a:solidFill>
                  </a:rPr>
                  <a:t>processing times </a:t>
                </a:r>
                <a:r>
                  <a:rPr lang="en-US" i="1" dirty="0" smtClean="0">
                    <a:solidFill>
                      <a:srgbClr val="FF0000"/>
                    </a:solidFill>
                  </a:rPr>
                  <a:t>p</a:t>
                </a:r>
                <a:r>
                  <a:rPr lang="en-US" i="1" baseline="-25000" dirty="0" smtClean="0">
                    <a:solidFill>
                      <a:srgbClr val="FF0000"/>
                    </a:solidFill>
                  </a:rPr>
                  <a:t>i</a:t>
                </a:r>
                <a:r>
                  <a:rPr lang="en-US" dirty="0" smtClean="0"/>
                  <a:t>, </a:t>
                </a:r>
                <a:r>
                  <a:rPr lang="en-US" i="1" dirty="0" err="1" smtClean="0"/>
                  <a:t>i</a:t>
                </a:r>
                <a:r>
                  <a:rPr lang="en-US" dirty="0" smtClean="0"/>
                  <a:t> </a:t>
                </a:r>
                <a:r>
                  <a:rPr lang="en-US" dirty="0"/>
                  <a:t>= 1.. </a:t>
                </a:r>
                <a:r>
                  <a:rPr lang="en-US" i="1" dirty="0" smtClean="0"/>
                  <a:t>n;</a:t>
                </a:r>
                <a:r>
                  <a:rPr lang="en-US" dirty="0" smtClean="0"/>
                  <a:t> </a:t>
                </a:r>
                <a:r>
                  <a:rPr lang="en-US" dirty="0"/>
                  <a:t>a </a:t>
                </a:r>
                <a:r>
                  <a:rPr lang="en-US" dirty="0">
                    <a:solidFill>
                      <a:srgbClr val="3333FF"/>
                    </a:solidFill>
                  </a:rPr>
                  <a:t>set S </a:t>
                </a:r>
                <a:r>
                  <a:rPr lang="en-US" dirty="0" smtClean="0">
                    <a:solidFill>
                      <a:srgbClr val="3333FF"/>
                    </a:solidFill>
                  </a:rPr>
                  <a:t>of discrete </a:t>
                </a:r>
                <a:r>
                  <a:rPr lang="en-US" dirty="0">
                    <a:solidFill>
                      <a:srgbClr val="3333FF"/>
                    </a:solidFill>
                  </a:rPr>
                  <a:t>scenarios</a:t>
                </a:r>
                <a:r>
                  <a:rPr lang="en-US" dirty="0"/>
                  <a:t>, corresponding to the values the </a:t>
                </a:r>
                <a:r>
                  <a:rPr lang="en-US" i="1" dirty="0"/>
                  <a:t>B</a:t>
                </a:r>
                <a:r>
                  <a:rPr lang="en-US" dirty="0"/>
                  <a:t> </a:t>
                </a:r>
                <a:r>
                  <a:rPr lang="en-US" dirty="0" smtClean="0"/>
                  <a:t>block can </a:t>
                </a:r>
                <a:r>
                  <a:rPr lang="en-US" dirty="0"/>
                  <a:t>assume</a:t>
                </a:r>
                <a:r>
                  <a:rPr lang="en-US" dirty="0" smtClean="0"/>
                  <a:t>; a time window </a:t>
                </a:r>
                <a:r>
                  <a:rPr lang="en-US" dirty="0" smtClean="0">
                    <a:solidFill>
                      <a:srgbClr val="3333FF"/>
                    </a:solidFill>
                  </a:rPr>
                  <a:t>[</a:t>
                </a:r>
                <a:r>
                  <a:rPr lang="en-US" i="1" dirty="0" err="1" smtClean="0">
                    <a:solidFill>
                      <a:srgbClr val="3333FF"/>
                    </a:solidFill>
                  </a:rPr>
                  <a:t>r,d</a:t>
                </a:r>
                <a:r>
                  <a:rPr lang="en-US" dirty="0" smtClean="0">
                    <a:solidFill>
                      <a:srgbClr val="3333FF"/>
                    </a:solidFill>
                  </a:rPr>
                  <a:t>]</a:t>
                </a:r>
                <a:r>
                  <a:rPr lang="en-US" dirty="0" smtClean="0"/>
                  <a:t>.</a:t>
                </a:r>
                <a:endParaRPr lang="en-US" i="1" dirty="0"/>
              </a:p>
              <a:p>
                <a:r>
                  <a:rPr lang="en-US" u="sng" dirty="0" smtClean="0">
                    <a:solidFill>
                      <a:srgbClr val="008000"/>
                    </a:solidFill>
                  </a:rPr>
                  <a:t>Find</a:t>
                </a:r>
                <a:r>
                  <a:rPr lang="en-US" dirty="0">
                    <a:solidFill>
                      <a:srgbClr val="008000"/>
                    </a:solidFill>
                  </a:rPr>
                  <a:t>:</a:t>
                </a:r>
                <a:r>
                  <a:rPr lang="en-US" dirty="0"/>
                  <a:t> a sequence </a:t>
                </a:r>
                <a:r>
                  <a:rPr lang="en-US" dirty="0">
                    <a:solidFill>
                      <a:srgbClr val="FF0000"/>
                    </a:solidFill>
                    <a:sym typeface="Symbol" panose="05050102010706020507" pitchFamily="18" charset="2"/>
                  </a:rPr>
                  <a:t></a:t>
                </a:r>
                <a:r>
                  <a:rPr lang="en-US" dirty="0" smtClean="0"/>
                  <a:t> </a:t>
                </a:r>
                <a:r>
                  <a:rPr lang="en-US" dirty="0"/>
                  <a:t>of the D-jobs,</a:t>
                </a:r>
              </a:p>
              <a:p>
                <a:r>
                  <a:rPr lang="en-US" u="sng" dirty="0">
                    <a:solidFill>
                      <a:srgbClr val="008000"/>
                    </a:solidFill>
                  </a:rPr>
                  <a:t>Such that</a:t>
                </a:r>
                <a:r>
                  <a:rPr lang="en-US" dirty="0">
                    <a:solidFill>
                      <a:srgbClr val="008000"/>
                    </a:solidFill>
                  </a:rPr>
                  <a:t>: </a:t>
                </a:r>
                <a:r>
                  <a:rPr lang="en-US" dirty="0"/>
                  <a:t>the resulting schedule minimizes the </a:t>
                </a:r>
                <a:r>
                  <a:rPr lang="en-US" dirty="0" smtClean="0">
                    <a:solidFill>
                      <a:srgbClr val="002060"/>
                    </a:solidFill>
                  </a:rPr>
                  <a:t>worst-case absolute regret </a:t>
                </a:r>
              </a:p>
              <a:p>
                <a:pPr algn="ctr"/>
                <a:r>
                  <a:rPr lang="en-US" i="1" dirty="0" smtClean="0">
                    <a:solidFill>
                      <a:schemeClr val="tx1"/>
                    </a:solidFill>
                    <a:sym typeface="Symbol" panose="05050102010706020507" pitchFamily="18" charset="2"/>
                  </a:rPr>
                  <a:t></a:t>
                </a:r>
                <a:r>
                  <a:rPr lang="en-US" dirty="0" smtClean="0">
                    <a:solidFill>
                      <a:schemeClr val="tx1"/>
                    </a:solidFill>
                  </a:rPr>
                  <a:t>(</a:t>
                </a:r>
                <a:r>
                  <a:rPr lang="en-US" dirty="0">
                    <a:solidFill>
                      <a:schemeClr val="tx1"/>
                    </a:solidFill>
                    <a:sym typeface="Symbol" panose="05050102010706020507" pitchFamily="18" charset="2"/>
                  </a:rPr>
                  <a:t></a:t>
                </a:r>
                <a:r>
                  <a:rPr lang="en-US" dirty="0" smtClean="0">
                    <a:solidFill>
                      <a:schemeClr val="tx1"/>
                    </a:solidFill>
                  </a:rPr>
                  <a:t>) </a:t>
                </a:r>
                <a:r>
                  <a:rPr lang="en-US" dirty="0">
                    <a:solidFill>
                      <a:schemeClr val="tx1"/>
                    </a:solidFill>
                  </a:rPr>
                  <a:t>= </a:t>
                </a:r>
                <a14:m>
                  <m:oMath xmlns:m="http://schemas.openxmlformats.org/officeDocument/2006/math">
                    <m:sSub>
                      <m:sSubPr>
                        <m:ctrlPr>
                          <a:rPr lang="en-US" i="1" smtClean="0">
                            <a:solidFill>
                              <a:schemeClr val="tx1"/>
                            </a:solidFill>
                            <a:latin typeface="Cambria Math" panose="02040503050406030204" pitchFamily="18" charset="0"/>
                          </a:rPr>
                        </m:ctrlPr>
                      </m:sSubPr>
                      <m:e>
                        <m:r>
                          <m:rPr>
                            <m:sty m:val="p"/>
                          </m:rPr>
                          <a:rPr lang="it-IT" b="0" i="0" smtClean="0">
                            <a:solidFill>
                              <a:schemeClr val="tx1"/>
                            </a:solidFill>
                            <a:latin typeface="Cambria Math" panose="02040503050406030204" pitchFamily="18" charset="0"/>
                          </a:rPr>
                          <m:t>max</m:t>
                        </m:r>
                      </m:e>
                      <m:sub>
                        <m:r>
                          <a:rPr lang="it-IT" b="0" i="1" smtClean="0">
                            <a:solidFill>
                              <a:schemeClr val="tx1"/>
                            </a:solidFill>
                            <a:latin typeface="Cambria Math" panose="02040503050406030204" pitchFamily="18" charset="0"/>
                          </a:rPr>
                          <m:t>𝑠</m:t>
                        </m:r>
                        <m:r>
                          <a:rPr lang="it-IT" b="0" i="1" smtClean="0">
                            <a:solidFill>
                              <a:schemeClr val="tx1"/>
                            </a:solidFill>
                            <a:latin typeface="Cambria Math" panose="02040503050406030204" pitchFamily="18" charset="0"/>
                            <a:ea typeface="Cambria Math" panose="02040503050406030204" pitchFamily="18" charset="0"/>
                          </a:rPr>
                          <m:t>∈</m:t>
                        </m:r>
                        <m:r>
                          <a:rPr lang="it-IT" b="0" i="1" smtClean="0">
                            <a:solidFill>
                              <a:schemeClr val="tx1"/>
                            </a:solidFill>
                            <a:latin typeface="Cambria Math" panose="02040503050406030204" pitchFamily="18" charset="0"/>
                            <a:ea typeface="Cambria Math" panose="02040503050406030204" pitchFamily="18" charset="0"/>
                          </a:rPr>
                          <m:t>𝑆</m:t>
                        </m:r>
                      </m:sub>
                    </m:sSub>
                  </m:oMath>
                </a14:m>
                <a:r>
                  <a:rPr lang="en-US" dirty="0" smtClean="0">
                    <a:solidFill>
                      <a:schemeClr val="tx1"/>
                    </a:solidFill>
                  </a:rPr>
                  <a:t> </a:t>
                </a:r>
                <a:r>
                  <a:rPr lang="en-US" dirty="0" smtClean="0">
                    <a:solidFill>
                      <a:schemeClr val="tx1"/>
                    </a:solidFill>
                    <a:sym typeface="Symbol" panose="05050102010706020507" pitchFamily="18" charset="2"/>
                  </a:rPr>
                  <a:t>C</a:t>
                </a:r>
                <a:r>
                  <a:rPr lang="en-US" dirty="0" smtClean="0">
                    <a:solidFill>
                      <a:schemeClr val="tx1"/>
                    </a:solidFill>
                  </a:rPr>
                  <a:t>(</a:t>
                </a:r>
                <a:r>
                  <a:rPr lang="en-US" dirty="0">
                    <a:solidFill>
                      <a:schemeClr val="tx1"/>
                    </a:solidFill>
                    <a:sym typeface="Symbol" panose="05050102010706020507" pitchFamily="18" charset="2"/>
                  </a:rPr>
                  <a:t></a:t>
                </a:r>
                <a:r>
                  <a:rPr lang="en-US" dirty="0">
                    <a:solidFill>
                      <a:schemeClr val="tx1"/>
                    </a:solidFill>
                  </a:rPr>
                  <a:t>; s</a:t>
                </a:r>
                <a:r>
                  <a:rPr lang="en-US" dirty="0" smtClean="0">
                    <a:solidFill>
                      <a:schemeClr val="tx1"/>
                    </a:solidFill>
                  </a:rPr>
                  <a:t>)- C</a:t>
                </a:r>
                <a:r>
                  <a:rPr lang="en-US" baseline="30000" dirty="0" smtClean="0">
                    <a:solidFill>
                      <a:schemeClr val="tx1"/>
                    </a:solidFill>
                  </a:rPr>
                  <a:t>*</a:t>
                </a:r>
                <a:r>
                  <a:rPr lang="en-US" dirty="0" smtClean="0">
                    <a:solidFill>
                      <a:schemeClr val="tx1"/>
                    </a:solidFill>
                  </a:rPr>
                  <a:t>(s) </a:t>
                </a:r>
                <a:endParaRPr lang="en-US" dirty="0" smtClean="0"/>
              </a:p>
              <a:p>
                <a:r>
                  <a:rPr lang="en-US" dirty="0" smtClean="0"/>
                  <a:t>where   </a:t>
                </a:r>
              </a:p>
              <a:p>
                <a:pPr lvl="1"/>
                <a:r>
                  <a:rPr lang="en-US" dirty="0" smtClean="0"/>
                  <a:t>C(s</a:t>
                </a:r>
                <a:r>
                  <a:rPr lang="en-US" dirty="0"/>
                  <a:t>) is the minimum total completion time value </a:t>
                </a:r>
                <a:r>
                  <a:rPr lang="en-US" dirty="0" smtClean="0"/>
                  <a:t>in scenario s</a:t>
                </a:r>
                <a:endParaRPr lang="en-US" dirty="0"/>
              </a:p>
              <a:p>
                <a:pPr lvl="1"/>
                <a:r>
                  <a:rPr lang="en-US" dirty="0">
                    <a:sym typeface="Symbol" panose="05050102010706020507" pitchFamily="18" charset="2"/>
                  </a:rPr>
                  <a:t>C</a:t>
                </a:r>
                <a:r>
                  <a:rPr lang="en-US" dirty="0"/>
                  <a:t>(</a:t>
                </a:r>
                <a:r>
                  <a:rPr lang="en-US" dirty="0">
                    <a:sym typeface="Symbol" panose="05050102010706020507" pitchFamily="18" charset="2"/>
                  </a:rPr>
                  <a:t></a:t>
                </a:r>
                <a:r>
                  <a:rPr lang="en-US" dirty="0"/>
                  <a:t>; s</a:t>
                </a:r>
                <a:r>
                  <a:rPr lang="en-US" dirty="0" smtClean="0"/>
                  <a:t>) is the </a:t>
                </a:r>
                <a:r>
                  <a:rPr lang="en-US" dirty="0"/>
                  <a:t>total completion time value </a:t>
                </a:r>
                <a:r>
                  <a:rPr lang="en-US" dirty="0" smtClean="0"/>
                  <a:t>of the </a:t>
                </a:r>
                <a:r>
                  <a:rPr lang="en-US" dirty="0"/>
                  <a:t>realization schedule </a:t>
                </a:r>
                <a:r>
                  <a:rPr lang="en-US" dirty="0">
                    <a:sym typeface="Symbol" panose="05050102010706020507" pitchFamily="18" charset="2"/>
                  </a:rPr>
                  <a:t></a:t>
                </a:r>
                <a:r>
                  <a:rPr lang="en-US" dirty="0"/>
                  <a:t>(</a:t>
                </a:r>
                <a:r>
                  <a:rPr lang="en-US" dirty="0">
                    <a:sym typeface="Symbol" panose="05050102010706020507" pitchFamily="18" charset="2"/>
                  </a:rPr>
                  <a:t></a:t>
                </a:r>
                <a:r>
                  <a:rPr lang="en-US" dirty="0"/>
                  <a:t>; s) </a:t>
                </a:r>
                <a:r>
                  <a:rPr lang="en-US" dirty="0" smtClean="0"/>
                  <a:t>in </a:t>
                </a:r>
                <a:r>
                  <a:rPr lang="en-US" dirty="0"/>
                  <a:t>scenario </a:t>
                </a:r>
                <a:r>
                  <a:rPr lang="en-US" dirty="0" smtClean="0"/>
                  <a:t>s</a:t>
                </a:r>
              </a:p>
              <a:p>
                <a:endParaRPr lang="en-US"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a:blip r:embed="rId3"/>
                <a:stretch>
                  <a:fillRect l="-1058" t="-1746" r="-846" b="-6359"/>
                </a:stretch>
              </a:blipFill>
            </p:spPr>
            <p:txBody>
              <a:bodyPr/>
              <a:lstStyle/>
              <a:p>
                <a:r>
                  <a:rPr lang="it-IT">
                    <a:noFill/>
                  </a:rPr>
                  <a:t> </a:t>
                </a:r>
              </a:p>
            </p:txBody>
          </p:sp>
        </mc:Fallback>
      </mc:AlternateContent>
    </p:spTree>
    <p:extLst>
      <p:ext uri="{BB962C8B-B14F-4D97-AF65-F5344CB8AC3E}">
        <p14:creationId xmlns:p14="http://schemas.microsoft.com/office/powerpoint/2010/main" val="4028916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0825" y="-100013"/>
            <a:ext cx="8569325" cy="968376"/>
          </a:xfrm>
        </p:spPr>
        <p:txBody>
          <a:bodyPr>
            <a:normAutofit/>
          </a:bodyPr>
          <a:lstStyle/>
          <a:p>
            <a:pPr eaLnBrk="1" fontAlgn="auto" hangingPunct="1">
              <a:spcAft>
                <a:spcPts val="0"/>
              </a:spcAft>
              <a:defRPr/>
            </a:pPr>
            <a:r>
              <a:rPr lang="it-IT" dirty="0" err="1"/>
              <a:t>Robust</a:t>
            </a:r>
            <a:r>
              <a:rPr lang="it-IT" dirty="0"/>
              <a:t> single machine </a:t>
            </a:r>
            <a:r>
              <a:rPr lang="it-IT" dirty="0" err="1" smtClean="0"/>
              <a:t>scheduling</a:t>
            </a:r>
            <a:endParaRPr lang="en-US" altLang="it-IT" dirty="0">
              <a:solidFill>
                <a:schemeClr val="tx1">
                  <a:lumMod val="75000"/>
                  <a:lumOff val="25000"/>
                </a:schemeClr>
              </a:solidFill>
            </a:endParaRPr>
          </a:p>
        </p:txBody>
      </p:sp>
      <p:sp>
        <p:nvSpPr>
          <p:cNvPr id="4" name="Segnaposto contenuto 3"/>
          <p:cNvSpPr>
            <a:spLocks noGrp="1"/>
          </p:cNvSpPr>
          <p:nvPr>
            <p:ph idx="1"/>
          </p:nvPr>
        </p:nvSpPr>
        <p:spPr>
          <a:xfrm>
            <a:off x="251520" y="980728"/>
            <a:ext cx="8640960" cy="5328592"/>
          </a:xfrm>
        </p:spPr>
        <p:txBody>
          <a:bodyPr/>
          <a:lstStyle/>
          <a:p>
            <a:r>
              <a:rPr lang="en-US" sz="2000" dirty="0" smtClean="0"/>
              <a:t>Minimization of </a:t>
            </a:r>
            <a:r>
              <a:rPr lang="en-US" sz="2000" dirty="0" smtClean="0">
                <a:solidFill>
                  <a:srgbClr val="008000"/>
                </a:solidFill>
              </a:rPr>
              <a:t>total </a:t>
            </a:r>
            <a:r>
              <a:rPr lang="en-US" sz="2000" dirty="0">
                <a:solidFill>
                  <a:srgbClr val="008000"/>
                </a:solidFill>
              </a:rPr>
              <a:t>completion time</a:t>
            </a:r>
            <a:r>
              <a:rPr lang="en-US" sz="2000" dirty="0"/>
              <a:t> on a single machine, when processing times may vary in given </a:t>
            </a:r>
            <a:r>
              <a:rPr lang="en-US" sz="2000" dirty="0" smtClean="0"/>
              <a:t>intervals:</a:t>
            </a:r>
          </a:p>
          <a:p>
            <a:pPr lvl="2">
              <a:buFont typeface="Wingdings" panose="05000000000000000000" pitchFamily="2" charset="2"/>
              <a:buChar char="q"/>
            </a:pPr>
            <a:r>
              <a:rPr lang="en-US" sz="1800" dirty="0" smtClean="0"/>
              <a:t>Daniels </a:t>
            </a:r>
            <a:r>
              <a:rPr lang="en-US" sz="1800" dirty="0"/>
              <a:t>et al. (1995</a:t>
            </a:r>
            <a:r>
              <a:rPr lang="en-US" sz="1800" dirty="0" smtClean="0"/>
              <a:t>): Two </a:t>
            </a:r>
            <a:r>
              <a:rPr lang="en-US" sz="1800" dirty="0"/>
              <a:t>alternative </a:t>
            </a:r>
            <a:r>
              <a:rPr lang="en-US" sz="1800" dirty="0" smtClean="0"/>
              <a:t>measures </a:t>
            </a:r>
            <a:r>
              <a:rPr lang="en-US" sz="1800" dirty="0"/>
              <a:t>of schedule robustness </a:t>
            </a:r>
            <a:r>
              <a:rPr lang="en-US" sz="1800" dirty="0" smtClean="0"/>
              <a:t>(worst-case absolute or relative deviation from the optimum over all scenarios). Provide several schedule properties.</a:t>
            </a:r>
            <a:endParaRPr lang="en-US" sz="1800" dirty="0"/>
          </a:p>
          <a:p>
            <a:pPr lvl="2">
              <a:buFont typeface="Wingdings" panose="05000000000000000000" pitchFamily="2" charset="2"/>
              <a:buChar char="q"/>
            </a:pPr>
            <a:r>
              <a:rPr lang="en-US" sz="1800" dirty="0" err="1"/>
              <a:t>Montemanni</a:t>
            </a:r>
            <a:r>
              <a:rPr lang="en-US" sz="1800" dirty="0"/>
              <a:t> (</a:t>
            </a:r>
            <a:r>
              <a:rPr lang="en-US" sz="1800" dirty="0" smtClean="0"/>
              <a:t>2007): MIP </a:t>
            </a:r>
            <a:r>
              <a:rPr lang="en-US" sz="1800" dirty="0"/>
              <a:t>formulation and </a:t>
            </a:r>
            <a:r>
              <a:rPr lang="en-US" sz="1800" dirty="0" smtClean="0"/>
              <a:t>exact </a:t>
            </a:r>
            <a:r>
              <a:rPr lang="en-US" sz="1800" dirty="0"/>
              <a:t>solution methods.</a:t>
            </a:r>
          </a:p>
          <a:p>
            <a:pPr lvl="2">
              <a:buFont typeface="Wingdings" panose="05000000000000000000" pitchFamily="2" charset="2"/>
              <a:buChar char="q"/>
            </a:pPr>
            <a:r>
              <a:rPr lang="en-US" sz="1800" dirty="0" err="1"/>
              <a:t>Lebedev</a:t>
            </a:r>
            <a:r>
              <a:rPr lang="en-US" sz="1800" dirty="0"/>
              <a:t> et al. (2006</a:t>
            </a:r>
            <a:r>
              <a:rPr lang="en-US" sz="1800" dirty="0" smtClean="0"/>
              <a:t>): NP-hardness for </a:t>
            </a:r>
            <a:r>
              <a:rPr lang="en-US" sz="1800" dirty="0"/>
              <a:t>maximum regret </a:t>
            </a:r>
            <a:r>
              <a:rPr lang="en-US" sz="1800" dirty="0" smtClean="0"/>
              <a:t>minimization.</a:t>
            </a:r>
            <a:endParaRPr lang="en-US" sz="1800" dirty="0"/>
          </a:p>
          <a:p>
            <a:pPr lvl="2">
              <a:buFont typeface="Wingdings" panose="05000000000000000000" pitchFamily="2" charset="2"/>
              <a:buChar char="q"/>
            </a:pPr>
            <a:r>
              <a:rPr lang="en-US" sz="1800" dirty="0" err="1" smtClean="0"/>
              <a:t>Kasperski</a:t>
            </a:r>
            <a:r>
              <a:rPr lang="en-US" sz="1800" dirty="0" smtClean="0"/>
              <a:t> </a:t>
            </a:r>
            <a:r>
              <a:rPr lang="en-US" sz="1800" dirty="0"/>
              <a:t>et al. (</a:t>
            </a:r>
            <a:r>
              <a:rPr lang="en-US" sz="1800" dirty="0" smtClean="0"/>
              <a:t>2006): approximation </a:t>
            </a:r>
            <a:r>
              <a:rPr lang="en-US" sz="1800" dirty="0"/>
              <a:t>algorithms achieving a constant approximation ratio. </a:t>
            </a:r>
          </a:p>
          <a:p>
            <a:pPr marL="0" indent="0">
              <a:buNone/>
            </a:pPr>
            <a:r>
              <a:rPr lang="en-US" sz="2000" dirty="0" smtClean="0"/>
              <a:t>Total </a:t>
            </a:r>
            <a:r>
              <a:rPr lang="en-US" sz="2000" dirty="0"/>
              <a:t>weighted completion </a:t>
            </a:r>
            <a:r>
              <a:rPr lang="en-US" sz="2000" dirty="0" smtClean="0"/>
              <a:t>time:</a:t>
            </a:r>
          </a:p>
          <a:p>
            <a:pPr lvl="2">
              <a:buFont typeface="Wingdings" panose="05000000000000000000" pitchFamily="2" charset="2"/>
              <a:buChar char="q"/>
            </a:pPr>
            <a:r>
              <a:rPr lang="en-US" sz="1800" dirty="0" smtClean="0"/>
              <a:t>Pereira </a:t>
            </a:r>
            <a:r>
              <a:rPr lang="en-US" sz="1800" dirty="0"/>
              <a:t>(2016</a:t>
            </a:r>
            <a:r>
              <a:rPr lang="en-US" sz="1800" dirty="0" smtClean="0"/>
              <a:t>): </a:t>
            </a:r>
            <a:r>
              <a:rPr lang="en-US" sz="1800" dirty="0"/>
              <a:t>exact algorithm. </a:t>
            </a:r>
            <a:endParaRPr lang="en-US" sz="1800" dirty="0" smtClean="0"/>
          </a:p>
          <a:p>
            <a:r>
              <a:rPr lang="en-US" sz="2000" dirty="0" smtClean="0"/>
              <a:t>Unrelated machines:</a:t>
            </a:r>
          </a:p>
          <a:p>
            <a:pPr lvl="2">
              <a:buFont typeface="Wingdings" panose="05000000000000000000" pitchFamily="2" charset="2"/>
              <a:buChar char="q"/>
            </a:pPr>
            <a:r>
              <a:rPr lang="en-US" sz="1800" dirty="0" smtClean="0"/>
              <a:t>Conde </a:t>
            </a:r>
            <a:r>
              <a:rPr lang="en-US" sz="1800" dirty="0"/>
              <a:t>(2014</a:t>
            </a:r>
            <a:r>
              <a:rPr lang="en-US" sz="1800" dirty="0" smtClean="0"/>
              <a:t>): polynomial </a:t>
            </a:r>
            <a:r>
              <a:rPr lang="en-US" sz="1800" dirty="0"/>
              <a:t>time algorithm for determining the regret given a schedule and uses this result for deriving a MIP formulation for the </a:t>
            </a:r>
            <a:r>
              <a:rPr lang="en-US" sz="1800" dirty="0" smtClean="0"/>
              <a:t>problem of minimizing </a:t>
            </a:r>
            <a:r>
              <a:rPr lang="en-US" sz="1800" dirty="0"/>
              <a:t>maximum </a:t>
            </a:r>
            <a:r>
              <a:rPr lang="en-US" sz="1800" dirty="0" smtClean="0"/>
              <a:t>regret.</a:t>
            </a:r>
            <a:endParaRPr lang="en-US" sz="1800" dirty="0"/>
          </a:p>
          <a:p>
            <a:endParaRPr lang="en-US" sz="2000" dirty="0"/>
          </a:p>
        </p:txBody>
      </p:sp>
    </p:spTree>
    <p:extLst>
      <p:ext uri="{BB962C8B-B14F-4D97-AF65-F5344CB8AC3E}">
        <p14:creationId xmlns:p14="http://schemas.microsoft.com/office/powerpoint/2010/main" val="314068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Some  </a:t>
            </a:r>
            <a:r>
              <a:rPr lang="it-IT" dirty="0" err="1" smtClean="0"/>
              <a:t>properties</a:t>
            </a:r>
            <a:endParaRPr lang="en-US" dirty="0"/>
          </a:p>
        </p:txBody>
      </p:sp>
      <p:sp>
        <p:nvSpPr>
          <p:cNvPr id="3" name="Segnaposto contenuto 2"/>
          <p:cNvSpPr>
            <a:spLocks noGrp="1"/>
          </p:cNvSpPr>
          <p:nvPr>
            <p:ph idx="1"/>
          </p:nvPr>
        </p:nvSpPr>
        <p:spPr/>
        <p:txBody>
          <a:bodyPr/>
          <a:lstStyle/>
          <a:p>
            <a:r>
              <a:rPr lang="en-US" dirty="0" smtClean="0"/>
              <a:t>RSEP is NP-hard </a:t>
            </a:r>
          </a:p>
          <a:p>
            <a:endParaRPr lang="en-US" dirty="0" smtClean="0"/>
          </a:p>
          <a:p>
            <a:r>
              <a:rPr lang="en-US" dirty="0" smtClean="0"/>
              <a:t>If </a:t>
            </a:r>
            <a:r>
              <a:rPr lang="en-US" dirty="0"/>
              <a:t>the release date of the external block B </a:t>
            </a:r>
            <a:r>
              <a:rPr lang="en-US" dirty="0" smtClean="0"/>
              <a:t>is </a:t>
            </a:r>
            <a:r>
              <a:rPr lang="en-US" i="1" dirty="0" smtClean="0"/>
              <a:t>r</a:t>
            </a:r>
            <a:r>
              <a:rPr lang="en-US" dirty="0" smtClean="0"/>
              <a:t> </a:t>
            </a:r>
            <a:r>
              <a:rPr lang="en-US" dirty="0"/>
              <a:t>= 0, then RSEP is </a:t>
            </a:r>
            <a:r>
              <a:rPr lang="en-US" dirty="0" err="1"/>
              <a:t>polynomially</a:t>
            </a:r>
            <a:r>
              <a:rPr lang="en-US" dirty="0"/>
              <a:t> solvable and  </a:t>
            </a:r>
            <a:r>
              <a:rPr lang="en-US" dirty="0" smtClean="0"/>
              <a:t>the optimal sequence is obtained by sequencing the D-jobs in SPT order.</a:t>
            </a:r>
            <a:endParaRPr lang="en-US" dirty="0"/>
          </a:p>
        </p:txBody>
      </p:sp>
    </p:spTree>
    <p:extLst>
      <p:ext uri="{BB962C8B-B14F-4D97-AF65-F5344CB8AC3E}">
        <p14:creationId xmlns:p14="http://schemas.microsoft.com/office/powerpoint/2010/main" val="3929136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Some </a:t>
            </a:r>
            <a:r>
              <a:rPr lang="it-IT" dirty="0" err="1" smtClean="0"/>
              <a:t>properties</a:t>
            </a:r>
            <a:endParaRPr lang="en-US" dirty="0"/>
          </a:p>
        </p:txBody>
      </p:sp>
      <p:sp>
        <p:nvSpPr>
          <p:cNvPr id="3" name="Segnaposto contenuto 2"/>
          <p:cNvSpPr>
            <a:spLocks noGrp="1"/>
          </p:cNvSpPr>
          <p:nvPr>
            <p:ph idx="1"/>
          </p:nvPr>
        </p:nvSpPr>
        <p:spPr>
          <a:xfrm>
            <a:off x="251521" y="980728"/>
            <a:ext cx="8640960" cy="3168352"/>
          </a:xfrm>
        </p:spPr>
        <p:txBody>
          <a:bodyPr/>
          <a:lstStyle/>
          <a:p>
            <a:pPr marL="363538" indent="-363538">
              <a:buFont typeface="Wingdings" panose="05000000000000000000" pitchFamily="2" charset="2"/>
              <a:buChar char="q"/>
            </a:pPr>
            <a:r>
              <a:rPr lang="en-US" dirty="0"/>
              <a:t>RSEP is NP-hard </a:t>
            </a:r>
          </a:p>
          <a:p>
            <a:pPr marL="363538" indent="-363538">
              <a:buFont typeface="Wingdings" panose="05000000000000000000" pitchFamily="2" charset="2"/>
              <a:buChar char="q"/>
            </a:pPr>
            <a:r>
              <a:rPr lang="en-US" dirty="0"/>
              <a:t>If the release date of the external block B is </a:t>
            </a:r>
            <a:r>
              <a:rPr lang="en-US" i="1" dirty="0"/>
              <a:t>r</a:t>
            </a:r>
            <a:r>
              <a:rPr lang="en-US" dirty="0"/>
              <a:t> = 0, then RSEP is </a:t>
            </a:r>
            <a:r>
              <a:rPr lang="en-US" dirty="0" err="1">
                <a:solidFill>
                  <a:srgbClr val="008000"/>
                </a:solidFill>
              </a:rPr>
              <a:t>polynomially</a:t>
            </a:r>
            <a:r>
              <a:rPr lang="en-US" dirty="0">
                <a:solidFill>
                  <a:srgbClr val="008000"/>
                </a:solidFill>
              </a:rPr>
              <a:t> solvable</a:t>
            </a:r>
            <a:r>
              <a:rPr lang="en-US" dirty="0"/>
              <a:t> and  the optimal sequence is obtained by sequencing the </a:t>
            </a:r>
            <a:r>
              <a:rPr lang="en-US" i="1" dirty="0"/>
              <a:t>D</a:t>
            </a:r>
            <a:r>
              <a:rPr lang="en-US" dirty="0"/>
              <a:t>-jobs in SPT order.</a:t>
            </a:r>
          </a:p>
          <a:p>
            <a:pPr marL="363538" indent="-363538">
              <a:buFont typeface="Wingdings" panose="05000000000000000000" pitchFamily="2" charset="2"/>
              <a:buChar char="q"/>
            </a:pPr>
            <a:r>
              <a:rPr lang="en-US" dirty="0" smtClean="0"/>
              <a:t>When </a:t>
            </a:r>
            <a:r>
              <a:rPr lang="en-US" dirty="0"/>
              <a:t>r &gt; 0, </a:t>
            </a:r>
            <a:r>
              <a:rPr lang="en-US" dirty="0" smtClean="0">
                <a:solidFill>
                  <a:srgbClr val="008000"/>
                </a:solidFill>
              </a:rPr>
              <a:t>SPT </a:t>
            </a:r>
            <a:r>
              <a:rPr lang="en-US" dirty="0">
                <a:solidFill>
                  <a:srgbClr val="008000"/>
                </a:solidFill>
              </a:rPr>
              <a:t>is a </a:t>
            </a:r>
            <a:r>
              <a:rPr lang="en-US" dirty="0" smtClean="0">
                <a:solidFill>
                  <a:srgbClr val="008000"/>
                </a:solidFill>
              </a:rPr>
              <a:t>9/7-approximation </a:t>
            </a:r>
            <a:r>
              <a:rPr lang="en-US" dirty="0">
                <a:solidFill>
                  <a:srgbClr val="008000"/>
                </a:solidFill>
              </a:rPr>
              <a:t>algorithm</a:t>
            </a:r>
            <a:r>
              <a:rPr lang="en-US" dirty="0"/>
              <a:t> for the </a:t>
            </a:r>
            <a:r>
              <a:rPr lang="en-US" dirty="0" smtClean="0"/>
              <a:t>problem </a:t>
            </a:r>
            <a:r>
              <a:rPr lang="en-US" dirty="0"/>
              <a:t>of scheduling a </a:t>
            </a:r>
            <a:r>
              <a:rPr lang="en-US" dirty="0" smtClean="0"/>
              <a:t>maintenance </a:t>
            </a:r>
            <a:r>
              <a:rPr lang="en-US" dirty="0"/>
              <a:t>activity </a:t>
            </a:r>
            <a:r>
              <a:rPr lang="en-US" dirty="0" smtClean="0"/>
              <a:t>and minimizing </a:t>
            </a:r>
            <a:r>
              <a:rPr lang="en-US" dirty="0"/>
              <a:t>total completion </a:t>
            </a:r>
            <a:r>
              <a:rPr lang="en-US" dirty="0" smtClean="0"/>
              <a:t>time (Yang </a:t>
            </a:r>
            <a:r>
              <a:rPr lang="en-US" dirty="0"/>
              <a:t>et al. </a:t>
            </a:r>
            <a:r>
              <a:rPr lang="en-US" dirty="0" smtClean="0"/>
              <a:t>2011).</a:t>
            </a:r>
          </a:p>
          <a:p>
            <a:pPr marL="0" indent="0">
              <a:buNone/>
            </a:pPr>
            <a:r>
              <a:rPr lang="en-US" dirty="0" smtClean="0"/>
              <a:t>In </a:t>
            </a:r>
            <a:r>
              <a:rPr lang="en-US" dirty="0"/>
              <a:t>the context of </a:t>
            </a:r>
            <a:r>
              <a:rPr lang="en-US" dirty="0" smtClean="0"/>
              <a:t>robust optimization</a:t>
            </a:r>
            <a:r>
              <a:rPr lang="en-US" dirty="0"/>
              <a:t>, the performance of an (approximation) </a:t>
            </a:r>
            <a:r>
              <a:rPr lang="en-US" dirty="0" smtClean="0"/>
              <a:t>algorithm  </a:t>
            </a:r>
            <a:r>
              <a:rPr lang="en-US" dirty="0"/>
              <a:t>has to be compared to that of the </a:t>
            </a:r>
            <a:r>
              <a:rPr lang="en-US" dirty="0" smtClean="0"/>
              <a:t>optimal robust </a:t>
            </a:r>
            <a:r>
              <a:rPr lang="en-US" dirty="0"/>
              <a:t>solution</a:t>
            </a:r>
            <a:r>
              <a:rPr lang="en-US" dirty="0" smtClean="0"/>
              <a:t>. </a:t>
            </a:r>
          </a:p>
          <a:p>
            <a:endParaRPr lang="en-US" dirty="0"/>
          </a:p>
        </p:txBody>
      </p:sp>
      <p:sp>
        <p:nvSpPr>
          <p:cNvPr id="6" name="Rettangolo arrotondato 5"/>
          <p:cNvSpPr/>
          <p:nvPr/>
        </p:nvSpPr>
        <p:spPr>
          <a:xfrm>
            <a:off x="395536" y="5301208"/>
            <a:ext cx="8424936"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2">
                    <a:lumMod val="50000"/>
                  </a:schemeClr>
                </a:solidFill>
              </a:rPr>
              <a:t>Theorem:</a:t>
            </a:r>
            <a:r>
              <a:rPr lang="en-US" sz="2400" dirty="0"/>
              <a:t> The approximation ratio of SPT for RSEP is unbounded</a:t>
            </a:r>
            <a:r>
              <a:rPr lang="en-US" sz="2400" dirty="0" smtClean="0"/>
              <a:t>.</a:t>
            </a:r>
            <a:endParaRPr lang="en-US" sz="2400" dirty="0"/>
          </a:p>
        </p:txBody>
      </p:sp>
    </p:spTree>
    <p:extLst>
      <p:ext uri="{BB962C8B-B14F-4D97-AF65-F5344CB8AC3E}">
        <p14:creationId xmlns:p14="http://schemas.microsoft.com/office/powerpoint/2010/main" val="358877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Some </a:t>
            </a:r>
            <a:r>
              <a:rPr lang="it-IT" dirty="0" err="1"/>
              <a:t>properties</a:t>
            </a:r>
            <a:endParaRPr lang="en-US" dirty="0"/>
          </a:p>
        </p:txBody>
      </p:sp>
      <p:sp>
        <p:nvSpPr>
          <p:cNvPr id="3" name="Segnaposto contenuto 2"/>
          <p:cNvSpPr>
            <a:spLocks noGrp="1"/>
          </p:cNvSpPr>
          <p:nvPr>
            <p:ph idx="1"/>
          </p:nvPr>
        </p:nvSpPr>
        <p:spPr>
          <a:xfrm>
            <a:off x="251521" y="1268760"/>
            <a:ext cx="8640960" cy="4600334"/>
          </a:xfrm>
        </p:spPr>
        <p:txBody>
          <a:bodyPr/>
          <a:lstStyle/>
          <a:p>
            <a:r>
              <a:rPr lang="en-US" dirty="0" smtClean="0"/>
              <a:t>A natural idea for a solution algorithm: </a:t>
            </a:r>
            <a:br>
              <a:rPr lang="en-US" dirty="0" smtClean="0"/>
            </a:br>
            <a:r>
              <a:rPr lang="en-US" dirty="0" smtClean="0">
                <a:solidFill>
                  <a:srgbClr val="008000"/>
                </a:solidFill>
              </a:rPr>
              <a:t>use </a:t>
            </a:r>
            <a:r>
              <a:rPr lang="en-US" dirty="0">
                <a:solidFill>
                  <a:srgbClr val="008000"/>
                </a:solidFill>
              </a:rPr>
              <a:t>as a robust solution a sequence which is optimal in </a:t>
            </a:r>
            <a:r>
              <a:rPr lang="en-US" dirty="0" smtClean="0">
                <a:solidFill>
                  <a:srgbClr val="008000"/>
                </a:solidFill>
              </a:rPr>
              <a:t>at least </a:t>
            </a:r>
            <a:r>
              <a:rPr lang="en-US" dirty="0">
                <a:solidFill>
                  <a:srgbClr val="008000"/>
                </a:solidFill>
              </a:rPr>
              <a:t>one scenario. </a:t>
            </a:r>
            <a:endParaRPr lang="en-US" dirty="0" smtClean="0">
              <a:solidFill>
                <a:srgbClr val="008000"/>
              </a:solidFill>
            </a:endParaRPr>
          </a:p>
          <a:p>
            <a:endParaRPr lang="en-US" dirty="0" smtClean="0"/>
          </a:p>
          <a:p>
            <a:r>
              <a:rPr lang="en-US" dirty="0" smtClean="0"/>
              <a:t>This approach </a:t>
            </a:r>
            <a:r>
              <a:rPr lang="en-US" dirty="0"/>
              <a:t>does not yield a solution minimizing the </a:t>
            </a:r>
            <a:r>
              <a:rPr lang="en-US" dirty="0" smtClean="0"/>
              <a:t>maximum regret:</a:t>
            </a:r>
            <a:endParaRPr lang="en-US" dirty="0"/>
          </a:p>
        </p:txBody>
      </p:sp>
      <p:sp>
        <p:nvSpPr>
          <p:cNvPr id="4" name="Rettangolo arrotondato 3"/>
          <p:cNvSpPr/>
          <p:nvPr/>
        </p:nvSpPr>
        <p:spPr>
          <a:xfrm>
            <a:off x="395536" y="4149080"/>
            <a:ext cx="8424936"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accent2">
                    <a:lumMod val="50000"/>
                  </a:schemeClr>
                </a:solidFill>
              </a:rPr>
              <a:t>Theorem:</a:t>
            </a:r>
            <a:r>
              <a:rPr lang="en-US" sz="2400" dirty="0"/>
              <a:t> The optimal (robust) solution of RSEP </a:t>
            </a:r>
            <a:r>
              <a:rPr lang="en-US" sz="2400" dirty="0" smtClean="0"/>
              <a:t>may not </a:t>
            </a:r>
            <a:r>
              <a:rPr lang="en-US" sz="2400" dirty="0"/>
              <a:t>correspond to the optimal solution of any of </a:t>
            </a:r>
            <a:r>
              <a:rPr lang="en-US" sz="2400" dirty="0" smtClean="0"/>
              <a:t>the scenarios </a:t>
            </a:r>
            <a:r>
              <a:rPr lang="en-US" sz="2400" dirty="0"/>
              <a:t>in S.</a:t>
            </a:r>
          </a:p>
        </p:txBody>
      </p:sp>
    </p:spTree>
    <p:extLst>
      <p:ext uri="{BB962C8B-B14F-4D97-AF65-F5344CB8AC3E}">
        <p14:creationId xmlns:p14="http://schemas.microsoft.com/office/powerpoint/2010/main" val="241428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Some </a:t>
            </a:r>
            <a:r>
              <a:rPr lang="it-IT" dirty="0" err="1"/>
              <a:t>properties</a:t>
            </a:r>
            <a:endParaRPr lang="en-US" dirty="0"/>
          </a:p>
        </p:txBody>
      </p:sp>
      <p:sp>
        <p:nvSpPr>
          <p:cNvPr id="3" name="Segnaposto contenuto 2"/>
          <p:cNvSpPr>
            <a:spLocks noGrp="1"/>
          </p:cNvSpPr>
          <p:nvPr>
            <p:ph idx="1"/>
          </p:nvPr>
        </p:nvSpPr>
        <p:spPr>
          <a:xfrm>
            <a:off x="251521" y="980728"/>
            <a:ext cx="8640960" cy="3384376"/>
          </a:xfrm>
        </p:spPr>
        <p:txBody>
          <a:bodyPr/>
          <a:lstStyle/>
          <a:p>
            <a:r>
              <a:rPr lang="en-US" dirty="0" smtClean="0"/>
              <a:t>Consider scheduling problems </a:t>
            </a:r>
            <a:r>
              <a:rPr lang="en-US" dirty="0"/>
              <a:t>where </a:t>
            </a:r>
            <a:r>
              <a:rPr lang="en-US" dirty="0" smtClean="0"/>
              <a:t>all processing </a:t>
            </a:r>
            <a:r>
              <a:rPr lang="en-US" dirty="0"/>
              <a:t>times may assume values in given </a:t>
            </a:r>
            <a:r>
              <a:rPr lang="en-US" dirty="0" smtClean="0"/>
              <a:t>intervals,</a:t>
            </a:r>
          </a:p>
          <a:p>
            <a:r>
              <a:rPr lang="en-US" dirty="0" smtClean="0">
                <a:solidFill>
                  <a:srgbClr val="FF0000"/>
                </a:solidFill>
              </a:rPr>
              <a:t>a common property</a:t>
            </a:r>
            <a:r>
              <a:rPr lang="en-US" dirty="0" smtClean="0"/>
              <a:t>:</a:t>
            </a:r>
          </a:p>
          <a:p>
            <a:pPr marL="357188" lvl="1" indent="0">
              <a:buNone/>
            </a:pPr>
            <a:r>
              <a:rPr lang="en-US" dirty="0"/>
              <a:t>when minimizing total completion time, </a:t>
            </a:r>
            <a:r>
              <a:rPr lang="en-US" dirty="0">
                <a:solidFill>
                  <a:srgbClr val="008000"/>
                </a:solidFill>
              </a:rPr>
              <a:t>the scenario that maximizes the absolute deviation from the optimum belongs to the set of extreme point scenarios</a:t>
            </a:r>
            <a:r>
              <a:rPr lang="en-US" dirty="0"/>
              <a:t>, i.e., in which all processing times values are equal either to their minimum feasible value or to their maximum </a:t>
            </a:r>
            <a:r>
              <a:rPr lang="en-US" dirty="0" smtClean="0"/>
              <a:t>value (Daniels </a:t>
            </a:r>
            <a:r>
              <a:rPr lang="en-US" dirty="0"/>
              <a:t>et </a:t>
            </a:r>
            <a:r>
              <a:rPr lang="en-US" dirty="0" smtClean="0"/>
              <a:t>al., 1995)</a:t>
            </a:r>
            <a:endParaRPr lang="en-US" dirty="0"/>
          </a:p>
        </p:txBody>
      </p:sp>
      <p:sp>
        <p:nvSpPr>
          <p:cNvPr id="4" name="Rettangolo arrotondato 3"/>
          <p:cNvSpPr/>
          <p:nvPr/>
        </p:nvSpPr>
        <p:spPr>
          <a:xfrm>
            <a:off x="395536" y="4514191"/>
            <a:ext cx="8424936" cy="143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accent2">
                    <a:lumMod val="50000"/>
                  </a:schemeClr>
                </a:solidFill>
              </a:rPr>
              <a:t>Theorem:</a:t>
            </a:r>
            <a:r>
              <a:rPr lang="en-US" sz="2400" dirty="0"/>
              <a:t> There exist an instance I of RSEP and sequence </a:t>
            </a:r>
            <a:r>
              <a:rPr lang="el-GR" sz="2400" dirty="0" smtClean="0"/>
              <a:t>π</a:t>
            </a:r>
            <a:r>
              <a:rPr lang="en-US" sz="2400" dirty="0" smtClean="0"/>
              <a:t> </a:t>
            </a:r>
            <a:r>
              <a:rPr lang="en-US" sz="2400" dirty="0"/>
              <a:t>of the D jobs such that the maximum regret does not correspond to an extreme value of the external job processing time P</a:t>
            </a:r>
            <a:r>
              <a:rPr lang="en-US" sz="2400" dirty="0" smtClean="0"/>
              <a:t>.</a:t>
            </a:r>
            <a:endParaRPr lang="en-US" sz="2400" dirty="0"/>
          </a:p>
        </p:txBody>
      </p:sp>
    </p:spTree>
    <p:extLst>
      <p:ext uri="{BB962C8B-B14F-4D97-AF65-F5344CB8AC3E}">
        <p14:creationId xmlns:p14="http://schemas.microsoft.com/office/powerpoint/2010/main" val="194567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First MILP </a:t>
            </a:r>
            <a:r>
              <a:rPr lang="it-IT" dirty="0" err="1" smtClean="0"/>
              <a:t>formulation</a:t>
            </a:r>
            <a:endParaRPr lang="en-US" dirty="0"/>
          </a:p>
        </p:txBody>
      </p:sp>
      <p:sp>
        <p:nvSpPr>
          <p:cNvPr id="5" name="Segnaposto contenuto 4"/>
          <p:cNvSpPr>
            <a:spLocks noGrp="1"/>
          </p:cNvSpPr>
          <p:nvPr>
            <p:ph idx="1"/>
          </p:nvPr>
        </p:nvSpPr>
        <p:spPr/>
        <p:txBody>
          <a:bodyPr/>
          <a:lstStyle/>
          <a:p>
            <a:r>
              <a:rPr lang="it-IT" u="sng" dirty="0" err="1" smtClean="0"/>
              <a:t>Variables</a:t>
            </a:r>
            <a:endParaRPr lang="it-IT" u="sng" dirty="0" smtClean="0"/>
          </a:p>
          <a:p>
            <a:pPr marL="539750" indent="-446088">
              <a:buNone/>
            </a:pPr>
            <a:r>
              <a:rPr lang="en-US" i="1" dirty="0" err="1">
                <a:solidFill>
                  <a:srgbClr val="008000"/>
                </a:solidFill>
              </a:rPr>
              <a:t>x</a:t>
            </a:r>
            <a:r>
              <a:rPr lang="en-US" i="1" baseline="-25000" dirty="0" err="1">
                <a:solidFill>
                  <a:srgbClr val="008000"/>
                </a:solidFill>
              </a:rPr>
              <a:t>ih</a:t>
            </a:r>
            <a:r>
              <a:rPr lang="en-US" dirty="0"/>
              <a:t> </a:t>
            </a:r>
            <a:r>
              <a:rPr lang="en-US" dirty="0" smtClean="0"/>
              <a:t> </a:t>
            </a:r>
            <a:r>
              <a:rPr lang="en-US" dirty="0"/>
              <a:t>binary </a:t>
            </a:r>
            <a:r>
              <a:rPr lang="en-US" dirty="0" smtClean="0"/>
              <a:t>variables, defined </a:t>
            </a:r>
            <a:r>
              <a:rPr lang="en-US" dirty="0"/>
              <a:t>for all D jobs </a:t>
            </a:r>
            <a:r>
              <a:rPr lang="en-US" dirty="0" err="1" smtClean="0"/>
              <a:t>i</a:t>
            </a:r>
            <a:r>
              <a:rPr lang="en-US" dirty="0" smtClean="0"/>
              <a:t>=1, …, n </a:t>
            </a:r>
            <a:r>
              <a:rPr lang="en-US" dirty="0"/>
              <a:t>indicating whether </a:t>
            </a:r>
            <a:r>
              <a:rPr lang="en-US" dirty="0" smtClean="0">
                <a:solidFill>
                  <a:srgbClr val="008000"/>
                </a:solidFill>
              </a:rPr>
              <a:t>job </a:t>
            </a:r>
            <a:r>
              <a:rPr lang="en-US" i="1" dirty="0" err="1">
                <a:solidFill>
                  <a:srgbClr val="008000"/>
                </a:solidFill>
              </a:rPr>
              <a:t>i</a:t>
            </a:r>
            <a:r>
              <a:rPr lang="en-US" dirty="0">
                <a:solidFill>
                  <a:srgbClr val="008000"/>
                </a:solidFill>
              </a:rPr>
              <a:t> is the </a:t>
            </a:r>
            <a:r>
              <a:rPr lang="en-US" i="1" dirty="0">
                <a:solidFill>
                  <a:srgbClr val="008000"/>
                </a:solidFill>
              </a:rPr>
              <a:t>h</a:t>
            </a:r>
            <a:r>
              <a:rPr lang="en-US" dirty="0">
                <a:solidFill>
                  <a:srgbClr val="008000"/>
                </a:solidFill>
              </a:rPr>
              <a:t>-</a:t>
            </a:r>
            <a:r>
              <a:rPr lang="en-US" dirty="0" err="1">
                <a:solidFill>
                  <a:srgbClr val="008000"/>
                </a:solidFill>
              </a:rPr>
              <a:t>th</a:t>
            </a:r>
            <a:r>
              <a:rPr lang="en-US" dirty="0">
                <a:solidFill>
                  <a:srgbClr val="008000"/>
                </a:solidFill>
              </a:rPr>
              <a:t> </a:t>
            </a:r>
            <a:r>
              <a:rPr lang="en-US" dirty="0" smtClean="0">
                <a:solidFill>
                  <a:srgbClr val="008000"/>
                </a:solidFill>
              </a:rPr>
              <a:t>D-job in the </a:t>
            </a:r>
            <a:r>
              <a:rPr lang="en-US" dirty="0">
                <a:solidFill>
                  <a:srgbClr val="008000"/>
                </a:solidFill>
              </a:rPr>
              <a:t>sequence</a:t>
            </a:r>
            <a:r>
              <a:rPr lang="en-US" dirty="0"/>
              <a:t> </a:t>
            </a:r>
            <a:r>
              <a:rPr lang="en-US" dirty="0" smtClean="0">
                <a:sym typeface="Symbol" panose="05050102010706020507" pitchFamily="18" charset="2"/>
              </a:rPr>
              <a:t></a:t>
            </a:r>
          </a:p>
          <a:p>
            <a:pPr marL="539750" indent="-446088">
              <a:buNone/>
            </a:pPr>
            <a:r>
              <a:rPr lang="en-US" i="1" dirty="0" err="1" smtClean="0">
                <a:solidFill>
                  <a:srgbClr val="008000"/>
                </a:solidFill>
              </a:rPr>
              <a:t>y</a:t>
            </a:r>
            <a:r>
              <a:rPr lang="en-US" i="1" baseline="-25000" dirty="0" err="1" smtClean="0">
                <a:solidFill>
                  <a:srgbClr val="008000"/>
                </a:solidFill>
              </a:rPr>
              <a:t>h</a:t>
            </a:r>
            <a:r>
              <a:rPr lang="en-US" dirty="0" smtClean="0">
                <a:solidFill>
                  <a:srgbClr val="008000"/>
                </a:solidFill>
              </a:rPr>
              <a:t>(</a:t>
            </a:r>
            <a:r>
              <a:rPr lang="en-US" i="1" dirty="0" smtClean="0">
                <a:solidFill>
                  <a:srgbClr val="008000"/>
                </a:solidFill>
              </a:rPr>
              <a:t>s</a:t>
            </a:r>
            <a:r>
              <a:rPr lang="en-US" dirty="0" smtClean="0">
                <a:solidFill>
                  <a:srgbClr val="008000"/>
                </a:solidFill>
              </a:rPr>
              <a:t>)</a:t>
            </a:r>
            <a:r>
              <a:rPr lang="en-US" dirty="0" smtClean="0"/>
              <a:t>  </a:t>
            </a:r>
            <a:r>
              <a:rPr lang="en-US" dirty="0"/>
              <a:t>binary variables, defined for all </a:t>
            </a:r>
            <a:r>
              <a:rPr lang="en-US" i="1" dirty="0">
                <a:solidFill>
                  <a:srgbClr val="008000"/>
                </a:solidFill>
              </a:rPr>
              <a:t>h</a:t>
            </a:r>
            <a:r>
              <a:rPr lang="en-US" dirty="0" smtClean="0"/>
              <a:t>=1</a:t>
            </a:r>
            <a:r>
              <a:rPr lang="en-US" dirty="0"/>
              <a:t>, …, n </a:t>
            </a:r>
            <a:r>
              <a:rPr lang="en-US" dirty="0" smtClean="0"/>
              <a:t> and scenarios s, indicating </a:t>
            </a:r>
            <a:r>
              <a:rPr lang="en-US" dirty="0"/>
              <a:t>whether </a:t>
            </a:r>
            <a:r>
              <a:rPr lang="en-US" dirty="0">
                <a:solidFill>
                  <a:srgbClr val="008000"/>
                </a:solidFill>
              </a:rPr>
              <a:t>the block B is scheduled between the </a:t>
            </a:r>
            <a:r>
              <a:rPr lang="en-US" dirty="0" smtClean="0">
                <a:solidFill>
                  <a:srgbClr val="008000"/>
                </a:solidFill>
              </a:rPr>
              <a:t>(</a:t>
            </a:r>
            <a:r>
              <a:rPr lang="en-US" i="1" dirty="0" smtClean="0">
                <a:solidFill>
                  <a:srgbClr val="008000"/>
                </a:solidFill>
              </a:rPr>
              <a:t>h</a:t>
            </a:r>
            <a:r>
              <a:rPr lang="en-US" dirty="0" smtClean="0">
                <a:solidFill>
                  <a:srgbClr val="008000"/>
                </a:solidFill>
              </a:rPr>
              <a:t>-1)-</a:t>
            </a:r>
            <a:r>
              <a:rPr lang="en-US" dirty="0" err="1" smtClean="0">
                <a:solidFill>
                  <a:srgbClr val="008000"/>
                </a:solidFill>
              </a:rPr>
              <a:t>th</a:t>
            </a:r>
            <a:r>
              <a:rPr lang="en-US" dirty="0" smtClean="0">
                <a:solidFill>
                  <a:srgbClr val="008000"/>
                </a:solidFill>
              </a:rPr>
              <a:t> and  </a:t>
            </a:r>
            <a:r>
              <a:rPr lang="en-US" i="1" dirty="0">
                <a:solidFill>
                  <a:srgbClr val="008000"/>
                </a:solidFill>
              </a:rPr>
              <a:t>h</a:t>
            </a:r>
            <a:r>
              <a:rPr lang="en-US" dirty="0">
                <a:solidFill>
                  <a:srgbClr val="008000"/>
                </a:solidFill>
              </a:rPr>
              <a:t>-</a:t>
            </a:r>
            <a:r>
              <a:rPr lang="en-US" dirty="0" err="1">
                <a:solidFill>
                  <a:srgbClr val="008000"/>
                </a:solidFill>
              </a:rPr>
              <a:t>th</a:t>
            </a:r>
            <a:r>
              <a:rPr lang="en-US" dirty="0">
                <a:solidFill>
                  <a:srgbClr val="008000"/>
                </a:solidFill>
              </a:rPr>
              <a:t> </a:t>
            </a:r>
            <a:r>
              <a:rPr lang="en-US" i="1" dirty="0" smtClean="0"/>
              <a:t>D</a:t>
            </a:r>
            <a:r>
              <a:rPr lang="en-US" dirty="0"/>
              <a:t>-</a:t>
            </a:r>
            <a:r>
              <a:rPr lang="en-US" dirty="0" smtClean="0"/>
              <a:t>jobs </a:t>
            </a:r>
            <a:r>
              <a:rPr lang="en-US" dirty="0">
                <a:solidFill>
                  <a:srgbClr val="008000"/>
                </a:solidFill>
              </a:rPr>
              <a:t>in </a:t>
            </a:r>
            <a:r>
              <a:rPr lang="en-US" dirty="0">
                <a:solidFill>
                  <a:srgbClr val="008000"/>
                </a:solidFill>
                <a:sym typeface="Symbol" panose="05050102010706020507" pitchFamily="18" charset="2"/>
              </a:rPr>
              <a:t></a:t>
            </a:r>
            <a:r>
              <a:rPr lang="en-US" dirty="0">
                <a:solidFill>
                  <a:srgbClr val="008000"/>
                </a:solidFill>
              </a:rPr>
              <a:t>(</a:t>
            </a:r>
            <a:r>
              <a:rPr lang="en-US" dirty="0">
                <a:solidFill>
                  <a:srgbClr val="008000"/>
                </a:solidFill>
                <a:sym typeface="Symbol" panose="05050102010706020507" pitchFamily="18" charset="2"/>
              </a:rPr>
              <a:t></a:t>
            </a:r>
            <a:r>
              <a:rPr lang="en-US" dirty="0">
                <a:solidFill>
                  <a:srgbClr val="008000"/>
                </a:solidFill>
              </a:rPr>
              <a:t>; s</a:t>
            </a:r>
            <a:r>
              <a:rPr lang="en-US" dirty="0" smtClean="0">
                <a:solidFill>
                  <a:srgbClr val="008000"/>
                </a:solidFill>
              </a:rPr>
              <a:t>)</a:t>
            </a:r>
            <a:r>
              <a:rPr lang="en-US" dirty="0" smtClean="0"/>
              <a:t/>
            </a:r>
            <a:br>
              <a:rPr lang="en-US" dirty="0" smtClean="0"/>
            </a:br>
            <a:r>
              <a:rPr lang="it-IT" dirty="0" smtClean="0"/>
              <a:t>(</a:t>
            </a:r>
            <a:r>
              <a:rPr lang="en-US" i="1" dirty="0" smtClean="0">
                <a:solidFill>
                  <a:srgbClr val="008000"/>
                </a:solidFill>
              </a:rPr>
              <a:t>y</a:t>
            </a:r>
            <a:r>
              <a:rPr lang="en-US" i="1" baseline="-25000" dirty="0" smtClean="0">
                <a:solidFill>
                  <a:srgbClr val="008000"/>
                </a:solidFill>
              </a:rPr>
              <a:t>1</a:t>
            </a:r>
            <a:r>
              <a:rPr lang="en-US" dirty="0" smtClean="0">
                <a:solidFill>
                  <a:srgbClr val="008000"/>
                </a:solidFill>
              </a:rPr>
              <a:t>(</a:t>
            </a:r>
            <a:r>
              <a:rPr lang="en-US" i="1" dirty="0" smtClean="0">
                <a:solidFill>
                  <a:srgbClr val="008000"/>
                </a:solidFill>
              </a:rPr>
              <a:t>s</a:t>
            </a:r>
            <a:r>
              <a:rPr lang="en-US" dirty="0">
                <a:solidFill>
                  <a:srgbClr val="008000"/>
                </a:solidFill>
              </a:rPr>
              <a:t>)</a:t>
            </a:r>
            <a:r>
              <a:rPr lang="en-US" dirty="0" smtClean="0"/>
              <a:t> </a:t>
            </a:r>
            <a:r>
              <a:rPr lang="en-US" dirty="0"/>
              <a:t>and </a:t>
            </a:r>
            <a:r>
              <a:rPr lang="en-US" i="1" dirty="0" err="1" smtClean="0">
                <a:solidFill>
                  <a:srgbClr val="008000"/>
                </a:solidFill>
              </a:rPr>
              <a:t>y</a:t>
            </a:r>
            <a:r>
              <a:rPr lang="en-US" i="1" baseline="-25000" dirty="0" err="1" smtClean="0">
                <a:solidFill>
                  <a:srgbClr val="008000"/>
                </a:solidFill>
              </a:rPr>
              <a:t>n</a:t>
            </a:r>
            <a:r>
              <a:rPr lang="en-US" dirty="0" smtClean="0">
                <a:solidFill>
                  <a:srgbClr val="008000"/>
                </a:solidFill>
              </a:rPr>
              <a:t>(</a:t>
            </a:r>
            <a:r>
              <a:rPr lang="en-US" i="1" dirty="0" smtClean="0">
                <a:solidFill>
                  <a:srgbClr val="008000"/>
                </a:solidFill>
              </a:rPr>
              <a:t>s</a:t>
            </a:r>
            <a:r>
              <a:rPr lang="en-US" dirty="0">
                <a:solidFill>
                  <a:srgbClr val="008000"/>
                </a:solidFill>
              </a:rPr>
              <a:t>)</a:t>
            </a:r>
            <a:r>
              <a:rPr lang="en-US" dirty="0"/>
              <a:t> </a:t>
            </a:r>
            <a:r>
              <a:rPr lang="en-US" dirty="0" smtClean="0"/>
              <a:t>equal </a:t>
            </a:r>
            <a:r>
              <a:rPr lang="en-US" dirty="0"/>
              <a:t>to 1 if </a:t>
            </a:r>
            <a:r>
              <a:rPr lang="en-US" dirty="0" smtClean="0"/>
              <a:t>block </a:t>
            </a:r>
            <a:r>
              <a:rPr lang="en-US" dirty="0"/>
              <a:t>B is </a:t>
            </a:r>
            <a:r>
              <a:rPr lang="en-US" dirty="0" smtClean="0"/>
              <a:t>scheduled before or after </a:t>
            </a:r>
            <a:r>
              <a:rPr lang="en-US" dirty="0"/>
              <a:t>all </a:t>
            </a:r>
            <a:r>
              <a:rPr lang="en-US" i="1" dirty="0" smtClean="0"/>
              <a:t>D</a:t>
            </a:r>
            <a:r>
              <a:rPr lang="en-US" dirty="0" smtClean="0"/>
              <a:t>-jobs)</a:t>
            </a:r>
          </a:p>
          <a:p>
            <a:pPr marL="539750" indent="-446088">
              <a:buNone/>
            </a:pPr>
            <a:r>
              <a:rPr lang="en-US" i="1" dirty="0" err="1" smtClean="0">
                <a:solidFill>
                  <a:srgbClr val="008000"/>
                </a:solidFill>
              </a:rPr>
              <a:t>C</a:t>
            </a:r>
            <a:r>
              <a:rPr lang="en-US" i="1" baseline="-25000" dirty="0" err="1" smtClean="0">
                <a:solidFill>
                  <a:srgbClr val="008000"/>
                </a:solidFill>
              </a:rPr>
              <a:t>h</a:t>
            </a:r>
            <a:r>
              <a:rPr lang="en-US" dirty="0" smtClean="0">
                <a:solidFill>
                  <a:srgbClr val="008000"/>
                </a:solidFill>
              </a:rPr>
              <a:t>(</a:t>
            </a:r>
            <a:r>
              <a:rPr lang="en-US" i="1" dirty="0" smtClean="0">
                <a:solidFill>
                  <a:srgbClr val="008000"/>
                </a:solidFill>
              </a:rPr>
              <a:t>s</a:t>
            </a:r>
            <a:r>
              <a:rPr lang="en-US" dirty="0" smtClean="0">
                <a:solidFill>
                  <a:srgbClr val="008000"/>
                </a:solidFill>
              </a:rPr>
              <a:t>)</a:t>
            </a:r>
            <a:r>
              <a:rPr lang="en-US" dirty="0" smtClean="0"/>
              <a:t> defined for all </a:t>
            </a:r>
            <a:r>
              <a:rPr lang="en-US" i="1" dirty="0" smtClean="0">
                <a:solidFill>
                  <a:srgbClr val="008000"/>
                </a:solidFill>
              </a:rPr>
              <a:t>h</a:t>
            </a:r>
            <a:r>
              <a:rPr lang="en-US" dirty="0" smtClean="0"/>
              <a:t> and all </a:t>
            </a:r>
            <a:r>
              <a:rPr lang="en-US" dirty="0" smtClean="0">
                <a:solidFill>
                  <a:srgbClr val="008000"/>
                </a:solidFill>
              </a:rPr>
              <a:t>s</a:t>
            </a:r>
            <a:r>
              <a:rPr lang="en-US" dirty="0" smtClean="0"/>
              <a:t>, are (an upper bound on ) the </a:t>
            </a:r>
            <a:r>
              <a:rPr lang="en-US" dirty="0" smtClean="0">
                <a:solidFill>
                  <a:srgbClr val="008000"/>
                </a:solidFill>
              </a:rPr>
              <a:t>completion time of the job in position </a:t>
            </a:r>
            <a:r>
              <a:rPr lang="en-US" i="1" dirty="0" smtClean="0">
                <a:solidFill>
                  <a:srgbClr val="008000"/>
                </a:solidFill>
              </a:rPr>
              <a:t>h</a:t>
            </a:r>
            <a:r>
              <a:rPr lang="en-US" dirty="0" smtClean="0"/>
              <a:t>.</a:t>
            </a:r>
          </a:p>
          <a:p>
            <a:pPr marL="539750" indent="-446088">
              <a:buNone/>
            </a:pPr>
            <a:r>
              <a:rPr lang="en-US" i="1" dirty="0" smtClean="0">
                <a:solidFill>
                  <a:srgbClr val="008000"/>
                </a:solidFill>
              </a:rPr>
              <a:t>C</a:t>
            </a:r>
            <a:r>
              <a:rPr lang="en-US" i="1" baseline="-25000" dirty="0" smtClean="0">
                <a:solidFill>
                  <a:srgbClr val="008000"/>
                </a:solidFill>
              </a:rPr>
              <a:t>B</a:t>
            </a:r>
            <a:r>
              <a:rPr lang="en-US" dirty="0" smtClean="0">
                <a:solidFill>
                  <a:srgbClr val="008000"/>
                </a:solidFill>
              </a:rPr>
              <a:t>(</a:t>
            </a:r>
            <a:r>
              <a:rPr lang="en-US" i="1" dirty="0" smtClean="0">
                <a:solidFill>
                  <a:srgbClr val="008000"/>
                </a:solidFill>
              </a:rPr>
              <a:t>s</a:t>
            </a:r>
            <a:r>
              <a:rPr lang="en-US" dirty="0">
                <a:solidFill>
                  <a:srgbClr val="008000"/>
                </a:solidFill>
              </a:rPr>
              <a:t>)</a:t>
            </a:r>
            <a:r>
              <a:rPr lang="en-US" dirty="0"/>
              <a:t> defined for </a:t>
            </a:r>
            <a:r>
              <a:rPr lang="en-US" dirty="0" smtClean="0"/>
              <a:t>all </a:t>
            </a:r>
            <a:r>
              <a:rPr lang="en-US" dirty="0" smtClean="0">
                <a:solidFill>
                  <a:srgbClr val="008000"/>
                </a:solidFill>
              </a:rPr>
              <a:t>s, </a:t>
            </a:r>
            <a:r>
              <a:rPr lang="en-US" dirty="0" smtClean="0"/>
              <a:t>indicates </a:t>
            </a:r>
            <a:r>
              <a:rPr lang="en-US" dirty="0"/>
              <a:t>the </a:t>
            </a:r>
            <a:r>
              <a:rPr lang="en-US" dirty="0">
                <a:solidFill>
                  <a:srgbClr val="008000"/>
                </a:solidFill>
              </a:rPr>
              <a:t>completion time of </a:t>
            </a:r>
            <a:r>
              <a:rPr lang="en-US" dirty="0" smtClean="0">
                <a:solidFill>
                  <a:srgbClr val="008000"/>
                </a:solidFill>
              </a:rPr>
              <a:t>block B </a:t>
            </a:r>
            <a:r>
              <a:rPr lang="en-US" dirty="0">
                <a:solidFill>
                  <a:srgbClr val="008000"/>
                </a:solidFill>
              </a:rPr>
              <a:t>in </a:t>
            </a:r>
            <a:r>
              <a:rPr lang="en-US" dirty="0">
                <a:solidFill>
                  <a:srgbClr val="008000"/>
                </a:solidFill>
                <a:sym typeface="Symbol" panose="05050102010706020507" pitchFamily="18" charset="2"/>
              </a:rPr>
              <a:t></a:t>
            </a:r>
            <a:r>
              <a:rPr lang="en-US" dirty="0">
                <a:solidFill>
                  <a:srgbClr val="008000"/>
                </a:solidFill>
              </a:rPr>
              <a:t>(</a:t>
            </a:r>
            <a:r>
              <a:rPr lang="en-US" dirty="0">
                <a:solidFill>
                  <a:srgbClr val="008000"/>
                </a:solidFill>
                <a:sym typeface="Symbol" panose="05050102010706020507" pitchFamily="18" charset="2"/>
              </a:rPr>
              <a:t></a:t>
            </a:r>
            <a:r>
              <a:rPr lang="en-US" dirty="0">
                <a:solidFill>
                  <a:srgbClr val="008000"/>
                </a:solidFill>
              </a:rPr>
              <a:t>; s)</a:t>
            </a:r>
            <a:endParaRPr lang="en-US" dirty="0"/>
          </a:p>
          <a:p>
            <a:pPr marL="539750" indent="-446088">
              <a:buNone/>
            </a:pPr>
            <a:endParaRPr lang="en-US" dirty="0" smtClean="0"/>
          </a:p>
        </p:txBody>
      </p:sp>
    </p:spTree>
    <p:extLst>
      <p:ext uri="{BB962C8B-B14F-4D97-AF65-F5344CB8AC3E}">
        <p14:creationId xmlns:p14="http://schemas.microsoft.com/office/powerpoint/2010/main" val="1600510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15888"/>
            <a:ext cx="8229600" cy="792162"/>
          </a:xfrm>
        </p:spPr>
        <p:txBody>
          <a:bodyPr/>
          <a:lstStyle/>
          <a:p>
            <a:pPr eaLnBrk="1" fontAlgn="auto" hangingPunct="1">
              <a:spcAft>
                <a:spcPts val="0"/>
              </a:spcAft>
              <a:defRPr/>
            </a:pPr>
            <a:r>
              <a:rPr lang="en-US" altLang="it-IT" dirty="0" smtClean="0">
                <a:solidFill>
                  <a:schemeClr val="tx1">
                    <a:lumMod val="75000"/>
                    <a:lumOff val="25000"/>
                  </a:schemeClr>
                </a:solidFill>
              </a:rPr>
              <a:t>The addressed problem</a:t>
            </a:r>
            <a:endParaRPr lang="en-US" altLang="it-IT" dirty="0">
              <a:solidFill>
                <a:schemeClr val="tx1">
                  <a:lumMod val="75000"/>
                  <a:lumOff val="25000"/>
                </a:schemeClr>
              </a:solidFill>
            </a:endParaRPr>
          </a:p>
        </p:txBody>
      </p:sp>
      <p:sp>
        <p:nvSpPr>
          <p:cNvPr id="16387" name="Rectangle 3"/>
          <p:cNvSpPr>
            <a:spLocks noGrp="1" noChangeArrowheads="1"/>
          </p:cNvSpPr>
          <p:nvPr>
            <p:ph idx="1"/>
          </p:nvPr>
        </p:nvSpPr>
        <p:spPr>
          <a:xfrm>
            <a:off x="457200" y="981075"/>
            <a:ext cx="8229600" cy="5145088"/>
          </a:xfrm>
        </p:spPr>
        <p:txBody>
          <a:bodyPr/>
          <a:lstStyle/>
          <a:p>
            <a:endParaRPr lang="en-US" dirty="0" smtClean="0">
              <a:cs typeface="Arial" panose="020B0604020202020204" pitchFamily="34" charset="0"/>
            </a:endParaRPr>
          </a:p>
          <a:p>
            <a:pPr marL="0" indent="0">
              <a:buNone/>
            </a:pPr>
            <a:r>
              <a:rPr lang="en-US" dirty="0" smtClean="0">
                <a:cs typeface="Arial" panose="020B0604020202020204" pitchFamily="34" charset="0"/>
              </a:rPr>
              <a:t>Single machine scheduling problem.</a:t>
            </a:r>
            <a:endParaRPr lang="en-US" dirty="0">
              <a:cs typeface="Arial" panose="020B0604020202020204" pitchFamily="34" charset="0"/>
            </a:endParaRPr>
          </a:p>
          <a:p>
            <a:pPr marL="0" indent="0">
              <a:buNone/>
            </a:pPr>
            <a:r>
              <a:rPr lang="en-US" dirty="0">
                <a:cs typeface="Arial" panose="020B0604020202020204" pitchFamily="34" charset="0"/>
              </a:rPr>
              <a:t>The owner of a machining resource must </a:t>
            </a:r>
            <a:r>
              <a:rPr lang="en-US" dirty="0" smtClean="0">
                <a:cs typeface="Arial" panose="020B0604020202020204" pitchFamily="34" charset="0"/>
              </a:rPr>
              <a:t>process:</a:t>
            </a:r>
          </a:p>
          <a:p>
            <a:pPr marL="0" indent="0">
              <a:spcBef>
                <a:spcPts val="600"/>
              </a:spcBef>
              <a:spcAft>
                <a:spcPts val="0"/>
              </a:spcAft>
              <a:buNone/>
            </a:pPr>
            <a:endParaRPr lang="en-US" dirty="0" smtClean="0">
              <a:cs typeface="Arial" panose="020B0604020202020204" pitchFamily="34" charset="0"/>
            </a:endParaRPr>
          </a:p>
          <a:p>
            <a:pPr marL="358775" lvl="1" indent="-358775">
              <a:buFont typeface="Wingdings" panose="05000000000000000000" pitchFamily="2" charset="2"/>
              <a:buChar char="q"/>
            </a:pPr>
            <a:r>
              <a:rPr lang="en-US" dirty="0" smtClean="0">
                <a:solidFill>
                  <a:schemeClr val="tx1"/>
                </a:solidFill>
                <a:cs typeface="Arial" panose="020B0604020202020204" pitchFamily="34" charset="0"/>
              </a:rPr>
              <a:t>its own </a:t>
            </a:r>
            <a:r>
              <a:rPr lang="en-US" i="1" dirty="0" smtClean="0">
                <a:solidFill>
                  <a:srgbClr val="FF0000"/>
                </a:solidFill>
                <a:cs typeface="Arial" panose="020B0604020202020204" pitchFamily="34" charset="0"/>
              </a:rPr>
              <a:t>internal</a:t>
            </a:r>
            <a:r>
              <a:rPr lang="en-US" dirty="0" smtClean="0">
                <a:solidFill>
                  <a:srgbClr val="FF0000"/>
                </a:solidFill>
                <a:cs typeface="Arial" panose="020B0604020202020204" pitchFamily="34" charset="0"/>
              </a:rPr>
              <a:t> </a:t>
            </a:r>
            <a:r>
              <a:rPr lang="en-US" dirty="0" smtClean="0">
                <a:solidFill>
                  <a:schemeClr val="tx1"/>
                </a:solidFill>
                <a:cs typeface="Arial" panose="020B0604020202020204" pitchFamily="34" charset="0"/>
              </a:rPr>
              <a:t>jobs</a:t>
            </a:r>
          </a:p>
          <a:p>
            <a:pPr marL="358775" lvl="1" indent="-358775">
              <a:buFont typeface="Wingdings" panose="05000000000000000000" pitchFamily="2" charset="2"/>
              <a:buChar char="q"/>
            </a:pPr>
            <a:r>
              <a:rPr lang="en-US" dirty="0" smtClean="0">
                <a:solidFill>
                  <a:schemeClr val="tx1"/>
                </a:solidFill>
                <a:cs typeface="Arial" panose="020B0604020202020204" pitchFamily="34" charset="0"/>
              </a:rPr>
              <a:t>jobs belonging to an </a:t>
            </a:r>
            <a:r>
              <a:rPr lang="en-US" i="1" dirty="0" smtClean="0">
                <a:solidFill>
                  <a:srgbClr val="3333FF"/>
                </a:solidFill>
                <a:cs typeface="Arial" panose="020B0604020202020204" pitchFamily="34" charset="0"/>
              </a:rPr>
              <a:t>external</a:t>
            </a:r>
            <a:r>
              <a:rPr lang="en-US" dirty="0" smtClean="0">
                <a:solidFill>
                  <a:srgbClr val="3333FF"/>
                </a:solidFill>
                <a:cs typeface="Arial" panose="020B0604020202020204" pitchFamily="34" charset="0"/>
              </a:rPr>
              <a:t> </a:t>
            </a:r>
            <a:r>
              <a:rPr lang="en-US" dirty="0" smtClean="0">
                <a:solidFill>
                  <a:schemeClr val="tx1"/>
                </a:solidFill>
                <a:cs typeface="Arial" panose="020B0604020202020204" pitchFamily="34" charset="0"/>
              </a:rPr>
              <a:t>party</a:t>
            </a:r>
          </a:p>
          <a:p>
            <a:pPr marL="0" indent="0">
              <a:buNone/>
            </a:pPr>
            <a:r>
              <a:rPr lang="en-US" u="sng" dirty="0" smtClean="0">
                <a:cs typeface="Arial" panose="020B0604020202020204" pitchFamily="34" charset="0"/>
              </a:rPr>
              <a:t>Objective</a:t>
            </a:r>
            <a:r>
              <a:rPr lang="en-US" dirty="0" smtClean="0">
                <a:cs typeface="Arial" panose="020B0604020202020204" pitchFamily="34" charset="0"/>
              </a:rPr>
              <a:t>: </a:t>
            </a:r>
            <a:r>
              <a:rPr lang="en-US" dirty="0" smtClean="0">
                <a:solidFill>
                  <a:srgbClr val="008000"/>
                </a:solidFill>
                <a:cs typeface="Arial" panose="020B0604020202020204" pitchFamily="34" charset="0"/>
              </a:rPr>
              <a:t>minimize total completion time of </a:t>
            </a:r>
            <a:r>
              <a:rPr lang="en-US" u="sng" dirty="0" smtClean="0">
                <a:solidFill>
                  <a:srgbClr val="008000"/>
                </a:solidFill>
                <a:cs typeface="Arial" panose="020B0604020202020204" pitchFamily="34" charset="0"/>
              </a:rPr>
              <a:t>its own</a:t>
            </a:r>
            <a:r>
              <a:rPr lang="en-US" dirty="0" smtClean="0">
                <a:solidFill>
                  <a:srgbClr val="008000"/>
                </a:solidFill>
                <a:cs typeface="Arial" panose="020B0604020202020204" pitchFamily="34" charset="0"/>
              </a:rPr>
              <a:t> jobs</a:t>
            </a:r>
            <a:r>
              <a:rPr lang="en-US" dirty="0" smtClean="0">
                <a:cs typeface="Arial" panose="020B0604020202020204" pitchFamily="34" charset="0"/>
              </a:rPr>
              <a:t> </a:t>
            </a:r>
          </a:p>
          <a:p>
            <a:pPr marL="0" indent="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First MILP </a:t>
            </a:r>
            <a:r>
              <a:rPr lang="it-IT" dirty="0" err="1" smtClean="0"/>
              <a:t>formulation</a:t>
            </a:r>
            <a:endParaRPr lang="en-US" dirty="0"/>
          </a:p>
        </p:txBody>
      </p:sp>
      <mc:AlternateContent xmlns:mc="http://schemas.openxmlformats.org/markup-compatibility/2006" xmlns:a14="http://schemas.microsoft.com/office/drawing/2010/main">
        <mc:Choice Requires="a14">
          <p:sp>
            <p:nvSpPr>
              <p:cNvPr id="5" name="Segnaposto contenuto 4"/>
              <p:cNvSpPr>
                <a:spLocks noGrp="1"/>
              </p:cNvSpPr>
              <p:nvPr>
                <p:ph idx="1"/>
              </p:nvPr>
            </p:nvSpPr>
            <p:spPr/>
            <p:txBody>
              <a:bodyPr/>
              <a:lstStyle/>
              <a:p>
                <a:r>
                  <a:rPr lang="it-IT" u="sng" dirty="0" smtClean="0"/>
                  <a:t>Additional </a:t>
                </a:r>
                <a:r>
                  <a:rPr lang="it-IT" u="sng" dirty="0" err="1" smtClean="0"/>
                  <a:t>variables</a:t>
                </a:r>
                <a:endParaRPr lang="it-IT" u="sng" dirty="0" smtClean="0"/>
              </a:p>
              <a:p>
                <a:pPr marL="539750" indent="-446088">
                  <a:buNone/>
                </a:pPr>
                <a:r>
                  <a:rPr lang="en-US" i="1" dirty="0" smtClean="0">
                    <a:solidFill>
                      <a:srgbClr val="008000"/>
                    </a:solidFill>
                    <a:sym typeface="Symbol" panose="05050102010706020507" pitchFamily="18" charset="2"/>
                  </a:rPr>
                  <a:t></a:t>
                </a:r>
                <a:r>
                  <a:rPr lang="en-US" i="1" baseline="-25000" dirty="0" smtClean="0">
                    <a:solidFill>
                      <a:srgbClr val="008000"/>
                    </a:solidFill>
                  </a:rPr>
                  <a:t>h</a:t>
                </a:r>
                <a:r>
                  <a:rPr lang="en-US" dirty="0" smtClean="0">
                    <a:solidFill>
                      <a:srgbClr val="008000"/>
                    </a:solidFill>
                  </a:rPr>
                  <a:t>(</a:t>
                </a:r>
                <a:r>
                  <a:rPr lang="en-US" i="1" dirty="0" smtClean="0">
                    <a:solidFill>
                      <a:srgbClr val="008000"/>
                    </a:solidFill>
                  </a:rPr>
                  <a:t>s</a:t>
                </a:r>
                <a:r>
                  <a:rPr lang="en-US" dirty="0" smtClean="0">
                    <a:solidFill>
                      <a:srgbClr val="008000"/>
                    </a:solidFill>
                  </a:rPr>
                  <a:t>)</a:t>
                </a:r>
                <a:r>
                  <a:rPr lang="en-US" dirty="0" smtClean="0"/>
                  <a:t> indicates, for each scenario </a:t>
                </a:r>
                <a:r>
                  <a:rPr lang="en-US" i="1" dirty="0" smtClean="0"/>
                  <a:t>s</a:t>
                </a:r>
                <a:r>
                  <a:rPr lang="en-US" dirty="0" smtClean="0"/>
                  <a:t>,  the processing time of the job in position </a:t>
                </a:r>
                <a:r>
                  <a:rPr lang="en-US" i="1" dirty="0" smtClean="0"/>
                  <a:t>h</a:t>
                </a:r>
                <a:r>
                  <a:rPr lang="en-US" dirty="0" smtClean="0"/>
                  <a:t> of </a:t>
                </a:r>
                <a:r>
                  <a:rPr lang="en-US" dirty="0">
                    <a:solidFill>
                      <a:srgbClr val="008000"/>
                    </a:solidFill>
                    <a:sym typeface="Symbol" panose="05050102010706020507" pitchFamily="18" charset="2"/>
                  </a:rPr>
                  <a:t> </a:t>
                </a:r>
                <a:r>
                  <a:rPr lang="en-US" dirty="0" smtClean="0"/>
                  <a:t>and can be expressed as</a:t>
                </a:r>
              </a:p>
              <a:p>
                <a:pPr marL="539750" indent="-446088" algn="ctr">
                  <a:buNone/>
                </a:pPr>
                <a:r>
                  <a:rPr lang="en-US" dirty="0" smtClean="0"/>
                  <a:t> </a:t>
                </a:r>
                <a:r>
                  <a:rPr lang="en-US" i="1" dirty="0">
                    <a:solidFill>
                      <a:srgbClr val="008000"/>
                    </a:solidFill>
                    <a:sym typeface="Symbol" panose="05050102010706020507" pitchFamily="18" charset="2"/>
                  </a:rPr>
                  <a:t></a:t>
                </a:r>
                <a:r>
                  <a:rPr lang="en-US" i="1" baseline="-25000" dirty="0" smtClean="0">
                    <a:solidFill>
                      <a:srgbClr val="008000"/>
                    </a:solidFill>
                  </a:rPr>
                  <a:t>h</a:t>
                </a:r>
                <a:r>
                  <a:rPr lang="en-US" dirty="0" smtClean="0">
                    <a:solidFill>
                      <a:srgbClr val="008000"/>
                    </a:solidFill>
                  </a:rPr>
                  <a:t>(</a:t>
                </a:r>
                <a:r>
                  <a:rPr lang="en-US" i="1" dirty="0" smtClean="0">
                    <a:solidFill>
                      <a:srgbClr val="008000"/>
                    </a:solidFill>
                  </a:rPr>
                  <a:t>s</a:t>
                </a:r>
                <a:r>
                  <a:rPr lang="en-US" dirty="0" smtClean="0">
                    <a:solidFill>
                      <a:srgbClr val="008000"/>
                    </a:solidFill>
                  </a:rPr>
                  <a:t>)</a:t>
                </a:r>
                <a14:m>
                  <m:oMath xmlns:m="http://schemas.openxmlformats.org/officeDocument/2006/math">
                    <m:r>
                      <a:rPr lang="it-IT" b="0" i="1" smtClean="0">
                        <a:solidFill>
                          <a:srgbClr val="008000"/>
                        </a:solidFill>
                        <a:latin typeface="Cambria Math" panose="02040503050406030204" pitchFamily="18" charset="0"/>
                      </a:rPr>
                      <m:t>=</m:t>
                    </m:r>
                    <m:nary>
                      <m:naryPr>
                        <m:chr m:val="∑"/>
                        <m:ctrlPr>
                          <a:rPr lang="it-IT" b="0" i="1" smtClean="0">
                            <a:solidFill>
                              <a:srgbClr val="008000"/>
                            </a:solidFill>
                            <a:latin typeface="Cambria Math" panose="02040503050406030204" pitchFamily="18" charset="0"/>
                          </a:rPr>
                        </m:ctrlPr>
                      </m:naryPr>
                      <m:sub>
                        <m:r>
                          <m:rPr>
                            <m:brk m:alnAt="23"/>
                          </m:rPr>
                          <a:rPr lang="it-IT" b="0" i="1" smtClean="0">
                            <a:solidFill>
                              <a:srgbClr val="008000"/>
                            </a:solidFill>
                            <a:latin typeface="Cambria Math" panose="02040503050406030204" pitchFamily="18" charset="0"/>
                          </a:rPr>
                          <m:t>𝑖</m:t>
                        </m:r>
                        <m:r>
                          <a:rPr lang="it-IT" b="0" i="1" smtClean="0">
                            <a:solidFill>
                              <a:srgbClr val="008000"/>
                            </a:solidFill>
                            <a:latin typeface="Cambria Math" panose="02040503050406030204" pitchFamily="18" charset="0"/>
                          </a:rPr>
                          <m:t>=1</m:t>
                        </m:r>
                      </m:sub>
                      <m:sup>
                        <m:r>
                          <a:rPr lang="it-IT" b="0" i="1" smtClean="0">
                            <a:solidFill>
                              <a:srgbClr val="008000"/>
                            </a:solidFill>
                            <a:latin typeface="Cambria Math" panose="02040503050406030204" pitchFamily="18" charset="0"/>
                          </a:rPr>
                          <m:t>𝑛</m:t>
                        </m:r>
                      </m:sup>
                      <m:e>
                        <m:sSub>
                          <m:sSubPr>
                            <m:ctrlPr>
                              <a:rPr lang="it-IT" b="0" i="1" smtClean="0">
                                <a:solidFill>
                                  <a:srgbClr val="008000"/>
                                </a:solidFill>
                                <a:latin typeface="Cambria Math" panose="02040503050406030204" pitchFamily="18" charset="0"/>
                              </a:rPr>
                            </m:ctrlPr>
                          </m:sSubPr>
                          <m:e>
                            <m:sSub>
                              <m:sSubPr>
                                <m:ctrlPr>
                                  <a:rPr lang="it-IT" i="1">
                                    <a:solidFill>
                                      <a:srgbClr val="008000"/>
                                    </a:solidFill>
                                    <a:latin typeface="Cambria Math" panose="02040503050406030204" pitchFamily="18" charset="0"/>
                                  </a:rPr>
                                </m:ctrlPr>
                              </m:sSubPr>
                              <m:e>
                                <m:r>
                                  <a:rPr lang="it-IT" i="1">
                                    <a:solidFill>
                                      <a:srgbClr val="008000"/>
                                    </a:solidFill>
                                    <a:latin typeface="Cambria Math" panose="02040503050406030204" pitchFamily="18" charset="0"/>
                                  </a:rPr>
                                  <m:t>𝑝</m:t>
                                </m:r>
                              </m:e>
                              <m:sub>
                                <m:r>
                                  <a:rPr lang="it-IT" i="1">
                                    <a:solidFill>
                                      <a:srgbClr val="008000"/>
                                    </a:solidFill>
                                    <a:latin typeface="Cambria Math" panose="02040503050406030204" pitchFamily="18" charset="0"/>
                                  </a:rPr>
                                  <m:t>𝑖</m:t>
                                </m:r>
                                <m:r>
                                  <a:rPr lang="it-IT" i="1">
                                    <a:solidFill>
                                      <a:srgbClr val="008000"/>
                                    </a:solidFill>
                                    <a:latin typeface="Cambria Math" panose="02040503050406030204" pitchFamily="18" charset="0"/>
                                  </a:rPr>
                                  <m:t> </m:t>
                                </m:r>
                              </m:sub>
                            </m:sSub>
                            <m:r>
                              <a:rPr lang="it-IT" b="0" i="1" smtClean="0">
                                <a:solidFill>
                                  <a:srgbClr val="008000"/>
                                </a:solidFill>
                                <a:latin typeface="Cambria Math" panose="02040503050406030204" pitchFamily="18" charset="0"/>
                              </a:rPr>
                              <m:t>𝑥</m:t>
                            </m:r>
                          </m:e>
                          <m:sub>
                            <m:r>
                              <a:rPr lang="it-IT" b="0" i="1" smtClean="0">
                                <a:solidFill>
                                  <a:srgbClr val="008000"/>
                                </a:solidFill>
                                <a:latin typeface="Cambria Math" panose="02040503050406030204" pitchFamily="18" charset="0"/>
                              </a:rPr>
                              <m:t>𝑖h</m:t>
                            </m:r>
                          </m:sub>
                        </m:sSub>
                      </m:e>
                    </m:nary>
                  </m:oMath>
                </a14:m>
                <a:endParaRPr lang="en-US" dirty="0" smtClean="0"/>
              </a:p>
              <a:p>
                <a:pPr marL="539750" indent="-446088">
                  <a:buNone/>
                </a:pPr>
                <a:r>
                  <a:rPr lang="en-US" i="1" dirty="0" smtClean="0">
                    <a:solidFill>
                      <a:srgbClr val="008000"/>
                    </a:solidFill>
                    <a:sym typeface="Symbol" panose="05050102010706020507" pitchFamily="18" charset="2"/>
                  </a:rPr>
                  <a:t></a:t>
                </a:r>
                <a:r>
                  <a:rPr lang="en-US" i="1" baseline="-25000" dirty="0" smtClean="0">
                    <a:solidFill>
                      <a:srgbClr val="008000"/>
                    </a:solidFill>
                  </a:rPr>
                  <a:t>h</a:t>
                </a:r>
                <a:r>
                  <a:rPr lang="en-US" dirty="0" smtClean="0">
                    <a:solidFill>
                      <a:srgbClr val="008000"/>
                    </a:solidFill>
                  </a:rPr>
                  <a:t>(</a:t>
                </a:r>
                <a:r>
                  <a:rPr lang="en-US" i="1" dirty="0" smtClean="0">
                    <a:solidFill>
                      <a:srgbClr val="008000"/>
                    </a:solidFill>
                  </a:rPr>
                  <a:t>s</a:t>
                </a:r>
                <a:r>
                  <a:rPr lang="en-US" dirty="0" smtClean="0">
                    <a:solidFill>
                      <a:srgbClr val="008000"/>
                    </a:solidFill>
                  </a:rPr>
                  <a:t>)</a:t>
                </a:r>
                <a:r>
                  <a:rPr lang="en-US" dirty="0" smtClean="0"/>
                  <a:t> takes value 1 if block B is before the </a:t>
                </a:r>
                <a:r>
                  <a:rPr lang="en-US" i="1" dirty="0" smtClean="0"/>
                  <a:t>h</a:t>
                </a:r>
                <a:r>
                  <a:rPr lang="en-US" dirty="0" smtClean="0"/>
                  <a:t>-</a:t>
                </a:r>
                <a:r>
                  <a:rPr lang="en-US" dirty="0" err="1" smtClean="0"/>
                  <a:t>th</a:t>
                </a:r>
                <a:r>
                  <a:rPr lang="en-US" dirty="0" smtClean="0"/>
                  <a:t> D-job in </a:t>
                </a:r>
                <a:r>
                  <a:rPr lang="en-US" dirty="0">
                    <a:sym typeface="Symbol" panose="05050102010706020507" pitchFamily="18" charset="2"/>
                  </a:rPr>
                  <a:t></a:t>
                </a:r>
                <a:r>
                  <a:rPr lang="en-US" dirty="0"/>
                  <a:t>(</a:t>
                </a:r>
                <a:r>
                  <a:rPr lang="en-US" dirty="0">
                    <a:sym typeface="Symbol" panose="05050102010706020507" pitchFamily="18" charset="2"/>
                  </a:rPr>
                  <a:t></a:t>
                </a:r>
                <a:r>
                  <a:rPr lang="en-US" dirty="0"/>
                  <a:t>; s</a:t>
                </a:r>
                <a:r>
                  <a:rPr lang="en-US" dirty="0" smtClean="0"/>
                  <a:t>) and can be expressed as </a:t>
                </a:r>
              </a:p>
              <a:p>
                <a:pPr marL="539750" indent="-446088" algn="ctr">
                  <a:buNone/>
                </a:pPr>
                <a:r>
                  <a:rPr lang="en-US" i="1" dirty="0">
                    <a:solidFill>
                      <a:srgbClr val="008000"/>
                    </a:solidFill>
                    <a:sym typeface="Symbol" panose="05050102010706020507" pitchFamily="18" charset="2"/>
                  </a:rPr>
                  <a:t> </a:t>
                </a:r>
                <a:r>
                  <a:rPr lang="en-US" i="1" baseline="-25000" dirty="0" smtClean="0">
                    <a:solidFill>
                      <a:srgbClr val="008000"/>
                    </a:solidFill>
                  </a:rPr>
                  <a:t>h</a:t>
                </a:r>
                <a:r>
                  <a:rPr lang="en-US" dirty="0" smtClean="0">
                    <a:solidFill>
                      <a:srgbClr val="008000"/>
                    </a:solidFill>
                  </a:rPr>
                  <a:t>(</a:t>
                </a:r>
                <a:r>
                  <a:rPr lang="en-US" i="1" dirty="0" smtClean="0">
                    <a:solidFill>
                      <a:srgbClr val="008000"/>
                    </a:solidFill>
                  </a:rPr>
                  <a:t>s</a:t>
                </a:r>
                <a:r>
                  <a:rPr lang="en-US" dirty="0">
                    <a:solidFill>
                      <a:srgbClr val="008000"/>
                    </a:solidFill>
                  </a:rPr>
                  <a:t>)</a:t>
                </a:r>
                <a14:m>
                  <m:oMath xmlns:m="http://schemas.openxmlformats.org/officeDocument/2006/math">
                    <m:r>
                      <a:rPr lang="it-IT" i="1">
                        <a:solidFill>
                          <a:srgbClr val="008000"/>
                        </a:solidFill>
                        <a:latin typeface="Cambria Math" panose="02040503050406030204" pitchFamily="18" charset="0"/>
                      </a:rPr>
                      <m:t>=</m:t>
                    </m:r>
                    <m:nary>
                      <m:naryPr>
                        <m:chr m:val="∑"/>
                        <m:ctrlPr>
                          <a:rPr lang="it-IT" i="1">
                            <a:solidFill>
                              <a:srgbClr val="008000"/>
                            </a:solidFill>
                            <a:latin typeface="Cambria Math" panose="02040503050406030204" pitchFamily="18" charset="0"/>
                          </a:rPr>
                        </m:ctrlPr>
                      </m:naryPr>
                      <m:sub>
                        <m:r>
                          <m:rPr>
                            <m:brk m:alnAt="23"/>
                          </m:rPr>
                          <a:rPr lang="it-IT" i="1">
                            <a:solidFill>
                              <a:srgbClr val="008000"/>
                            </a:solidFill>
                            <a:latin typeface="Cambria Math" panose="02040503050406030204" pitchFamily="18" charset="0"/>
                          </a:rPr>
                          <m:t>𝑖</m:t>
                        </m:r>
                        <m:r>
                          <a:rPr lang="it-IT" i="1">
                            <a:solidFill>
                              <a:srgbClr val="008000"/>
                            </a:solidFill>
                            <a:latin typeface="Cambria Math" panose="02040503050406030204" pitchFamily="18" charset="0"/>
                          </a:rPr>
                          <m:t>=1</m:t>
                        </m:r>
                      </m:sub>
                      <m:sup>
                        <m:r>
                          <a:rPr lang="it-IT" i="1">
                            <a:solidFill>
                              <a:srgbClr val="008000"/>
                            </a:solidFill>
                            <a:latin typeface="Cambria Math" panose="02040503050406030204" pitchFamily="18" charset="0"/>
                          </a:rPr>
                          <m:t>𝑛</m:t>
                        </m:r>
                      </m:sup>
                      <m:e>
                        <m:sSub>
                          <m:sSubPr>
                            <m:ctrlPr>
                              <a:rPr lang="it-IT" i="1">
                                <a:solidFill>
                                  <a:srgbClr val="008000"/>
                                </a:solidFill>
                                <a:latin typeface="Cambria Math" panose="02040503050406030204" pitchFamily="18" charset="0"/>
                              </a:rPr>
                            </m:ctrlPr>
                          </m:sSubPr>
                          <m:e>
                            <m:r>
                              <a:rPr lang="it-IT" i="1">
                                <a:solidFill>
                                  <a:srgbClr val="008000"/>
                                </a:solidFill>
                                <a:latin typeface="Cambria Math" panose="02040503050406030204" pitchFamily="18" charset="0"/>
                              </a:rPr>
                              <m:t>𝑦</m:t>
                            </m:r>
                          </m:e>
                          <m:sub>
                            <m:r>
                              <a:rPr lang="it-IT" i="1">
                                <a:solidFill>
                                  <a:srgbClr val="008000"/>
                                </a:solidFill>
                                <a:latin typeface="Cambria Math" panose="02040503050406030204" pitchFamily="18" charset="0"/>
                              </a:rPr>
                              <m:t>𝑖</m:t>
                            </m:r>
                            <m:r>
                              <a:rPr lang="it-IT" i="1">
                                <a:solidFill>
                                  <a:srgbClr val="008000"/>
                                </a:solidFill>
                                <a:latin typeface="Cambria Math" panose="02040503050406030204" pitchFamily="18" charset="0"/>
                              </a:rPr>
                              <m:t> </m:t>
                            </m:r>
                          </m:sub>
                        </m:sSub>
                        <m:r>
                          <a:rPr lang="it-IT" i="1">
                            <a:solidFill>
                              <a:srgbClr val="008000"/>
                            </a:solidFill>
                            <a:latin typeface="Cambria Math" panose="02040503050406030204" pitchFamily="18" charset="0"/>
                          </a:rPr>
                          <m:t>(</m:t>
                        </m:r>
                        <m:r>
                          <a:rPr lang="it-IT" i="1">
                            <a:solidFill>
                              <a:srgbClr val="008000"/>
                            </a:solidFill>
                            <a:latin typeface="Cambria Math" panose="02040503050406030204" pitchFamily="18" charset="0"/>
                          </a:rPr>
                          <m:t>𝑠</m:t>
                        </m:r>
                        <m:r>
                          <a:rPr lang="it-IT" i="1">
                            <a:solidFill>
                              <a:srgbClr val="008000"/>
                            </a:solidFill>
                            <a:latin typeface="Cambria Math" panose="02040503050406030204" pitchFamily="18" charset="0"/>
                          </a:rPr>
                          <m:t>)</m:t>
                        </m:r>
                      </m:e>
                    </m:nary>
                  </m:oMath>
                </a14:m>
                <a:endParaRPr lang="en-US" dirty="0" smtClean="0"/>
              </a:p>
            </p:txBody>
          </p:sp>
        </mc:Choice>
        <mc:Fallback xmlns="">
          <p:sp>
            <p:nvSpPr>
              <p:cNvPr id="5" name="Segnaposto contenuto 4"/>
              <p:cNvSpPr>
                <a:spLocks noGrp="1" noRot="1" noChangeAspect="1" noMove="1" noResize="1" noEditPoints="1" noAdjustHandles="1" noChangeArrowheads="1" noChangeShapeType="1" noTextEdit="1"/>
              </p:cNvSpPr>
              <p:nvPr>
                <p:ph idx="1"/>
              </p:nvPr>
            </p:nvSpPr>
            <p:spPr>
              <a:blipFill rotWithShape="0">
                <a:blip r:embed="rId3"/>
                <a:stretch>
                  <a:fillRect l="-1058" t="-1746" r="-1975"/>
                </a:stretch>
              </a:blipFill>
            </p:spPr>
            <p:txBody>
              <a:bodyPr/>
              <a:lstStyle/>
              <a:p>
                <a:r>
                  <a:rPr lang="en-US">
                    <a:noFill/>
                  </a:rPr>
                  <a:t> </a:t>
                </a:r>
              </a:p>
            </p:txBody>
          </p:sp>
        </mc:Fallback>
      </mc:AlternateContent>
    </p:spTree>
    <p:extLst>
      <p:ext uri="{BB962C8B-B14F-4D97-AF65-F5344CB8AC3E}">
        <p14:creationId xmlns:p14="http://schemas.microsoft.com/office/powerpoint/2010/main" val="27917495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First MILP </a:t>
            </a:r>
            <a:r>
              <a:rPr lang="it-IT" dirty="0" err="1" smtClean="0"/>
              <a:t>formulation</a:t>
            </a:r>
            <a:endParaRPr lang="en-US" dirty="0"/>
          </a:p>
        </p:txBody>
      </p:sp>
      <p:pic>
        <p:nvPicPr>
          <p:cNvPr id="4" name="Picture 4" descr="latex-image-1.pdf"/>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5656" y="908720"/>
            <a:ext cx="6199273" cy="5275732"/>
          </a:xfrm>
          <a:prstGeom prst="rect">
            <a:avLst/>
          </a:prstGeom>
        </p:spPr>
      </p:pic>
    </p:spTree>
    <p:extLst>
      <p:ext uri="{BB962C8B-B14F-4D97-AF65-F5344CB8AC3E}">
        <p14:creationId xmlns:p14="http://schemas.microsoft.com/office/powerpoint/2010/main" val="31294699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First MILP </a:t>
            </a:r>
            <a:r>
              <a:rPr lang="it-IT" dirty="0" err="1" smtClean="0"/>
              <a:t>formulation</a:t>
            </a:r>
            <a:endParaRPr lang="en-US" dirty="0"/>
          </a:p>
        </p:txBody>
      </p:sp>
      <p:sp>
        <p:nvSpPr>
          <p:cNvPr id="3" name="Segnaposto contenuto 2"/>
          <p:cNvSpPr>
            <a:spLocks noGrp="1"/>
          </p:cNvSpPr>
          <p:nvPr>
            <p:ph idx="1"/>
          </p:nvPr>
        </p:nvSpPr>
        <p:spPr>
          <a:xfrm>
            <a:off x="251520" y="733258"/>
            <a:ext cx="8640960" cy="4888366"/>
          </a:xfrm>
        </p:spPr>
        <p:txBody>
          <a:bodyPr/>
          <a:lstStyle/>
          <a:p>
            <a:endParaRPr lang="it-IT" dirty="0" smtClean="0"/>
          </a:p>
          <a:p>
            <a:endParaRPr lang="en-US" dirty="0"/>
          </a:p>
        </p:txBody>
      </p:sp>
      <p:sp>
        <p:nvSpPr>
          <p:cNvPr id="5" name="Rectangular Callout 7"/>
          <p:cNvSpPr/>
          <p:nvPr/>
        </p:nvSpPr>
        <p:spPr>
          <a:xfrm>
            <a:off x="4542489" y="1623338"/>
            <a:ext cx="3598173" cy="933082"/>
          </a:xfrm>
          <a:prstGeom prst="wedgeRectCallout">
            <a:avLst>
              <a:gd name="adj1" fmla="val -5756"/>
              <a:gd name="adj2" fmla="val 112191"/>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7" name="Picture 4" descr="latex-image-1.pdf"/>
          <p:cNvPicPr>
            <a:picLocks noChangeAspect="1"/>
          </p:cNvPicPr>
          <p:nvPr/>
        </p:nvPicPr>
        <p:blipFill>
          <a:blip r:embed="rId3">
            <a:alphaModFix amt="40000"/>
            <a:extLst>
              <a:ext uri="{28A0092B-C50C-407E-A947-70E740481C1C}">
                <a14:useLocalDpi xmlns:a14="http://schemas.microsoft.com/office/drawing/2010/main" val="0"/>
              </a:ext>
            </a:extLst>
          </a:blip>
          <a:stretch>
            <a:fillRect/>
          </a:stretch>
        </p:blipFill>
        <p:spPr>
          <a:xfrm>
            <a:off x="537281" y="2556420"/>
            <a:ext cx="4329803" cy="3680892"/>
          </a:xfrm>
          <a:prstGeom prst="rect">
            <a:avLst/>
          </a:prstGeom>
        </p:spPr>
      </p:pic>
      <p:pic>
        <p:nvPicPr>
          <p:cNvPr id="9"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3320" y="1739645"/>
            <a:ext cx="5422718" cy="725131"/>
          </a:xfrm>
          <a:prstGeom prst="rect">
            <a:avLst/>
          </a:prstGeom>
        </p:spPr>
      </p:pic>
      <p:sp>
        <p:nvSpPr>
          <p:cNvPr id="10" name="TextBox 8"/>
          <p:cNvSpPr txBox="1"/>
          <p:nvPr/>
        </p:nvSpPr>
        <p:spPr>
          <a:xfrm>
            <a:off x="5393950" y="3098587"/>
            <a:ext cx="2034481" cy="369332"/>
          </a:xfrm>
          <a:prstGeom prst="rect">
            <a:avLst/>
          </a:prstGeom>
          <a:noFill/>
        </p:spPr>
        <p:txBody>
          <a:bodyPr wrap="none" rtlCol="0">
            <a:spAutoFit/>
          </a:bodyPr>
          <a:lstStyle/>
          <a:p>
            <a:r>
              <a:rPr lang="en-US" dirty="0" smtClean="0"/>
              <a:t>Regret of scenario </a:t>
            </a:r>
            <a:r>
              <a:rPr lang="en-US" i="1" dirty="0" smtClean="0"/>
              <a:t>s</a:t>
            </a:r>
            <a:endParaRPr lang="en-US" dirty="0"/>
          </a:p>
        </p:txBody>
      </p:sp>
      <p:sp>
        <p:nvSpPr>
          <p:cNvPr id="11" name="TextBox 10"/>
          <p:cNvSpPr txBox="1"/>
          <p:nvPr/>
        </p:nvSpPr>
        <p:spPr>
          <a:xfrm>
            <a:off x="6422186" y="899428"/>
            <a:ext cx="2326278" cy="369332"/>
          </a:xfrm>
          <a:prstGeom prst="rect">
            <a:avLst/>
          </a:prstGeom>
          <a:noFill/>
        </p:spPr>
        <p:txBody>
          <a:bodyPr wrap="none" rtlCol="0">
            <a:spAutoFit/>
          </a:bodyPr>
          <a:lstStyle/>
          <a:p>
            <a:r>
              <a:rPr lang="en-US" dirty="0" smtClean="0"/>
              <a:t>Opt value of scenario </a:t>
            </a:r>
            <a:r>
              <a:rPr lang="en-US" i="1" dirty="0" smtClean="0"/>
              <a:t>s</a:t>
            </a:r>
            <a:endParaRPr lang="en-US" dirty="0"/>
          </a:p>
        </p:txBody>
      </p:sp>
      <p:sp>
        <p:nvSpPr>
          <p:cNvPr id="12" name="Rectangle 11"/>
          <p:cNvSpPr/>
          <p:nvPr/>
        </p:nvSpPr>
        <p:spPr>
          <a:xfrm>
            <a:off x="413750" y="2556420"/>
            <a:ext cx="4633460" cy="390723"/>
          </a:xfrm>
          <a:prstGeom prst="rect">
            <a:avLst/>
          </a:prstGeom>
          <a:no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arentesi graffa aperta 12"/>
          <p:cNvSpPr/>
          <p:nvPr/>
        </p:nvSpPr>
        <p:spPr>
          <a:xfrm rot="5400000">
            <a:off x="7534395" y="1022533"/>
            <a:ext cx="308167" cy="904366"/>
          </a:xfrm>
          <a:prstGeom prst="leftBrace">
            <a:avLst>
              <a:gd name="adj1" fmla="val 8333"/>
              <a:gd name="adj2" fmla="val 5396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43315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Line Callout 1 5"/>
          <p:cNvSpPr/>
          <p:nvPr/>
        </p:nvSpPr>
        <p:spPr>
          <a:xfrm>
            <a:off x="2161410" y="1241139"/>
            <a:ext cx="6659062" cy="1502881"/>
          </a:xfrm>
          <a:prstGeom prst="borderCallout1">
            <a:avLst>
              <a:gd name="adj1" fmla="val 99908"/>
              <a:gd name="adj2" fmla="val 49528"/>
              <a:gd name="adj3" fmla="val 136050"/>
              <a:gd name="adj4" fmla="val 39922"/>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Rectangle 6"/>
          <p:cNvSpPr/>
          <p:nvPr/>
        </p:nvSpPr>
        <p:spPr>
          <a:xfrm>
            <a:off x="179512" y="2897190"/>
            <a:ext cx="4633460" cy="9115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olo 1"/>
          <p:cNvSpPr>
            <a:spLocks noGrp="1"/>
          </p:cNvSpPr>
          <p:nvPr>
            <p:ph type="title"/>
          </p:nvPr>
        </p:nvSpPr>
        <p:spPr/>
        <p:txBody>
          <a:bodyPr/>
          <a:lstStyle/>
          <a:p>
            <a:r>
              <a:rPr lang="it-IT" dirty="0" smtClean="0"/>
              <a:t>First MILP </a:t>
            </a:r>
            <a:r>
              <a:rPr lang="it-IT" dirty="0" err="1" smtClean="0"/>
              <a:t>formulation</a:t>
            </a:r>
            <a:endParaRPr lang="en-US" dirty="0"/>
          </a:p>
        </p:txBody>
      </p:sp>
      <p:pic>
        <p:nvPicPr>
          <p:cNvPr id="8" name="Picture 4" descr="latex-image-1.pdf"/>
          <p:cNvPicPr>
            <a:picLocks noChangeAspect="1"/>
          </p:cNvPicPr>
          <p:nvPr/>
        </p:nvPicPr>
        <p:blipFill>
          <a:blip r:embed="rId3">
            <a:alphaModFix amt="40000"/>
            <a:extLst>
              <a:ext uri="{28A0092B-C50C-407E-A947-70E740481C1C}">
                <a14:useLocalDpi xmlns:a14="http://schemas.microsoft.com/office/drawing/2010/main" val="0"/>
              </a:ext>
            </a:extLst>
          </a:blip>
          <a:stretch>
            <a:fillRect/>
          </a:stretch>
        </p:blipFill>
        <p:spPr>
          <a:xfrm>
            <a:off x="303043" y="2556420"/>
            <a:ext cx="4329803" cy="3680892"/>
          </a:xfrm>
          <a:prstGeom prst="rect">
            <a:avLst/>
          </a:prstGeom>
        </p:spPr>
      </p:pic>
      <p:pic>
        <p:nvPicPr>
          <p:cNvPr id="9" name="Picture 1"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768" y="1344657"/>
            <a:ext cx="5773765" cy="1374706"/>
          </a:xfrm>
          <a:prstGeom prst="rect">
            <a:avLst/>
          </a:prstGeom>
        </p:spPr>
      </p:pic>
      <p:sp>
        <p:nvSpPr>
          <p:cNvPr id="10" name="TextBox 3"/>
          <p:cNvSpPr txBox="1"/>
          <p:nvPr/>
        </p:nvSpPr>
        <p:spPr>
          <a:xfrm>
            <a:off x="2691412" y="847149"/>
            <a:ext cx="3960489"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Jobs to positions assignment constraints</a:t>
            </a:r>
            <a:endParaRPr lang="en-US" dirty="0"/>
          </a:p>
        </p:txBody>
      </p:sp>
    </p:spTree>
    <p:extLst>
      <p:ext uri="{BB962C8B-B14F-4D97-AF65-F5344CB8AC3E}">
        <p14:creationId xmlns:p14="http://schemas.microsoft.com/office/powerpoint/2010/main" val="19325170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First MILP </a:t>
            </a:r>
            <a:r>
              <a:rPr lang="it-IT" dirty="0" err="1" smtClean="0"/>
              <a:t>formulation</a:t>
            </a:r>
            <a:endParaRPr lang="en-US" dirty="0"/>
          </a:p>
        </p:txBody>
      </p:sp>
      <p:sp>
        <p:nvSpPr>
          <p:cNvPr id="5" name="Line Callout 1 6"/>
          <p:cNvSpPr/>
          <p:nvPr/>
        </p:nvSpPr>
        <p:spPr>
          <a:xfrm>
            <a:off x="2035166" y="1278052"/>
            <a:ext cx="6659062" cy="933082"/>
          </a:xfrm>
          <a:prstGeom prst="borderCallout1">
            <a:avLst>
              <a:gd name="adj1" fmla="val 97265"/>
              <a:gd name="adj2" fmla="val 34530"/>
              <a:gd name="adj3" fmla="val 264295"/>
              <a:gd name="adj4" fmla="val 1994"/>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6" name="Picture 4" descr="latex-image-1.pdf"/>
          <p:cNvPicPr>
            <a:picLocks noChangeAspect="1"/>
          </p:cNvPicPr>
          <p:nvPr/>
        </p:nvPicPr>
        <p:blipFill>
          <a:blip r:embed="rId3">
            <a:alphaModFix amt="40000"/>
            <a:extLst>
              <a:ext uri="{28A0092B-C50C-407E-A947-70E740481C1C}">
                <a14:useLocalDpi xmlns:a14="http://schemas.microsoft.com/office/drawing/2010/main" val="0"/>
              </a:ext>
            </a:extLst>
          </a:blip>
          <a:stretch>
            <a:fillRect/>
          </a:stretch>
        </p:blipFill>
        <p:spPr>
          <a:xfrm>
            <a:off x="537282" y="2211134"/>
            <a:ext cx="4329803" cy="3680892"/>
          </a:xfrm>
          <a:prstGeom prst="rect">
            <a:avLst/>
          </a:prstGeom>
        </p:spPr>
      </p:pic>
      <p:sp>
        <p:nvSpPr>
          <p:cNvPr id="7" name="TextBox 3"/>
          <p:cNvSpPr txBox="1"/>
          <p:nvPr/>
        </p:nvSpPr>
        <p:spPr>
          <a:xfrm>
            <a:off x="2913321" y="908720"/>
            <a:ext cx="1343337" cy="369332"/>
          </a:xfrm>
          <a:prstGeom prst="rect">
            <a:avLst/>
          </a:prstGeom>
          <a:noFill/>
        </p:spPr>
        <p:txBody>
          <a:bodyPr wrap="none" rtlCol="0">
            <a:spAutoFit/>
          </a:bodyPr>
          <a:lstStyle/>
          <a:p>
            <a:r>
              <a:rPr lang="en-US" dirty="0" smtClean="0"/>
              <a:t>Precedence: </a:t>
            </a:r>
            <a:endParaRPr lang="en-US" dirty="0"/>
          </a:p>
        </p:txBody>
      </p:sp>
      <p:pic>
        <p:nvPicPr>
          <p:cNvPr id="8" name="Picture 1"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8651" y="1599677"/>
            <a:ext cx="6070600" cy="317500"/>
          </a:xfrm>
          <a:prstGeom prst="rect">
            <a:avLst/>
          </a:prstGeom>
        </p:spPr>
      </p:pic>
      <p:sp>
        <p:nvSpPr>
          <p:cNvPr id="9" name="Rectangle 2"/>
          <p:cNvSpPr/>
          <p:nvPr/>
        </p:nvSpPr>
        <p:spPr>
          <a:xfrm>
            <a:off x="413751" y="3737755"/>
            <a:ext cx="4633460" cy="390723"/>
          </a:xfrm>
          <a:prstGeom prst="rect">
            <a:avLst/>
          </a:prstGeom>
          <a:no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012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First MILP </a:t>
            </a:r>
            <a:r>
              <a:rPr lang="it-IT" dirty="0" err="1" smtClean="0"/>
              <a:t>formulation</a:t>
            </a:r>
            <a:endParaRPr lang="en-US" dirty="0"/>
          </a:p>
        </p:txBody>
      </p:sp>
      <p:sp>
        <p:nvSpPr>
          <p:cNvPr id="10" name="Line Callout 1 6"/>
          <p:cNvSpPr/>
          <p:nvPr/>
        </p:nvSpPr>
        <p:spPr>
          <a:xfrm>
            <a:off x="1541210" y="1870808"/>
            <a:ext cx="7560500" cy="933082"/>
          </a:xfrm>
          <a:prstGeom prst="borderCallout1">
            <a:avLst>
              <a:gd name="adj1" fmla="val 97265"/>
              <a:gd name="adj2" fmla="val 34530"/>
              <a:gd name="adj3" fmla="val 288079"/>
              <a:gd name="adj4" fmla="val 6067"/>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b="1" dirty="0"/>
          </a:p>
        </p:txBody>
      </p:sp>
      <p:pic>
        <p:nvPicPr>
          <p:cNvPr id="11" name="Picture 4" descr="latex-image-1.pdf"/>
          <p:cNvPicPr>
            <a:picLocks noChangeAspect="1"/>
          </p:cNvPicPr>
          <p:nvPr/>
        </p:nvPicPr>
        <p:blipFill>
          <a:blip r:embed="rId3">
            <a:alphaModFix amt="40000"/>
            <a:extLst>
              <a:ext uri="{28A0092B-C50C-407E-A947-70E740481C1C}">
                <a14:useLocalDpi xmlns:a14="http://schemas.microsoft.com/office/drawing/2010/main" val="0"/>
              </a:ext>
            </a:extLst>
          </a:blip>
          <a:stretch>
            <a:fillRect/>
          </a:stretch>
        </p:blipFill>
        <p:spPr>
          <a:xfrm>
            <a:off x="537282" y="2803890"/>
            <a:ext cx="4329803" cy="3680892"/>
          </a:xfrm>
          <a:prstGeom prst="rect">
            <a:avLst/>
          </a:prstGeom>
        </p:spPr>
      </p:pic>
      <p:sp>
        <p:nvSpPr>
          <p:cNvPr id="12" name="TextBox 3"/>
          <p:cNvSpPr txBox="1"/>
          <p:nvPr/>
        </p:nvSpPr>
        <p:spPr>
          <a:xfrm>
            <a:off x="2913321" y="1501476"/>
            <a:ext cx="2078100" cy="369332"/>
          </a:xfrm>
          <a:prstGeom prst="rect">
            <a:avLst/>
          </a:prstGeom>
          <a:noFill/>
        </p:spPr>
        <p:txBody>
          <a:bodyPr wrap="none" rtlCol="0">
            <a:spAutoFit/>
          </a:bodyPr>
          <a:lstStyle/>
          <a:p>
            <a:r>
              <a:rPr lang="en-US" dirty="0" smtClean="0"/>
              <a:t>Block </a:t>
            </a:r>
            <a:r>
              <a:rPr lang="en-US" i="1" dirty="0" smtClean="0"/>
              <a:t>B</a:t>
            </a:r>
            <a:r>
              <a:rPr lang="en-US" dirty="0" smtClean="0"/>
              <a:t> precedence: </a:t>
            </a:r>
            <a:endParaRPr lang="en-US" dirty="0"/>
          </a:p>
        </p:txBody>
      </p:sp>
      <p:sp>
        <p:nvSpPr>
          <p:cNvPr id="13" name="Rectangle 2"/>
          <p:cNvSpPr/>
          <p:nvPr/>
        </p:nvSpPr>
        <p:spPr>
          <a:xfrm>
            <a:off x="413751" y="4574055"/>
            <a:ext cx="4633460" cy="684423"/>
          </a:xfrm>
          <a:prstGeom prst="rect">
            <a:avLst/>
          </a:prstGeom>
          <a:no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7440" y="1967487"/>
            <a:ext cx="7353300" cy="774700"/>
          </a:xfrm>
          <a:prstGeom prst="rect">
            <a:avLst/>
          </a:prstGeom>
        </p:spPr>
      </p:pic>
    </p:spTree>
    <p:extLst>
      <p:ext uri="{BB962C8B-B14F-4D97-AF65-F5344CB8AC3E}">
        <p14:creationId xmlns:p14="http://schemas.microsoft.com/office/powerpoint/2010/main" val="37407060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First MILP </a:t>
            </a:r>
            <a:r>
              <a:rPr lang="it-IT" dirty="0" err="1" smtClean="0"/>
              <a:t>formulation</a:t>
            </a:r>
            <a:endParaRPr lang="en-US" dirty="0"/>
          </a:p>
        </p:txBody>
      </p:sp>
      <p:pic>
        <p:nvPicPr>
          <p:cNvPr id="3" name="Picture 4" descr="latex-image-1.pdf"/>
          <p:cNvPicPr>
            <a:picLocks noChangeAspect="1"/>
          </p:cNvPicPr>
          <p:nvPr/>
        </p:nvPicPr>
        <p:blipFill>
          <a:blip r:embed="rId3">
            <a:alphaModFix amt="40000"/>
            <a:extLst>
              <a:ext uri="{28A0092B-C50C-407E-A947-70E740481C1C}">
                <a14:useLocalDpi xmlns:a14="http://schemas.microsoft.com/office/drawing/2010/main" val="0"/>
              </a:ext>
            </a:extLst>
          </a:blip>
          <a:stretch>
            <a:fillRect/>
          </a:stretch>
        </p:blipFill>
        <p:spPr>
          <a:xfrm>
            <a:off x="537282" y="2340396"/>
            <a:ext cx="4329803" cy="3680892"/>
          </a:xfrm>
          <a:prstGeom prst="rect">
            <a:avLst/>
          </a:prstGeom>
        </p:spPr>
      </p:pic>
      <p:sp>
        <p:nvSpPr>
          <p:cNvPr id="4" name="Line Callout 1 6"/>
          <p:cNvSpPr/>
          <p:nvPr/>
        </p:nvSpPr>
        <p:spPr>
          <a:xfrm>
            <a:off x="2774210" y="1407314"/>
            <a:ext cx="5671654" cy="933082"/>
          </a:xfrm>
          <a:prstGeom prst="borderCallout1">
            <a:avLst>
              <a:gd name="adj1" fmla="val 97265"/>
              <a:gd name="adj2" fmla="val 34530"/>
              <a:gd name="adj3" fmla="val 348860"/>
              <a:gd name="adj4" fmla="val 9328"/>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b="1" dirty="0"/>
          </a:p>
        </p:txBody>
      </p:sp>
      <p:sp>
        <p:nvSpPr>
          <p:cNvPr id="5" name="TextBox 3"/>
          <p:cNvSpPr txBox="1"/>
          <p:nvPr/>
        </p:nvSpPr>
        <p:spPr>
          <a:xfrm>
            <a:off x="2913321" y="1037982"/>
            <a:ext cx="2634054" cy="369332"/>
          </a:xfrm>
          <a:prstGeom prst="rect">
            <a:avLst/>
          </a:prstGeom>
          <a:noFill/>
        </p:spPr>
        <p:txBody>
          <a:bodyPr wrap="none" rtlCol="0">
            <a:spAutoFit/>
          </a:bodyPr>
          <a:lstStyle/>
          <a:p>
            <a:r>
              <a:rPr lang="en-US" dirty="0" smtClean="0"/>
              <a:t>Time windows constraints</a:t>
            </a:r>
            <a:endParaRPr lang="en-US" dirty="0"/>
          </a:p>
        </p:txBody>
      </p:sp>
      <p:sp>
        <p:nvSpPr>
          <p:cNvPr id="6" name="Rectangle 2"/>
          <p:cNvSpPr/>
          <p:nvPr/>
        </p:nvSpPr>
        <p:spPr>
          <a:xfrm>
            <a:off x="413751" y="4677694"/>
            <a:ext cx="4577670" cy="585792"/>
          </a:xfrm>
          <a:prstGeom prst="rect">
            <a:avLst/>
          </a:prstGeom>
          <a:no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1"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1873" y="1518275"/>
            <a:ext cx="5245100" cy="774700"/>
          </a:xfrm>
          <a:prstGeom prst="rect">
            <a:avLst/>
          </a:prstGeom>
        </p:spPr>
      </p:pic>
    </p:spTree>
    <p:extLst>
      <p:ext uri="{BB962C8B-B14F-4D97-AF65-F5344CB8AC3E}">
        <p14:creationId xmlns:p14="http://schemas.microsoft.com/office/powerpoint/2010/main" val="17668378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Second MILP </a:t>
            </a:r>
            <a:r>
              <a:rPr lang="it-IT" dirty="0" err="1" smtClean="0"/>
              <a:t>formulation</a:t>
            </a:r>
            <a:endParaRPr lang="en-US" dirty="0"/>
          </a:p>
        </p:txBody>
      </p:sp>
      <p:sp>
        <p:nvSpPr>
          <p:cNvPr id="8" name="Segnaposto contenuto 4"/>
          <p:cNvSpPr>
            <a:spLocks noGrp="1"/>
          </p:cNvSpPr>
          <p:nvPr>
            <p:ph idx="1"/>
          </p:nvPr>
        </p:nvSpPr>
        <p:spPr>
          <a:xfrm>
            <a:off x="251521" y="980728"/>
            <a:ext cx="8640960" cy="4888366"/>
          </a:xfrm>
        </p:spPr>
        <p:txBody>
          <a:bodyPr/>
          <a:lstStyle/>
          <a:p>
            <a:r>
              <a:rPr lang="it-IT" u="sng" dirty="0" err="1" smtClean="0"/>
              <a:t>Variables</a:t>
            </a:r>
            <a:endParaRPr lang="it-IT" u="sng" dirty="0" smtClean="0"/>
          </a:p>
          <a:p>
            <a:pPr marL="539750" indent="-446088">
              <a:buNone/>
            </a:pPr>
            <a:r>
              <a:rPr lang="en-US" i="1" dirty="0" err="1" smtClean="0">
                <a:solidFill>
                  <a:srgbClr val="008000"/>
                </a:solidFill>
              </a:rPr>
              <a:t>x</a:t>
            </a:r>
            <a:r>
              <a:rPr lang="en-US" i="1" baseline="-25000" dirty="0" err="1" smtClean="0">
                <a:solidFill>
                  <a:srgbClr val="008000"/>
                </a:solidFill>
              </a:rPr>
              <a:t>ij</a:t>
            </a:r>
            <a:r>
              <a:rPr lang="en-US" dirty="0" smtClean="0"/>
              <a:t>  </a:t>
            </a:r>
            <a:r>
              <a:rPr lang="en-US" dirty="0"/>
              <a:t>binary </a:t>
            </a:r>
            <a:r>
              <a:rPr lang="en-US" dirty="0" smtClean="0"/>
              <a:t>variables, defined </a:t>
            </a:r>
            <a:r>
              <a:rPr lang="en-US" dirty="0"/>
              <a:t>for all </a:t>
            </a:r>
            <a:r>
              <a:rPr lang="en-US" dirty="0" smtClean="0"/>
              <a:t>pairs of </a:t>
            </a:r>
            <a:r>
              <a:rPr lang="en-US" i="1" dirty="0" smtClean="0"/>
              <a:t>D</a:t>
            </a:r>
            <a:r>
              <a:rPr lang="en-US" dirty="0" smtClean="0"/>
              <a:t>-jobs </a:t>
            </a:r>
            <a:r>
              <a:rPr lang="en-US" i="1" dirty="0" err="1" smtClean="0"/>
              <a:t>i</a:t>
            </a:r>
            <a:r>
              <a:rPr lang="en-US" dirty="0" smtClean="0"/>
              <a:t>=1, …, </a:t>
            </a:r>
            <a:r>
              <a:rPr lang="en-US" i="1" dirty="0" smtClean="0"/>
              <a:t>n</a:t>
            </a:r>
            <a:r>
              <a:rPr lang="en-US" dirty="0" smtClean="0"/>
              <a:t> </a:t>
            </a:r>
            <a:r>
              <a:rPr lang="en-US" dirty="0"/>
              <a:t>indicating whether </a:t>
            </a:r>
            <a:r>
              <a:rPr lang="en-US" dirty="0" smtClean="0">
                <a:solidFill>
                  <a:srgbClr val="008000"/>
                </a:solidFill>
              </a:rPr>
              <a:t>job </a:t>
            </a:r>
            <a:r>
              <a:rPr lang="en-US" i="1" dirty="0" err="1">
                <a:solidFill>
                  <a:srgbClr val="008000"/>
                </a:solidFill>
              </a:rPr>
              <a:t>i</a:t>
            </a:r>
            <a:r>
              <a:rPr lang="en-US" dirty="0">
                <a:solidFill>
                  <a:srgbClr val="008000"/>
                </a:solidFill>
              </a:rPr>
              <a:t> is </a:t>
            </a:r>
            <a:r>
              <a:rPr lang="en-US" dirty="0" smtClean="0">
                <a:solidFill>
                  <a:srgbClr val="008000"/>
                </a:solidFill>
              </a:rPr>
              <a:t>sequenced before </a:t>
            </a:r>
            <a:r>
              <a:rPr lang="en-US" i="1" dirty="0" smtClean="0">
                <a:solidFill>
                  <a:srgbClr val="008000"/>
                </a:solidFill>
              </a:rPr>
              <a:t>j</a:t>
            </a:r>
            <a:r>
              <a:rPr lang="en-US" dirty="0" smtClean="0">
                <a:solidFill>
                  <a:srgbClr val="008000"/>
                </a:solidFill>
              </a:rPr>
              <a:t> in the </a:t>
            </a:r>
            <a:r>
              <a:rPr lang="en-US" dirty="0">
                <a:solidFill>
                  <a:srgbClr val="008000"/>
                </a:solidFill>
              </a:rPr>
              <a:t>sequence</a:t>
            </a:r>
            <a:r>
              <a:rPr lang="en-US" dirty="0"/>
              <a:t> </a:t>
            </a:r>
            <a:r>
              <a:rPr lang="en-US" dirty="0" smtClean="0">
                <a:sym typeface="Symbol" panose="05050102010706020507" pitchFamily="18" charset="2"/>
              </a:rPr>
              <a:t></a:t>
            </a:r>
          </a:p>
          <a:p>
            <a:pPr marL="539750" indent="-446088">
              <a:buNone/>
            </a:pPr>
            <a:r>
              <a:rPr lang="en-US" i="1" dirty="0" err="1" smtClean="0">
                <a:solidFill>
                  <a:srgbClr val="008000"/>
                </a:solidFill>
              </a:rPr>
              <a:t>y</a:t>
            </a:r>
            <a:r>
              <a:rPr lang="en-US" i="1" baseline="-25000" dirty="0" err="1" smtClean="0">
                <a:solidFill>
                  <a:srgbClr val="008000"/>
                </a:solidFill>
              </a:rPr>
              <a:t>i</a:t>
            </a:r>
            <a:r>
              <a:rPr lang="en-US" dirty="0" smtClean="0">
                <a:solidFill>
                  <a:srgbClr val="008000"/>
                </a:solidFill>
              </a:rPr>
              <a:t>(</a:t>
            </a:r>
            <a:r>
              <a:rPr lang="en-US" i="1" dirty="0" smtClean="0">
                <a:solidFill>
                  <a:srgbClr val="008000"/>
                </a:solidFill>
              </a:rPr>
              <a:t>s</a:t>
            </a:r>
            <a:r>
              <a:rPr lang="en-US" dirty="0" smtClean="0">
                <a:solidFill>
                  <a:srgbClr val="008000"/>
                </a:solidFill>
              </a:rPr>
              <a:t>)</a:t>
            </a:r>
            <a:r>
              <a:rPr lang="en-US" dirty="0" smtClean="0"/>
              <a:t>  </a:t>
            </a:r>
            <a:r>
              <a:rPr lang="en-US" dirty="0"/>
              <a:t>binary variables, defined for all </a:t>
            </a:r>
            <a:r>
              <a:rPr lang="en-US" i="1" dirty="0" err="1" smtClean="0"/>
              <a:t>i</a:t>
            </a:r>
            <a:r>
              <a:rPr lang="en-US" dirty="0" smtClean="0"/>
              <a:t>=1</a:t>
            </a:r>
            <a:r>
              <a:rPr lang="en-US" dirty="0"/>
              <a:t>, …, </a:t>
            </a:r>
            <a:r>
              <a:rPr lang="en-US" i="1" dirty="0"/>
              <a:t>n</a:t>
            </a:r>
            <a:r>
              <a:rPr lang="en-US" dirty="0"/>
              <a:t> </a:t>
            </a:r>
            <a:r>
              <a:rPr lang="en-US" dirty="0" smtClean="0"/>
              <a:t> and scenarios s, indicating whether </a:t>
            </a:r>
            <a:r>
              <a:rPr lang="en-US" dirty="0" smtClean="0">
                <a:solidFill>
                  <a:srgbClr val="008000"/>
                </a:solidFill>
              </a:rPr>
              <a:t>job </a:t>
            </a:r>
            <a:r>
              <a:rPr lang="en-US" i="1" dirty="0" err="1" smtClean="0">
                <a:solidFill>
                  <a:srgbClr val="008000"/>
                </a:solidFill>
              </a:rPr>
              <a:t>i</a:t>
            </a:r>
            <a:r>
              <a:rPr lang="en-US" dirty="0" smtClean="0">
                <a:solidFill>
                  <a:srgbClr val="008000"/>
                </a:solidFill>
              </a:rPr>
              <a:t> is sequenced before block </a:t>
            </a:r>
            <a:r>
              <a:rPr lang="en-US" i="1" dirty="0" smtClean="0">
                <a:solidFill>
                  <a:srgbClr val="008000"/>
                </a:solidFill>
              </a:rPr>
              <a:t>B</a:t>
            </a:r>
            <a:r>
              <a:rPr lang="en-US" dirty="0" smtClean="0">
                <a:solidFill>
                  <a:srgbClr val="008000"/>
                </a:solidFill>
              </a:rPr>
              <a:t> </a:t>
            </a:r>
            <a:r>
              <a:rPr lang="en-US" dirty="0">
                <a:solidFill>
                  <a:srgbClr val="008000"/>
                </a:solidFill>
              </a:rPr>
              <a:t>in </a:t>
            </a:r>
            <a:r>
              <a:rPr lang="en-US" dirty="0">
                <a:solidFill>
                  <a:srgbClr val="008000"/>
                </a:solidFill>
                <a:sym typeface="Symbol" panose="05050102010706020507" pitchFamily="18" charset="2"/>
              </a:rPr>
              <a:t></a:t>
            </a:r>
            <a:r>
              <a:rPr lang="en-US" dirty="0">
                <a:solidFill>
                  <a:srgbClr val="008000"/>
                </a:solidFill>
              </a:rPr>
              <a:t>(</a:t>
            </a:r>
            <a:r>
              <a:rPr lang="en-US" dirty="0">
                <a:solidFill>
                  <a:srgbClr val="008000"/>
                </a:solidFill>
                <a:sym typeface="Symbol" panose="05050102010706020507" pitchFamily="18" charset="2"/>
              </a:rPr>
              <a:t></a:t>
            </a:r>
            <a:r>
              <a:rPr lang="en-US" dirty="0">
                <a:solidFill>
                  <a:srgbClr val="008000"/>
                </a:solidFill>
              </a:rPr>
              <a:t>; s</a:t>
            </a:r>
            <a:r>
              <a:rPr lang="en-US" dirty="0" smtClean="0">
                <a:solidFill>
                  <a:srgbClr val="008000"/>
                </a:solidFill>
              </a:rPr>
              <a:t>)</a:t>
            </a:r>
            <a:r>
              <a:rPr lang="en-US" dirty="0" smtClean="0"/>
              <a:t/>
            </a:r>
            <a:br>
              <a:rPr lang="en-US" dirty="0" smtClean="0"/>
            </a:br>
            <a:endParaRPr lang="en-US" dirty="0" smtClean="0"/>
          </a:p>
          <a:p>
            <a:pPr marL="539750" indent="-446088">
              <a:buNone/>
            </a:pPr>
            <a:r>
              <a:rPr lang="en-US" i="1" dirty="0" smtClean="0">
                <a:solidFill>
                  <a:srgbClr val="008000"/>
                </a:solidFill>
              </a:rPr>
              <a:t>C</a:t>
            </a:r>
            <a:r>
              <a:rPr lang="en-US" i="1" baseline="-25000" dirty="0" smtClean="0">
                <a:solidFill>
                  <a:srgbClr val="008000"/>
                </a:solidFill>
              </a:rPr>
              <a:t>i</a:t>
            </a:r>
            <a:r>
              <a:rPr lang="en-US" dirty="0" smtClean="0">
                <a:solidFill>
                  <a:srgbClr val="008000"/>
                </a:solidFill>
              </a:rPr>
              <a:t>(</a:t>
            </a:r>
            <a:r>
              <a:rPr lang="en-US" i="1" dirty="0" smtClean="0">
                <a:solidFill>
                  <a:srgbClr val="008000"/>
                </a:solidFill>
              </a:rPr>
              <a:t>s</a:t>
            </a:r>
            <a:r>
              <a:rPr lang="en-US" dirty="0" smtClean="0">
                <a:solidFill>
                  <a:srgbClr val="008000"/>
                </a:solidFill>
              </a:rPr>
              <a:t>)</a:t>
            </a:r>
            <a:r>
              <a:rPr lang="en-US" dirty="0" smtClean="0"/>
              <a:t> defined for all </a:t>
            </a:r>
            <a:r>
              <a:rPr lang="en-US" i="1" dirty="0" err="1" smtClean="0">
                <a:solidFill>
                  <a:srgbClr val="008000"/>
                </a:solidFill>
              </a:rPr>
              <a:t>i</a:t>
            </a:r>
            <a:r>
              <a:rPr lang="en-US" dirty="0" smtClean="0"/>
              <a:t> and all </a:t>
            </a:r>
            <a:r>
              <a:rPr lang="en-US" dirty="0" smtClean="0">
                <a:solidFill>
                  <a:srgbClr val="008000"/>
                </a:solidFill>
              </a:rPr>
              <a:t>s</a:t>
            </a:r>
            <a:r>
              <a:rPr lang="en-US" dirty="0" smtClean="0"/>
              <a:t>, are (an upper bound on ) the </a:t>
            </a:r>
            <a:r>
              <a:rPr lang="en-US" dirty="0" smtClean="0">
                <a:solidFill>
                  <a:srgbClr val="008000"/>
                </a:solidFill>
              </a:rPr>
              <a:t>completion time of the job </a:t>
            </a:r>
            <a:r>
              <a:rPr lang="en-US" dirty="0" err="1" smtClean="0">
                <a:solidFill>
                  <a:srgbClr val="008000"/>
                </a:solidFill>
              </a:rPr>
              <a:t>i</a:t>
            </a:r>
            <a:r>
              <a:rPr lang="en-US" dirty="0" smtClean="0"/>
              <a:t>.</a:t>
            </a:r>
          </a:p>
          <a:p>
            <a:pPr marL="539750" indent="-446088">
              <a:buNone/>
            </a:pPr>
            <a:r>
              <a:rPr lang="en-US" i="1" dirty="0" smtClean="0">
                <a:solidFill>
                  <a:srgbClr val="008000"/>
                </a:solidFill>
              </a:rPr>
              <a:t>C</a:t>
            </a:r>
            <a:r>
              <a:rPr lang="en-US" i="1" baseline="-25000" dirty="0" smtClean="0">
                <a:solidFill>
                  <a:srgbClr val="008000"/>
                </a:solidFill>
              </a:rPr>
              <a:t>B</a:t>
            </a:r>
            <a:r>
              <a:rPr lang="en-US" dirty="0" smtClean="0">
                <a:solidFill>
                  <a:srgbClr val="008000"/>
                </a:solidFill>
              </a:rPr>
              <a:t>(</a:t>
            </a:r>
            <a:r>
              <a:rPr lang="en-US" i="1" dirty="0" smtClean="0">
                <a:solidFill>
                  <a:srgbClr val="008000"/>
                </a:solidFill>
              </a:rPr>
              <a:t>s</a:t>
            </a:r>
            <a:r>
              <a:rPr lang="en-US" dirty="0">
                <a:solidFill>
                  <a:srgbClr val="008000"/>
                </a:solidFill>
              </a:rPr>
              <a:t>)</a:t>
            </a:r>
            <a:r>
              <a:rPr lang="en-US" dirty="0"/>
              <a:t> defined for </a:t>
            </a:r>
            <a:r>
              <a:rPr lang="en-US" dirty="0" smtClean="0"/>
              <a:t>all scenarios </a:t>
            </a:r>
            <a:r>
              <a:rPr lang="en-US" i="1" dirty="0" smtClean="0">
                <a:solidFill>
                  <a:srgbClr val="008000"/>
                </a:solidFill>
              </a:rPr>
              <a:t>s</a:t>
            </a:r>
            <a:r>
              <a:rPr lang="en-US" dirty="0" smtClean="0"/>
              <a:t> indicates </a:t>
            </a:r>
            <a:r>
              <a:rPr lang="en-US" dirty="0"/>
              <a:t>the </a:t>
            </a:r>
            <a:r>
              <a:rPr lang="en-US" dirty="0">
                <a:solidFill>
                  <a:srgbClr val="008000"/>
                </a:solidFill>
              </a:rPr>
              <a:t>completion time of </a:t>
            </a:r>
            <a:r>
              <a:rPr lang="en-US" dirty="0" smtClean="0">
                <a:solidFill>
                  <a:srgbClr val="008000"/>
                </a:solidFill>
              </a:rPr>
              <a:t>block </a:t>
            </a:r>
            <a:r>
              <a:rPr lang="en-US" i="1" dirty="0" smtClean="0">
                <a:solidFill>
                  <a:srgbClr val="008000"/>
                </a:solidFill>
              </a:rPr>
              <a:t>B</a:t>
            </a:r>
            <a:r>
              <a:rPr lang="en-US" dirty="0" smtClean="0">
                <a:solidFill>
                  <a:srgbClr val="008000"/>
                </a:solidFill>
              </a:rPr>
              <a:t> </a:t>
            </a:r>
            <a:r>
              <a:rPr lang="en-US" dirty="0">
                <a:solidFill>
                  <a:srgbClr val="008000"/>
                </a:solidFill>
              </a:rPr>
              <a:t>in </a:t>
            </a:r>
            <a:r>
              <a:rPr lang="en-US" dirty="0">
                <a:solidFill>
                  <a:srgbClr val="008000"/>
                </a:solidFill>
                <a:sym typeface="Symbol" panose="05050102010706020507" pitchFamily="18" charset="2"/>
              </a:rPr>
              <a:t></a:t>
            </a:r>
            <a:r>
              <a:rPr lang="en-US" dirty="0">
                <a:solidFill>
                  <a:srgbClr val="008000"/>
                </a:solidFill>
              </a:rPr>
              <a:t>(</a:t>
            </a:r>
            <a:r>
              <a:rPr lang="en-US" dirty="0">
                <a:solidFill>
                  <a:srgbClr val="008000"/>
                </a:solidFill>
                <a:sym typeface="Symbol" panose="05050102010706020507" pitchFamily="18" charset="2"/>
              </a:rPr>
              <a:t></a:t>
            </a:r>
            <a:r>
              <a:rPr lang="en-US" dirty="0">
                <a:solidFill>
                  <a:srgbClr val="008000"/>
                </a:solidFill>
              </a:rPr>
              <a:t>; s)</a:t>
            </a:r>
            <a:endParaRPr lang="en-US" dirty="0"/>
          </a:p>
          <a:p>
            <a:pPr marL="539750" indent="-446088">
              <a:buNone/>
            </a:pPr>
            <a:endParaRPr lang="en-US" dirty="0" smtClean="0"/>
          </a:p>
        </p:txBody>
      </p:sp>
    </p:spTree>
    <p:extLst>
      <p:ext uri="{BB962C8B-B14F-4D97-AF65-F5344CB8AC3E}">
        <p14:creationId xmlns:p14="http://schemas.microsoft.com/office/powerpoint/2010/main" val="18198288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Second MILP </a:t>
            </a:r>
            <a:r>
              <a:rPr lang="it-IT" dirty="0" err="1" smtClean="0"/>
              <a:t>formulation</a:t>
            </a:r>
            <a:endParaRPr lang="en-US" dirty="0"/>
          </a:p>
        </p:txBody>
      </p:sp>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052736"/>
            <a:ext cx="6438916" cy="5256584"/>
          </a:xfrm>
          <a:prstGeom prst="rect">
            <a:avLst/>
          </a:prstGeom>
        </p:spPr>
      </p:pic>
    </p:spTree>
    <p:extLst>
      <p:ext uri="{BB962C8B-B14F-4D97-AF65-F5344CB8AC3E}">
        <p14:creationId xmlns:p14="http://schemas.microsoft.com/office/powerpoint/2010/main" val="5527420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Experimental</a:t>
            </a:r>
            <a:r>
              <a:rPr lang="it-IT" dirty="0" smtClean="0"/>
              <a:t> </a:t>
            </a:r>
            <a:r>
              <a:rPr lang="it-IT" dirty="0" err="1" smtClean="0"/>
              <a:t>results</a:t>
            </a:r>
            <a:endParaRPr lang="en-US" dirty="0"/>
          </a:p>
        </p:txBody>
      </p:sp>
      <p:sp>
        <p:nvSpPr>
          <p:cNvPr id="3" name="Segnaposto contenuto 2"/>
          <p:cNvSpPr>
            <a:spLocks noGrp="1"/>
          </p:cNvSpPr>
          <p:nvPr>
            <p:ph idx="1"/>
          </p:nvPr>
        </p:nvSpPr>
        <p:spPr>
          <a:xfrm>
            <a:off x="251521" y="1124744"/>
            <a:ext cx="8640960" cy="4744350"/>
          </a:xfrm>
        </p:spPr>
        <p:txBody>
          <a:bodyPr/>
          <a:lstStyle/>
          <a:p>
            <a:r>
              <a:rPr lang="en-US" dirty="0" smtClean="0"/>
              <a:t>We performed a number of tests to </a:t>
            </a:r>
            <a:r>
              <a:rPr lang="en-US" dirty="0"/>
              <a:t>assess the quality of the proposed </a:t>
            </a:r>
            <a:r>
              <a:rPr lang="en-US" dirty="0" smtClean="0"/>
              <a:t>MILPs (and of SPT heuristic).</a:t>
            </a:r>
          </a:p>
          <a:p>
            <a:endParaRPr lang="en-US" dirty="0" smtClean="0"/>
          </a:p>
          <a:p>
            <a:pPr marL="654050" lvl="1" indent="-361950">
              <a:buFont typeface="Wingdings" panose="05000000000000000000" pitchFamily="2" charset="2"/>
              <a:buChar char="q"/>
            </a:pPr>
            <a:r>
              <a:rPr lang="it-IT" dirty="0">
                <a:solidFill>
                  <a:srgbClr val="008000"/>
                </a:solidFill>
              </a:rPr>
              <a:t>36 </a:t>
            </a:r>
            <a:r>
              <a:rPr lang="it-IT" dirty="0" err="1">
                <a:solidFill>
                  <a:srgbClr val="008000"/>
                </a:solidFill>
              </a:rPr>
              <a:t>instance</a:t>
            </a:r>
            <a:r>
              <a:rPr lang="it-IT" dirty="0">
                <a:solidFill>
                  <a:srgbClr val="008000"/>
                </a:solidFill>
              </a:rPr>
              <a:t> </a:t>
            </a:r>
            <a:r>
              <a:rPr lang="it-IT" dirty="0" err="1">
                <a:solidFill>
                  <a:srgbClr val="008000"/>
                </a:solidFill>
              </a:rPr>
              <a:t>classes</a:t>
            </a:r>
            <a:r>
              <a:rPr lang="it-IT" dirty="0"/>
              <a:t> </a:t>
            </a:r>
            <a:r>
              <a:rPr lang="it-IT" dirty="0" err="1"/>
              <a:t>each</a:t>
            </a:r>
            <a:r>
              <a:rPr lang="it-IT" dirty="0"/>
              <a:t> </a:t>
            </a:r>
            <a:r>
              <a:rPr lang="it-IT" dirty="0" err="1"/>
              <a:t>containing</a:t>
            </a:r>
            <a:r>
              <a:rPr lang="it-IT" dirty="0"/>
              <a:t> 20 </a:t>
            </a:r>
            <a:r>
              <a:rPr lang="it-IT" dirty="0" err="1"/>
              <a:t>instances</a:t>
            </a:r>
            <a:endParaRPr lang="en-US" dirty="0"/>
          </a:p>
          <a:p>
            <a:pPr marL="654050" lvl="1" indent="-361950">
              <a:buFont typeface="Wingdings" panose="05000000000000000000" pitchFamily="2" charset="2"/>
              <a:buChar char="q"/>
            </a:pPr>
            <a:endParaRPr lang="en-US" dirty="0" smtClean="0"/>
          </a:p>
          <a:p>
            <a:pPr marL="654050" lvl="1" indent="-361950">
              <a:buFont typeface="Wingdings" panose="05000000000000000000" pitchFamily="2" charset="2"/>
              <a:buChar char="q"/>
            </a:pPr>
            <a:r>
              <a:rPr lang="en-US" dirty="0" smtClean="0"/>
              <a:t>for </a:t>
            </a:r>
            <a:r>
              <a:rPr lang="en-US" dirty="0"/>
              <a:t>each </a:t>
            </a:r>
            <a:r>
              <a:rPr lang="en-US" dirty="0" smtClean="0"/>
              <a:t>instance, </a:t>
            </a:r>
            <a:r>
              <a:rPr lang="en-US" dirty="0" smtClean="0">
                <a:solidFill>
                  <a:srgbClr val="008000"/>
                </a:solidFill>
              </a:rPr>
              <a:t>5 </a:t>
            </a:r>
            <a:r>
              <a:rPr lang="en-US" dirty="0">
                <a:solidFill>
                  <a:srgbClr val="008000"/>
                </a:solidFill>
              </a:rPr>
              <a:t>scenarios</a:t>
            </a:r>
            <a:r>
              <a:rPr lang="en-US" dirty="0"/>
              <a:t> in which the duration of </a:t>
            </a:r>
            <a:r>
              <a:rPr lang="en-US" dirty="0" smtClean="0"/>
              <a:t>the external  job </a:t>
            </a:r>
            <a:r>
              <a:rPr lang="en-US" dirty="0"/>
              <a:t>assumes </a:t>
            </a:r>
            <a:r>
              <a:rPr lang="en-US" dirty="0" smtClean="0"/>
              <a:t>five </a:t>
            </a:r>
            <a:r>
              <a:rPr lang="en-US" dirty="0"/>
              <a:t>consecutive integer values. </a:t>
            </a:r>
            <a:endParaRPr lang="en-US" dirty="0" smtClean="0"/>
          </a:p>
          <a:p>
            <a:pPr marL="654050" lvl="1" indent="-361950">
              <a:buFont typeface="Wingdings" panose="05000000000000000000" pitchFamily="2" charset="2"/>
              <a:buChar char="q"/>
            </a:pPr>
            <a:endParaRPr lang="en-US" dirty="0"/>
          </a:p>
          <a:p>
            <a:pPr marL="654050" lvl="1" indent="-361950">
              <a:buFont typeface="Wingdings" panose="05000000000000000000" pitchFamily="2" charset="2"/>
              <a:buChar char="q"/>
            </a:pPr>
            <a:r>
              <a:rPr lang="en-US" dirty="0" smtClean="0"/>
              <a:t>tests run </a:t>
            </a:r>
            <a:r>
              <a:rPr lang="en-US" dirty="0"/>
              <a:t>on a on a PC equipped with Intel </a:t>
            </a:r>
            <a:r>
              <a:rPr lang="en-US" dirty="0" smtClean="0"/>
              <a:t>i7 processor </a:t>
            </a:r>
            <a:r>
              <a:rPr lang="en-US" dirty="0"/>
              <a:t>and 64 Gb of RAM using CPLEX 12.4. </a:t>
            </a:r>
            <a:r>
              <a:rPr lang="en-US" dirty="0" smtClean="0"/>
              <a:t>(A time limit </a:t>
            </a:r>
            <a:r>
              <a:rPr lang="en-US" dirty="0"/>
              <a:t>of 30 minutes has been set for each instance</a:t>
            </a:r>
            <a:r>
              <a:rPr lang="en-US" dirty="0" smtClean="0"/>
              <a:t>.)</a:t>
            </a:r>
            <a:endParaRPr lang="en-US" dirty="0"/>
          </a:p>
        </p:txBody>
      </p:sp>
    </p:spTree>
    <p:extLst>
      <p:ext uri="{BB962C8B-B14F-4D97-AF65-F5344CB8AC3E}">
        <p14:creationId xmlns:p14="http://schemas.microsoft.com/office/powerpoint/2010/main" val="2751929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50825" y="188913"/>
            <a:ext cx="8569325" cy="706437"/>
          </a:xfrm>
        </p:spPr>
        <p:txBody>
          <a:bodyPr>
            <a:normAutofit/>
          </a:bodyPr>
          <a:lstStyle/>
          <a:p>
            <a:pPr eaLnBrk="1" fontAlgn="auto" hangingPunct="1">
              <a:spcAft>
                <a:spcPts val="0"/>
              </a:spcAft>
              <a:defRPr/>
            </a:pPr>
            <a:r>
              <a:rPr lang="it-IT" altLang="it-IT" dirty="0" smtClean="0">
                <a:solidFill>
                  <a:schemeClr val="tx1">
                    <a:lumMod val="75000"/>
                    <a:lumOff val="25000"/>
                  </a:schemeClr>
                </a:solidFill>
              </a:rPr>
              <a:t>The </a:t>
            </a:r>
            <a:r>
              <a:rPr lang="it-IT" altLang="it-IT" dirty="0" err="1" smtClean="0">
                <a:solidFill>
                  <a:schemeClr val="tx1">
                    <a:lumMod val="75000"/>
                    <a:lumOff val="25000"/>
                  </a:schemeClr>
                </a:solidFill>
              </a:rPr>
              <a:t>addressed</a:t>
            </a:r>
            <a:r>
              <a:rPr lang="it-IT" altLang="it-IT" dirty="0" smtClean="0">
                <a:solidFill>
                  <a:schemeClr val="tx1">
                    <a:lumMod val="75000"/>
                    <a:lumOff val="25000"/>
                  </a:schemeClr>
                </a:solidFill>
              </a:rPr>
              <a:t> </a:t>
            </a:r>
            <a:r>
              <a:rPr lang="it-IT" altLang="it-IT" dirty="0" err="1" smtClean="0">
                <a:solidFill>
                  <a:schemeClr val="tx1">
                    <a:lumMod val="75000"/>
                    <a:lumOff val="25000"/>
                  </a:schemeClr>
                </a:solidFill>
              </a:rPr>
              <a:t>problem</a:t>
            </a:r>
            <a:endParaRPr lang="en-US" altLang="it-IT" dirty="0">
              <a:solidFill>
                <a:schemeClr val="tx1">
                  <a:lumMod val="75000"/>
                  <a:lumOff val="25000"/>
                </a:schemeClr>
              </a:solidFill>
            </a:endParaRPr>
          </a:p>
        </p:txBody>
      </p:sp>
      <p:sp>
        <p:nvSpPr>
          <p:cNvPr id="21509" name="Rectangle 3"/>
          <p:cNvSpPr>
            <a:spLocks noGrp="1" noChangeArrowheads="1"/>
          </p:cNvSpPr>
          <p:nvPr>
            <p:ph idx="1"/>
          </p:nvPr>
        </p:nvSpPr>
        <p:spPr>
          <a:xfrm>
            <a:off x="457200" y="1196975"/>
            <a:ext cx="8229600" cy="3672185"/>
          </a:xfrm>
        </p:spPr>
        <p:txBody>
          <a:bodyPr/>
          <a:lstStyle/>
          <a:p>
            <a:pPr eaLnBrk="1" hangingPunct="1">
              <a:buFontTx/>
              <a:buNone/>
            </a:pPr>
            <a:endParaRPr lang="en-US" altLang="it-IT" dirty="0" smtClean="0"/>
          </a:p>
          <a:p>
            <a:pPr eaLnBrk="1" hangingPunct="1">
              <a:buFontTx/>
              <a:buNone/>
            </a:pPr>
            <a:endParaRPr lang="en-US" altLang="it-IT" dirty="0" smtClean="0"/>
          </a:p>
          <a:p>
            <a:pPr eaLnBrk="1" hangingPunct="1">
              <a:buFontTx/>
              <a:buNone/>
            </a:pPr>
            <a:endParaRPr lang="en-US" altLang="it-IT" dirty="0" smtClean="0"/>
          </a:p>
          <a:p>
            <a:pPr eaLnBrk="1" hangingPunct="1">
              <a:buFontTx/>
              <a:buNone/>
            </a:pPr>
            <a:endParaRPr lang="en-US" altLang="it-IT" dirty="0" smtClean="0"/>
          </a:p>
        </p:txBody>
      </p:sp>
      <p:sp>
        <p:nvSpPr>
          <p:cNvPr id="18438" name="Rectangle 6"/>
          <p:cNvSpPr>
            <a:spLocks noChangeArrowheads="1"/>
          </p:cNvSpPr>
          <p:nvPr/>
        </p:nvSpPr>
        <p:spPr bwMode="auto">
          <a:xfrm>
            <a:off x="468313" y="1052513"/>
            <a:ext cx="82804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sz="2400" dirty="0">
                <a:latin typeface="+mn-lt"/>
              </a:rPr>
              <a:t>The </a:t>
            </a:r>
            <a:r>
              <a:rPr lang="en-US" sz="2400" i="1" dirty="0">
                <a:latin typeface="+mn-lt"/>
              </a:rPr>
              <a:t>external</a:t>
            </a:r>
            <a:r>
              <a:rPr lang="en-US" sz="2400" dirty="0">
                <a:latin typeface="+mn-lt"/>
              </a:rPr>
              <a:t> jobs must be processed within a certain given time window.</a:t>
            </a:r>
          </a:p>
          <a:p>
            <a:pPr eaLnBrk="1" hangingPunct="1">
              <a:defRPr/>
            </a:pPr>
            <a:endParaRPr lang="en-US" sz="2400" dirty="0" smtClean="0">
              <a:latin typeface="+mn-lt"/>
            </a:endParaRPr>
          </a:p>
          <a:p>
            <a:pPr eaLnBrk="1" hangingPunct="1">
              <a:defRPr/>
            </a:pPr>
            <a:r>
              <a:rPr lang="en-US" sz="2400" dirty="0" smtClean="0">
                <a:latin typeface="+mn-lt"/>
              </a:rPr>
              <a:t>The </a:t>
            </a:r>
            <a:r>
              <a:rPr lang="en-US" sz="2400" dirty="0">
                <a:latin typeface="+mn-lt"/>
              </a:rPr>
              <a:t>external party's jobs </a:t>
            </a:r>
            <a:r>
              <a:rPr lang="en-US" sz="2400" dirty="0" smtClean="0">
                <a:latin typeface="+mn-lt"/>
              </a:rPr>
              <a:t>have a </a:t>
            </a:r>
            <a:r>
              <a:rPr lang="en-US" sz="2400" i="1" dirty="0">
                <a:solidFill>
                  <a:srgbClr val="008000"/>
                </a:solidFill>
                <a:latin typeface="+mn-lt"/>
              </a:rPr>
              <a:t>nominal </a:t>
            </a:r>
            <a:r>
              <a:rPr lang="en-US" sz="2400" i="1" dirty="0" smtClean="0">
                <a:solidFill>
                  <a:srgbClr val="008000"/>
                </a:solidFill>
                <a:latin typeface="+mn-lt"/>
              </a:rPr>
              <a:t>duration</a:t>
            </a:r>
          </a:p>
          <a:p>
            <a:pPr eaLnBrk="1" hangingPunct="1">
              <a:defRPr/>
            </a:pPr>
            <a:endParaRPr lang="it-IT" sz="2400" dirty="0">
              <a:solidFill>
                <a:srgbClr val="FF0000"/>
              </a:solidFill>
              <a:latin typeface="+mn-lt"/>
            </a:endParaRPr>
          </a:p>
          <a:p>
            <a:pPr eaLnBrk="1" hangingPunct="1">
              <a:defRPr/>
            </a:pPr>
            <a:endParaRPr lang="en-US" sz="2400" dirty="0" smtClean="0">
              <a:latin typeface="+mn-lt"/>
            </a:endParaRPr>
          </a:p>
          <a:p>
            <a:pPr eaLnBrk="1" hangingPunct="1">
              <a:defRPr/>
            </a:pPr>
            <a:r>
              <a:rPr lang="en-US" sz="2400" dirty="0" smtClean="0">
                <a:latin typeface="+mn-lt"/>
              </a:rPr>
              <a:t>when </a:t>
            </a:r>
            <a:r>
              <a:rPr lang="en-US" sz="2400" dirty="0">
                <a:latin typeface="+mn-lt"/>
              </a:rPr>
              <a:t>planning the schedule </a:t>
            </a:r>
            <a:r>
              <a:rPr lang="en-US" sz="2400" dirty="0" smtClean="0">
                <a:latin typeface="+mn-lt"/>
              </a:rPr>
              <a:t> the owner must </a:t>
            </a:r>
            <a:r>
              <a:rPr lang="en-US" sz="2400" dirty="0">
                <a:latin typeface="+mn-lt"/>
              </a:rPr>
              <a:t>take into account </a:t>
            </a:r>
            <a:r>
              <a:rPr lang="en-US" sz="2400" i="1" dirty="0">
                <a:solidFill>
                  <a:srgbClr val="008000"/>
                </a:solidFill>
                <a:latin typeface="+mn-lt"/>
              </a:rPr>
              <a:t>possible deviations</a:t>
            </a:r>
            <a:r>
              <a:rPr lang="en-US" sz="2400" dirty="0">
                <a:latin typeface="+mn-lt"/>
              </a:rPr>
              <a:t> from the nominal values of the processing </a:t>
            </a:r>
            <a:r>
              <a:rPr lang="en-US" sz="2400" dirty="0" smtClean="0">
                <a:latin typeface="+mn-lt"/>
              </a:rPr>
              <a:t>times</a:t>
            </a:r>
          </a:p>
          <a:p>
            <a:pPr eaLnBrk="1" hangingPunct="1">
              <a:defRPr/>
            </a:pPr>
            <a:endParaRPr lang="en-US" altLang="it-IT" sz="2400" dirty="0" smtClean="0">
              <a:latin typeface="+mn-lt"/>
            </a:endParaRPr>
          </a:p>
        </p:txBody>
      </p:sp>
      <p:sp>
        <p:nvSpPr>
          <p:cNvPr id="4" name="Rettangolo arrotondato 3"/>
          <p:cNvSpPr/>
          <p:nvPr/>
        </p:nvSpPr>
        <p:spPr>
          <a:xfrm>
            <a:off x="1000568" y="4653136"/>
            <a:ext cx="7142864" cy="13271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determine a schedule which is </a:t>
            </a:r>
            <a:r>
              <a:rPr lang="en-US" sz="2400" b="1" i="1" dirty="0" smtClean="0">
                <a:solidFill>
                  <a:srgbClr val="008000"/>
                </a:solidFill>
              </a:rPr>
              <a:t>robust</a:t>
            </a:r>
            <a:r>
              <a:rPr lang="en-US" sz="2400" dirty="0" smtClean="0">
                <a:solidFill>
                  <a:srgbClr val="008000"/>
                </a:solidFill>
              </a:rPr>
              <a:t> </a:t>
            </a:r>
            <a:r>
              <a:rPr lang="en-US" sz="2400" dirty="0" smtClean="0"/>
              <a:t>to </a:t>
            </a:r>
            <a:r>
              <a:rPr lang="en-US" sz="2400" dirty="0"/>
              <a:t>any </a:t>
            </a:r>
            <a:r>
              <a:rPr lang="en-US" sz="2400" dirty="0" smtClean="0"/>
              <a:t>change </a:t>
            </a:r>
            <a:r>
              <a:rPr lang="en-US" sz="2400" dirty="0"/>
              <a:t>in the durations of the external </a:t>
            </a:r>
            <a:r>
              <a:rPr lang="en-US" sz="2400" dirty="0" smtClean="0"/>
              <a:t>jobs</a:t>
            </a:r>
            <a:endParaRPr lang="en-US" sz="2400" dirty="0"/>
          </a:p>
        </p:txBody>
      </p:sp>
      <p:sp>
        <p:nvSpPr>
          <p:cNvPr id="5" name="Freccia in giù 4"/>
          <p:cNvSpPr/>
          <p:nvPr/>
        </p:nvSpPr>
        <p:spPr>
          <a:xfrm>
            <a:off x="4391980" y="2708920"/>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84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3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Instance</a:t>
            </a:r>
            <a:r>
              <a:rPr lang="it-IT" dirty="0" smtClean="0"/>
              <a:t> </a:t>
            </a:r>
            <a:r>
              <a:rPr lang="it-IT" dirty="0" err="1" smtClean="0"/>
              <a:t>classes</a:t>
            </a:r>
            <a:endParaRPr lang="en-US" dirty="0"/>
          </a:p>
        </p:txBody>
      </p:sp>
      <p:sp>
        <p:nvSpPr>
          <p:cNvPr id="3" name="Segnaposto contenuto 2"/>
          <p:cNvSpPr>
            <a:spLocks noGrp="1"/>
          </p:cNvSpPr>
          <p:nvPr>
            <p:ph idx="1"/>
          </p:nvPr>
        </p:nvSpPr>
        <p:spPr>
          <a:xfrm>
            <a:off x="251521" y="908720"/>
            <a:ext cx="8640960" cy="2736304"/>
          </a:xfrm>
        </p:spPr>
        <p:txBody>
          <a:bodyPr/>
          <a:lstStyle/>
          <a:p>
            <a:r>
              <a:rPr lang="it-IT" dirty="0" err="1" smtClean="0"/>
              <a:t>Randomly</a:t>
            </a:r>
            <a:r>
              <a:rPr lang="it-IT" dirty="0" smtClean="0"/>
              <a:t> </a:t>
            </a:r>
            <a:r>
              <a:rPr lang="it-IT" dirty="0" err="1" smtClean="0"/>
              <a:t>generated</a:t>
            </a:r>
            <a:r>
              <a:rPr lang="it-IT" dirty="0" smtClean="0"/>
              <a:t> </a:t>
            </a:r>
            <a:r>
              <a:rPr lang="it-IT" dirty="0" err="1" smtClean="0"/>
              <a:t>using</a:t>
            </a:r>
            <a:r>
              <a:rPr lang="it-IT" dirty="0" smtClean="0"/>
              <a:t> the </a:t>
            </a:r>
            <a:r>
              <a:rPr lang="it-IT" dirty="0" err="1" smtClean="0"/>
              <a:t>following</a:t>
            </a:r>
            <a:r>
              <a:rPr lang="it-IT" dirty="0" smtClean="0"/>
              <a:t> </a:t>
            </a:r>
            <a:r>
              <a:rPr lang="it-IT" dirty="0" err="1" smtClean="0"/>
              <a:t>parameters</a:t>
            </a:r>
            <a:r>
              <a:rPr lang="it-IT" dirty="0" smtClean="0"/>
              <a:t>:</a:t>
            </a:r>
          </a:p>
          <a:p>
            <a:pPr marL="358775" indent="-358775">
              <a:buFont typeface="Wingdings" panose="05000000000000000000" pitchFamily="2" charset="2"/>
              <a:buChar char="q"/>
            </a:pPr>
            <a:r>
              <a:rPr lang="it-IT" dirty="0" err="1" smtClean="0"/>
              <a:t>Number</a:t>
            </a:r>
            <a:r>
              <a:rPr lang="it-IT" dirty="0" smtClean="0"/>
              <a:t> of </a:t>
            </a:r>
            <a:r>
              <a:rPr lang="it-IT" i="1" dirty="0" smtClean="0"/>
              <a:t>D</a:t>
            </a:r>
            <a:r>
              <a:rPr lang="it-IT" dirty="0" smtClean="0"/>
              <a:t>-</a:t>
            </a:r>
            <a:r>
              <a:rPr lang="it-IT" dirty="0" err="1" smtClean="0"/>
              <a:t>jobs</a:t>
            </a:r>
            <a:r>
              <a:rPr lang="it-IT" dirty="0" smtClean="0"/>
              <a:t> </a:t>
            </a:r>
            <a:r>
              <a:rPr lang="it-IT" i="1" dirty="0" smtClean="0">
                <a:solidFill>
                  <a:srgbClr val="FF0000"/>
                </a:solidFill>
              </a:rPr>
              <a:t>n</a:t>
            </a:r>
            <a:r>
              <a:rPr lang="it-IT" dirty="0" smtClean="0"/>
              <a:t> </a:t>
            </a:r>
            <a:r>
              <a:rPr lang="it-IT" dirty="0" smtClean="0">
                <a:sym typeface="Symbol" panose="05050102010706020507" pitchFamily="18" charset="2"/>
              </a:rPr>
              <a:t>{50, 100, 200}</a:t>
            </a:r>
          </a:p>
          <a:p>
            <a:pPr marL="358775" indent="-358775">
              <a:buFont typeface="Wingdings" panose="05000000000000000000" pitchFamily="2" charset="2"/>
              <a:buChar char="q"/>
            </a:pPr>
            <a:r>
              <a:rPr lang="it-IT" dirty="0" smtClean="0">
                <a:solidFill>
                  <a:srgbClr val="FF0000"/>
                </a:solidFill>
                <a:sym typeface="Symbol" panose="05050102010706020507" pitchFamily="18" charset="2"/>
              </a:rPr>
              <a:t>Processing </a:t>
            </a:r>
            <a:r>
              <a:rPr lang="it-IT" dirty="0" err="1" smtClean="0">
                <a:solidFill>
                  <a:srgbClr val="FF0000"/>
                </a:solidFill>
                <a:sym typeface="Symbol" panose="05050102010706020507" pitchFamily="18" charset="2"/>
              </a:rPr>
              <a:t>times</a:t>
            </a:r>
            <a:r>
              <a:rPr lang="it-IT" dirty="0" smtClean="0">
                <a:solidFill>
                  <a:srgbClr val="FF0000"/>
                </a:solidFill>
                <a:sym typeface="Symbol" panose="05050102010706020507" pitchFamily="18" charset="2"/>
              </a:rPr>
              <a:t> </a:t>
            </a:r>
            <a:r>
              <a:rPr lang="it-IT" i="1" dirty="0" err="1" smtClean="0">
                <a:solidFill>
                  <a:srgbClr val="FF0000"/>
                </a:solidFill>
                <a:sym typeface="Symbol" panose="05050102010706020507" pitchFamily="18" charset="2"/>
              </a:rPr>
              <a:t>p</a:t>
            </a:r>
            <a:r>
              <a:rPr lang="it-IT" i="1" baseline="-25000" dirty="0" err="1" smtClean="0">
                <a:solidFill>
                  <a:srgbClr val="FF0000"/>
                </a:solidFill>
                <a:sym typeface="Symbol" panose="05050102010706020507" pitchFamily="18" charset="2"/>
              </a:rPr>
              <a:t>j</a:t>
            </a:r>
            <a:r>
              <a:rPr lang="it-IT" dirty="0" smtClean="0">
                <a:sym typeface="Symbol" panose="05050102010706020507" pitchFamily="18" charset="2"/>
              </a:rPr>
              <a:t> and </a:t>
            </a:r>
            <a:r>
              <a:rPr lang="it-IT" i="1" dirty="0" smtClean="0">
                <a:solidFill>
                  <a:srgbClr val="3333FF"/>
                </a:solidFill>
                <a:sym typeface="Symbol" panose="05050102010706020507" pitchFamily="18" charset="2"/>
              </a:rPr>
              <a:t>P</a:t>
            </a:r>
            <a:r>
              <a:rPr lang="it-IT" dirty="0" smtClean="0">
                <a:sym typeface="Symbol" panose="05050102010706020507" pitchFamily="18" charset="2"/>
              </a:rPr>
              <a:t> </a:t>
            </a:r>
            <a:r>
              <a:rPr lang="it-IT" dirty="0" err="1" smtClean="0">
                <a:sym typeface="Symbol" panose="05050102010706020507" pitchFamily="18" charset="2"/>
              </a:rPr>
              <a:t>uniformly</a:t>
            </a:r>
            <a:r>
              <a:rPr lang="it-IT" dirty="0" smtClean="0">
                <a:sym typeface="Symbol" panose="05050102010706020507" pitchFamily="18" charset="2"/>
              </a:rPr>
              <a:t> </a:t>
            </a:r>
            <a:r>
              <a:rPr lang="it-IT" dirty="0" err="1" smtClean="0">
                <a:sym typeface="Symbol" panose="05050102010706020507" pitchFamily="18" charset="2"/>
              </a:rPr>
              <a:t>distributed</a:t>
            </a:r>
            <a:r>
              <a:rPr lang="it-IT" dirty="0" smtClean="0">
                <a:sym typeface="Symbol" panose="05050102010706020507" pitchFamily="18" charset="2"/>
              </a:rPr>
              <a:t> in 2 </a:t>
            </a:r>
            <a:r>
              <a:rPr lang="it-IT" dirty="0" err="1" smtClean="0">
                <a:sym typeface="Symbol" panose="05050102010706020507" pitchFamily="18" charset="2"/>
              </a:rPr>
              <a:t>intervals</a:t>
            </a:r>
            <a:r>
              <a:rPr lang="it-IT" dirty="0" smtClean="0">
                <a:sym typeface="Symbol" panose="05050102010706020507" pitchFamily="18" charset="2"/>
              </a:rPr>
              <a:t>: I</a:t>
            </a:r>
            <a:r>
              <a:rPr lang="it-IT" baseline="-25000" dirty="0" smtClean="0">
                <a:sym typeface="Symbol" panose="05050102010706020507" pitchFamily="18" charset="2"/>
              </a:rPr>
              <a:t>1</a:t>
            </a:r>
            <a:r>
              <a:rPr lang="it-IT" dirty="0" smtClean="0">
                <a:sym typeface="Symbol" panose="05050102010706020507" pitchFamily="18" charset="2"/>
              </a:rPr>
              <a:t>=[1,15] and I</a:t>
            </a:r>
            <a:r>
              <a:rPr lang="it-IT" baseline="-25000" dirty="0" smtClean="0">
                <a:sym typeface="Symbol" panose="05050102010706020507" pitchFamily="18" charset="2"/>
              </a:rPr>
              <a:t>2</a:t>
            </a:r>
            <a:r>
              <a:rPr lang="it-IT" dirty="0" smtClean="0">
                <a:sym typeface="Symbol" panose="05050102010706020507" pitchFamily="18" charset="2"/>
              </a:rPr>
              <a:t>=[20,40]</a:t>
            </a:r>
          </a:p>
          <a:p>
            <a:pPr marL="358775" indent="-358775">
              <a:buFont typeface="Wingdings" panose="05000000000000000000" pitchFamily="2" charset="2"/>
              <a:buChar char="q"/>
            </a:pPr>
            <a:r>
              <a:rPr lang="it-IT" dirty="0" smtClean="0">
                <a:solidFill>
                  <a:srgbClr val="008000"/>
                </a:solidFill>
                <a:sym typeface="Symbol" panose="05050102010706020507" pitchFamily="18" charset="2"/>
              </a:rPr>
              <a:t>Position of </a:t>
            </a:r>
            <a:r>
              <a:rPr lang="it-IT" dirty="0" err="1" smtClean="0">
                <a:solidFill>
                  <a:srgbClr val="008000"/>
                </a:solidFill>
                <a:sym typeface="Symbol" panose="05050102010706020507" pitchFamily="18" charset="2"/>
              </a:rPr>
              <a:t>external</a:t>
            </a:r>
            <a:r>
              <a:rPr lang="it-IT" dirty="0" smtClean="0">
                <a:solidFill>
                  <a:srgbClr val="008000"/>
                </a:solidFill>
                <a:sym typeface="Symbol" panose="05050102010706020507" pitchFamily="18" charset="2"/>
              </a:rPr>
              <a:t> job time </a:t>
            </a:r>
            <a:r>
              <a:rPr lang="it-IT" dirty="0" err="1" smtClean="0">
                <a:solidFill>
                  <a:srgbClr val="008000"/>
                </a:solidFill>
                <a:sym typeface="Symbol" panose="05050102010706020507" pitchFamily="18" charset="2"/>
              </a:rPr>
              <a:t>window</a:t>
            </a:r>
            <a:r>
              <a:rPr lang="it-IT" dirty="0" smtClean="0">
                <a:sym typeface="Symbol" panose="05050102010706020507" pitchFamily="18" charset="2"/>
              </a:rPr>
              <a:t> with </a:t>
            </a:r>
            <a:r>
              <a:rPr lang="it-IT" dirty="0" err="1" smtClean="0">
                <a:sym typeface="Symbol" panose="05050102010706020507" pitchFamily="18" charset="2"/>
              </a:rPr>
              <a:t>respect</a:t>
            </a:r>
            <a:r>
              <a:rPr lang="it-IT" dirty="0" smtClean="0">
                <a:sym typeface="Symbol" panose="05050102010706020507" pitchFamily="18" charset="2"/>
              </a:rPr>
              <a:t> to </a:t>
            </a:r>
            <a:r>
              <a:rPr lang="it-IT" dirty="0" err="1" smtClean="0">
                <a:sym typeface="Symbol" panose="05050102010706020507" pitchFamily="18" charset="2"/>
              </a:rPr>
              <a:t>overall</a:t>
            </a:r>
            <a:r>
              <a:rPr lang="it-IT" dirty="0" smtClean="0">
                <a:sym typeface="Symbol" panose="05050102010706020507" pitchFamily="18" charset="2"/>
              </a:rPr>
              <a:t> schedule: in the middle, in the first </a:t>
            </a:r>
            <a:r>
              <a:rPr lang="it-IT" dirty="0" err="1" smtClean="0">
                <a:sym typeface="Symbol" panose="05050102010706020507" pitchFamily="18" charset="2"/>
              </a:rPr>
              <a:t>half</a:t>
            </a:r>
            <a:r>
              <a:rPr lang="it-IT" dirty="0" smtClean="0">
                <a:sym typeface="Symbol" panose="05050102010706020507" pitchFamily="18" charset="2"/>
              </a:rPr>
              <a:t>, in the </a:t>
            </a:r>
            <a:r>
              <a:rPr lang="it-IT" dirty="0" err="1" smtClean="0">
                <a:sym typeface="Symbol" panose="05050102010706020507" pitchFamily="18" charset="2"/>
              </a:rPr>
              <a:t>second</a:t>
            </a:r>
            <a:r>
              <a:rPr lang="it-IT" dirty="0" smtClean="0">
                <a:sym typeface="Symbol" panose="05050102010706020507" pitchFamily="18" charset="2"/>
              </a:rPr>
              <a:t> </a:t>
            </a:r>
            <a:r>
              <a:rPr lang="it-IT" dirty="0" err="1" smtClean="0">
                <a:sym typeface="Symbol" panose="05050102010706020507" pitchFamily="18" charset="2"/>
              </a:rPr>
              <a:t>half</a:t>
            </a:r>
            <a:r>
              <a:rPr lang="it-IT" dirty="0">
                <a:sym typeface="Symbol" panose="05050102010706020507" pitchFamily="18" charset="2"/>
              </a:rPr>
              <a:t> </a:t>
            </a:r>
            <a:r>
              <a:rPr lang="it-IT" dirty="0" smtClean="0">
                <a:sym typeface="Symbol" panose="05050102010706020507" pitchFamily="18" charset="2"/>
              </a:rPr>
              <a:t>of the time </a:t>
            </a:r>
            <a:r>
              <a:rPr lang="it-IT" dirty="0" err="1" smtClean="0">
                <a:sym typeface="Symbol" panose="05050102010706020507" pitchFamily="18" charset="2"/>
              </a:rPr>
              <a:t>horizon</a:t>
            </a:r>
            <a:r>
              <a:rPr lang="it-IT" dirty="0" smtClean="0">
                <a:sym typeface="Symbol" panose="05050102010706020507" pitchFamily="18" charset="2"/>
              </a:rPr>
              <a:t>.</a:t>
            </a:r>
          </a:p>
          <a:p>
            <a:pPr marL="358775" indent="-358775">
              <a:buFont typeface="Wingdings" panose="05000000000000000000" pitchFamily="2" charset="2"/>
              <a:buChar char="q"/>
            </a:pPr>
            <a:endParaRPr lang="it-IT" dirty="0" smtClean="0">
              <a:sym typeface="Symbol" panose="05050102010706020507" pitchFamily="18" charset="2"/>
            </a:endParaRPr>
          </a:p>
          <a:p>
            <a:pPr marL="358775" indent="-358775">
              <a:buFont typeface="Wingdings" panose="05000000000000000000" pitchFamily="2" charset="2"/>
              <a:buChar char="q"/>
            </a:pPr>
            <a:endParaRPr lang="it-IT" dirty="0" smtClean="0">
              <a:sym typeface="Symbol" panose="05050102010706020507" pitchFamily="18" charset="2"/>
            </a:endParaRPr>
          </a:p>
          <a:p>
            <a:pPr marL="358775" indent="-358775">
              <a:buFont typeface="Wingdings" panose="05000000000000000000" pitchFamily="2" charset="2"/>
              <a:buChar char="q"/>
            </a:pPr>
            <a:endParaRPr lang="it-IT" sz="1200" dirty="0">
              <a:sym typeface="Symbol" panose="05050102010706020507" pitchFamily="18" charset="2"/>
            </a:endParaRPr>
          </a:p>
          <a:p>
            <a:pPr marL="358775" indent="-358775">
              <a:spcBef>
                <a:spcPts val="600"/>
              </a:spcBef>
              <a:buFont typeface="Wingdings" panose="05000000000000000000" pitchFamily="2" charset="2"/>
              <a:buChar char="q"/>
            </a:pPr>
            <a:r>
              <a:rPr lang="it-IT" dirty="0" smtClean="0">
                <a:solidFill>
                  <a:srgbClr val="008000"/>
                </a:solidFill>
                <a:sym typeface="Symbol" panose="05050102010706020507" pitchFamily="18" charset="2"/>
              </a:rPr>
              <a:t>Time </a:t>
            </a:r>
            <a:r>
              <a:rPr lang="it-IT" dirty="0" err="1" smtClean="0">
                <a:solidFill>
                  <a:srgbClr val="008000"/>
                </a:solidFill>
                <a:sym typeface="Symbol" panose="05050102010706020507" pitchFamily="18" charset="2"/>
              </a:rPr>
              <a:t>windows</a:t>
            </a:r>
            <a:r>
              <a:rPr lang="it-IT" dirty="0" smtClean="0">
                <a:solidFill>
                  <a:srgbClr val="008000"/>
                </a:solidFill>
                <a:sym typeface="Symbol" panose="05050102010706020507" pitchFamily="18" charset="2"/>
              </a:rPr>
              <a:t> </a:t>
            </a:r>
            <a:r>
              <a:rPr lang="it-IT" dirty="0" err="1" smtClean="0">
                <a:solidFill>
                  <a:srgbClr val="008000"/>
                </a:solidFill>
                <a:sym typeface="Symbol" panose="05050102010706020507" pitchFamily="18" charset="2"/>
              </a:rPr>
              <a:t>width</a:t>
            </a:r>
            <a:r>
              <a:rPr lang="it-IT" dirty="0" smtClean="0">
                <a:sym typeface="Symbol" panose="05050102010706020507" pitchFamily="18" charset="2"/>
              </a:rPr>
              <a:t> </a:t>
            </a:r>
            <a:r>
              <a:rPr lang="it-IT" dirty="0" err="1" smtClean="0">
                <a:sym typeface="Symbol" panose="05050102010706020507" pitchFamily="18" charset="2"/>
              </a:rPr>
              <a:t>is</a:t>
            </a:r>
            <a:r>
              <a:rPr lang="it-IT" dirty="0" smtClean="0">
                <a:sym typeface="Symbol" panose="05050102010706020507" pitchFamily="18" charset="2"/>
              </a:rPr>
              <a:t> </a:t>
            </a:r>
            <a:r>
              <a:rPr lang="it-IT" dirty="0" err="1" smtClean="0">
                <a:sym typeface="Symbol" panose="05050102010706020507" pitchFamily="18" charset="2"/>
              </a:rPr>
              <a:t>expressed</a:t>
            </a:r>
            <a:r>
              <a:rPr lang="it-IT" dirty="0">
                <a:sym typeface="Symbol" panose="05050102010706020507" pitchFamily="18" charset="2"/>
              </a:rPr>
              <a:t> </a:t>
            </a:r>
            <a:r>
              <a:rPr lang="it-IT" dirty="0" err="1" smtClean="0">
                <a:sym typeface="Symbol" panose="05050102010706020507" pitchFamily="18" charset="2"/>
              </a:rPr>
              <a:t>as</a:t>
            </a:r>
            <a:r>
              <a:rPr lang="it-IT" dirty="0" smtClean="0">
                <a:sym typeface="Symbol" panose="05050102010706020507" pitchFamily="18" charset="2"/>
              </a:rPr>
              <a:t> </a:t>
            </a:r>
            <a:r>
              <a:rPr lang="it-IT" i="1" dirty="0" smtClean="0">
                <a:sym typeface="Symbol" panose="05050102010706020507" pitchFamily="18" charset="2"/>
              </a:rPr>
              <a:t>d</a:t>
            </a:r>
            <a:r>
              <a:rPr lang="it-IT" dirty="0" smtClean="0">
                <a:sym typeface="Symbol" panose="05050102010706020507" pitchFamily="18" charset="2"/>
              </a:rPr>
              <a:t> </a:t>
            </a:r>
            <a:r>
              <a:rPr lang="it-IT" dirty="0">
                <a:sym typeface="Symbol" panose="05050102010706020507" pitchFamily="18" charset="2"/>
              </a:rPr>
              <a:t>- </a:t>
            </a:r>
            <a:r>
              <a:rPr lang="it-IT" i="1" dirty="0">
                <a:sym typeface="Symbol" panose="05050102010706020507" pitchFamily="18" charset="2"/>
              </a:rPr>
              <a:t>r </a:t>
            </a:r>
            <a:r>
              <a:rPr lang="it-IT" dirty="0" smtClean="0">
                <a:sym typeface="Symbol" panose="05050102010706020507" pitchFamily="18" charset="2"/>
              </a:rPr>
              <a:t>= </a:t>
            </a:r>
            <a:r>
              <a:rPr lang="it-IT" i="1" dirty="0" err="1" smtClean="0">
                <a:sym typeface="Symbol" panose="05050102010706020507" pitchFamily="18" charset="2"/>
              </a:rPr>
              <a:t>P</a:t>
            </a:r>
            <a:r>
              <a:rPr lang="it-IT" baseline="30000" dirty="0" err="1" smtClean="0">
                <a:sym typeface="Symbol" panose="05050102010706020507" pitchFamily="18" charset="2"/>
              </a:rPr>
              <a:t>max</a:t>
            </a:r>
            <a:r>
              <a:rPr lang="it-IT" dirty="0" smtClean="0">
                <a:sym typeface="Symbol" panose="05050102010706020507" pitchFamily="18" charset="2"/>
              </a:rPr>
              <a:t> </a:t>
            </a:r>
            <a:r>
              <a:rPr lang="it-IT" dirty="0">
                <a:sym typeface="Symbol" panose="05050102010706020507" pitchFamily="18" charset="2"/>
              </a:rPr>
              <a:t>+ </a:t>
            </a:r>
            <a:r>
              <a:rPr lang="it-IT" dirty="0" err="1" smtClean="0">
                <a:sym typeface="Symbol" panose="05050102010706020507" pitchFamily="18" charset="2"/>
              </a:rPr>
              <a:t>slack</a:t>
            </a:r>
            <a:r>
              <a:rPr lang="it-IT" dirty="0" smtClean="0">
                <a:sym typeface="Symbol" panose="05050102010706020507" pitchFamily="18" charset="2"/>
              </a:rPr>
              <a:t>. </a:t>
            </a:r>
            <a:br>
              <a:rPr lang="it-IT" dirty="0" smtClean="0">
                <a:sym typeface="Symbol" panose="05050102010706020507" pitchFamily="18" charset="2"/>
              </a:rPr>
            </a:br>
            <a:r>
              <a:rPr lang="it-IT" dirty="0" smtClean="0">
                <a:sym typeface="Symbol" panose="05050102010706020507" pitchFamily="18" charset="2"/>
              </a:rPr>
              <a:t>The </a:t>
            </a:r>
            <a:r>
              <a:rPr lang="it-IT" dirty="0" err="1" smtClean="0">
                <a:sym typeface="Symbol" panose="05050102010706020507" pitchFamily="18" charset="2"/>
              </a:rPr>
              <a:t>slack</a:t>
            </a:r>
            <a:r>
              <a:rPr lang="it-IT" dirty="0" smtClean="0">
                <a:sym typeface="Symbol" panose="05050102010706020507" pitchFamily="18" charset="2"/>
              </a:rPr>
              <a:t> </a:t>
            </a:r>
            <a:r>
              <a:rPr lang="it-IT" dirty="0" err="1" smtClean="0">
                <a:sym typeface="Symbol" panose="05050102010706020507" pitchFamily="18" charset="2"/>
              </a:rPr>
              <a:t>value</a:t>
            </a:r>
            <a:r>
              <a:rPr lang="it-IT" dirty="0" smtClean="0">
                <a:sym typeface="Symbol" panose="05050102010706020507" pitchFamily="18" charset="2"/>
              </a:rPr>
              <a:t> </a:t>
            </a:r>
            <a:r>
              <a:rPr lang="it-IT" dirty="0" err="1" smtClean="0">
                <a:sym typeface="Symbol" panose="05050102010706020507" pitchFamily="18" charset="2"/>
              </a:rPr>
              <a:t>has</a:t>
            </a:r>
            <a:r>
              <a:rPr lang="it-IT" dirty="0" smtClean="0">
                <a:sym typeface="Symbol" panose="05050102010706020507" pitchFamily="18" charset="2"/>
              </a:rPr>
              <a:t> </a:t>
            </a:r>
            <a:r>
              <a:rPr lang="it-IT" dirty="0" err="1" smtClean="0">
                <a:sym typeface="Symbol" panose="05050102010706020507" pitchFamily="18" charset="2"/>
              </a:rPr>
              <a:t>been</a:t>
            </a:r>
            <a:r>
              <a:rPr lang="it-IT" dirty="0" smtClean="0">
                <a:sym typeface="Symbol" panose="05050102010706020507" pitchFamily="18" charset="2"/>
              </a:rPr>
              <a:t> </a:t>
            </a:r>
            <a:r>
              <a:rPr lang="it-IT" dirty="0" err="1" smtClean="0">
                <a:sym typeface="Symbol" panose="05050102010706020507" pitchFamily="18" charset="2"/>
              </a:rPr>
              <a:t>generated</a:t>
            </a:r>
            <a:r>
              <a:rPr lang="it-IT" dirty="0" smtClean="0">
                <a:sym typeface="Symbol" panose="05050102010706020507" pitchFamily="18" charset="2"/>
              </a:rPr>
              <a:t> with </a:t>
            </a:r>
            <a:r>
              <a:rPr lang="it-IT" dirty="0" err="1" smtClean="0">
                <a:sym typeface="Symbol" panose="05050102010706020507" pitchFamily="18" charset="2"/>
              </a:rPr>
              <a:t>uniform</a:t>
            </a:r>
            <a:r>
              <a:rPr lang="it-IT" dirty="0" smtClean="0">
                <a:sym typeface="Symbol" panose="05050102010706020507" pitchFamily="18" charset="2"/>
              </a:rPr>
              <a:t> </a:t>
            </a:r>
            <a:r>
              <a:rPr lang="it-IT" dirty="0" err="1" smtClean="0">
                <a:sym typeface="Symbol" panose="05050102010706020507" pitchFamily="18" charset="2"/>
              </a:rPr>
              <a:t>distribution</a:t>
            </a:r>
            <a:r>
              <a:rPr lang="it-IT" dirty="0" smtClean="0">
                <a:sym typeface="Symbol" panose="05050102010706020507" pitchFamily="18" charset="2"/>
              </a:rPr>
              <a:t> in </a:t>
            </a:r>
            <a:r>
              <a:rPr lang="it-IT" dirty="0" err="1" smtClean="0">
                <a:sym typeface="Symbol" panose="05050102010706020507" pitchFamily="18" charset="2"/>
              </a:rPr>
              <a:t>two</a:t>
            </a:r>
            <a:r>
              <a:rPr lang="it-IT" dirty="0" smtClean="0">
                <a:sym typeface="Symbol" panose="05050102010706020507" pitchFamily="18" charset="2"/>
              </a:rPr>
              <a:t> </a:t>
            </a:r>
            <a:r>
              <a:rPr lang="it-IT" dirty="0" err="1" smtClean="0">
                <a:sym typeface="Symbol" panose="05050102010706020507" pitchFamily="18" charset="2"/>
              </a:rPr>
              <a:t>intervals</a:t>
            </a:r>
            <a:r>
              <a:rPr lang="it-IT" dirty="0" smtClean="0">
                <a:sym typeface="Symbol" panose="05050102010706020507" pitchFamily="18" charset="2"/>
              </a:rPr>
              <a:t>: [0,5], [3,10 ]</a:t>
            </a:r>
            <a:endParaRPr lang="it-IT" dirty="0">
              <a:sym typeface="Symbol" panose="05050102010706020507" pitchFamily="18" charset="2"/>
            </a:endParaRPr>
          </a:p>
        </p:txBody>
      </p:sp>
      <p:grpSp>
        <p:nvGrpSpPr>
          <p:cNvPr id="27" name="Gruppo 26"/>
          <p:cNvGrpSpPr/>
          <p:nvPr/>
        </p:nvGrpSpPr>
        <p:grpSpPr>
          <a:xfrm>
            <a:off x="1835696" y="4028022"/>
            <a:ext cx="5904656" cy="1210633"/>
            <a:chOff x="2195736" y="3717032"/>
            <a:chExt cx="5904656" cy="1210633"/>
          </a:xfrm>
        </p:grpSpPr>
        <p:cxnSp>
          <p:nvCxnSpPr>
            <p:cNvPr id="6" name="Connettore 2 5"/>
            <p:cNvCxnSpPr/>
            <p:nvPr/>
          </p:nvCxnSpPr>
          <p:spPr>
            <a:xfrm>
              <a:off x="2218206" y="4152133"/>
              <a:ext cx="5788322" cy="647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7" name="Rettangolo 6"/>
            <p:cNvSpPr/>
            <p:nvPr/>
          </p:nvSpPr>
          <p:spPr>
            <a:xfrm>
              <a:off x="2364903" y="3792091"/>
              <a:ext cx="381317"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i="1" dirty="0" smtClean="0"/>
                <a:t>J</a:t>
              </a:r>
              <a:r>
                <a:rPr lang="it-IT" baseline="-25000" dirty="0" smtClean="0"/>
                <a:t>1</a:t>
              </a:r>
              <a:endParaRPr lang="en-US" baseline="-25000" dirty="0"/>
            </a:p>
          </p:txBody>
        </p:sp>
        <p:sp>
          <p:nvSpPr>
            <p:cNvPr id="8" name="Rettangolo 7"/>
            <p:cNvSpPr/>
            <p:nvPr/>
          </p:nvSpPr>
          <p:spPr>
            <a:xfrm>
              <a:off x="2699792" y="3792091"/>
              <a:ext cx="750735"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a:t>
              </a:r>
              <a:endParaRPr lang="en-US" dirty="0"/>
            </a:p>
          </p:txBody>
        </p:sp>
        <p:sp>
          <p:nvSpPr>
            <p:cNvPr id="9" name="Rettangolo 8"/>
            <p:cNvSpPr/>
            <p:nvPr/>
          </p:nvSpPr>
          <p:spPr>
            <a:xfrm>
              <a:off x="3419872" y="3792091"/>
              <a:ext cx="830851"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i="1" dirty="0" err="1" smtClean="0"/>
                <a:t>J</a:t>
              </a:r>
              <a:r>
                <a:rPr lang="it-IT" i="1" baseline="-25000" dirty="0" err="1" smtClean="0"/>
                <a:t>i</a:t>
              </a:r>
              <a:endParaRPr lang="en-US" i="1" baseline="-25000" dirty="0"/>
            </a:p>
          </p:txBody>
        </p:sp>
        <p:sp>
          <p:nvSpPr>
            <p:cNvPr id="10" name="Rettangolo 9"/>
            <p:cNvSpPr/>
            <p:nvPr/>
          </p:nvSpPr>
          <p:spPr>
            <a:xfrm>
              <a:off x="5035803" y="3798563"/>
              <a:ext cx="1151252"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a:t>
              </a:r>
              <a:endParaRPr lang="en-US" dirty="0"/>
            </a:p>
          </p:txBody>
        </p:sp>
        <p:cxnSp>
          <p:nvCxnSpPr>
            <p:cNvPr id="12" name="Connettore 1 11"/>
            <p:cNvCxnSpPr/>
            <p:nvPr/>
          </p:nvCxnSpPr>
          <p:spPr>
            <a:xfrm>
              <a:off x="2364904" y="3720083"/>
              <a:ext cx="0" cy="504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2195736" y="4286855"/>
              <a:ext cx="313184" cy="369332"/>
            </a:xfrm>
            <a:prstGeom prst="rect">
              <a:avLst/>
            </a:prstGeom>
            <a:noFill/>
          </p:spPr>
          <p:txBody>
            <a:bodyPr wrap="square" rtlCol="0">
              <a:spAutoFit/>
            </a:bodyPr>
            <a:lstStyle/>
            <a:p>
              <a:pPr algn="ctr"/>
              <a:r>
                <a:rPr lang="it-IT" dirty="0" smtClean="0"/>
                <a:t>0</a:t>
              </a:r>
              <a:endParaRPr lang="en-US" dirty="0"/>
            </a:p>
          </p:txBody>
        </p:sp>
        <p:sp>
          <p:nvSpPr>
            <p:cNvPr id="14" name="CasellaDiTesto 13"/>
            <p:cNvSpPr txBox="1"/>
            <p:nvPr/>
          </p:nvSpPr>
          <p:spPr>
            <a:xfrm>
              <a:off x="7787208" y="4267505"/>
              <a:ext cx="313184" cy="369332"/>
            </a:xfrm>
            <a:prstGeom prst="rect">
              <a:avLst/>
            </a:prstGeom>
            <a:noFill/>
          </p:spPr>
          <p:txBody>
            <a:bodyPr wrap="square" rtlCol="0">
              <a:spAutoFit/>
            </a:bodyPr>
            <a:lstStyle/>
            <a:p>
              <a:r>
                <a:rPr lang="it-IT" i="1" dirty="0" smtClean="0"/>
                <a:t>t</a:t>
              </a:r>
              <a:endParaRPr lang="en-US" i="1" dirty="0"/>
            </a:p>
          </p:txBody>
        </p:sp>
        <mc:AlternateContent xmlns:mc="http://schemas.openxmlformats.org/markup-compatibility/2006" xmlns:a14="http://schemas.microsoft.com/office/drawing/2010/main">
          <mc:Choice Requires="a14">
            <p:sp>
              <p:nvSpPr>
                <p:cNvPr id="21" name="CasellaDiTesto 20"/>
                <p:cNvSpPr txBox="1"/>
                <p:nvPr/>
              </p:nvSpPr>
              <p:spPr>
                <a:xfrm>
                  <a:off x="6927433" y="4224139"/>
                  <a:ext cx="596895" cy="7035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i="1" smtClean="0">
                                <a:latin typeface="Cambria Math" panose="02040503050406030204" pitchFamily="18" charset="0"/>
                              </a:rPr>
                            </m:ctrlPr>
                          </m:naryPr>
                          <m:sub>
                            <m:r>
                              <m:rPr>
                                <m:brk m:alnAt="7"/>
                              </m:rPr>
                              <a:rPr lang="it-IT" b="0" i="1" smtClean="0">
                                <a:latin typeface="Cambria Math" panose="02040503050406030204" pitchFamily="18" charset="0"/>
                              </a:rPr>
                              <m:t>𝑗</m:t>
                            </m:r>
                          </m:sub>
                          <m:sup/>
                          <m:e>
                            <m:r>
                              <a:rPr lang="it-IT" b="0" i="1" smtClean="0">
                                <a:latin typeface="Cambria Math" panose="02040503050406030204" pitchFamily="18" charset="0"/>
                              </a:rPr>
                              <m:t>𝑝</m:t>
                            </m:r>
                            <m:r>
                              <a:rPr lang="it-IT" b="0" i="1" baseline="-25000" smtClean="0">
                                <a:latin typeface="Cambria Math" panose="02040503050406030204" pitchFamily="18" charset="0"/>
                              </a:rPr>
                              <m:t>𝑗</m:t>
                            </m:r>
                          </m:e>
                        </m:nary>
                      </m:oMath>
                    </m:oMathPara>
                  </a14:m>
                  <a:endParaRPr lang="en-US" dirty="0"/>
                </a:p>
              </p:txBody>
            </p:sp>
          </mc:Choice>
          <mc:Fallback xmlns="">
            <p:sp>
              <p:nvSpPr>
                <p:cNvPr id="21" name="CasellaDiTesto 20"/>
                <p:cNvSpPr txBox="1">
                  <a:spLocks noRot="1" noChangeAspect="1" noMove="1" noResize="1" noEditPoints="1" noAdjustHandles="1" noChangeArrowheads="1" noChangeShapeType="1" noTextEdit="1"/>
                </p:cNvSpPr>
                <p:nvPr/>
              </p:nvSpPr>
              <p:spPr>
                <a:xfrm>
                  <a:off x="6927433" y="4224139"/>
                  <a:ext cx="596895" cy="703526"/>
                </a:xfrm>
                <a:prstGeom prst="rect">
                  <a:avLst/>
                </a:prstGeom>
                <a:blipFill rotWithShape="0">
                  <a:blip r:embed="rId3"/>
                  <a:stretch>
                    <a:fillRect/>
                  </a:stretch>
                </a:blipFill>
              </p:spPr>
              <p:txBody>
                <a:bodyPr/>
                <a:lstStyle/>
                <a:p>
                  <a:r>
                    <a:rPr lang="en-US">
                      <a:noFill/>
                    </a:rPr>
                    <a:t> </a:t>
                  </a:r>
                </a:p>
              </p:txBody>
            </p:sp>
          </mc:Fallback>
        </mc:AlternateContent>
        <p:sp>
          <p:nvSpPr>
            <p:cNvPr id="22" name="Rettangolo 21"/>
            <p:cNvSpPr/>
            <p:nvPr/>
          </p:nvSpPr>
          <p:spPr>
            <a:xfrm>
              <a:off x="6207883" y="3798563"/>
              <a:ext cx="1028414"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i="1" dirty="0" err="1" smtClean="0"/>
                <a:t>J</a:t>
              </a:r>
              <a:r>
                <a:rPr lang="it-IT" i="1" baseline="-25000" dirty="0" err="1" smtClean="0"/>
                <a:t>h</a:t>
              </a:r>
              <a:endParaRPr lang="en-US" i="1" baseline="-25000" dirty="0"/>
            </a:p>
          </p:txBody>
        </p:sp>
        <p:sp>
          <p:nvSpPr>
            <p:cNvPr id="23" name="Rettangolo 22"/>
            <p:cNvSpPr/>
            <p:nvPr/>
          </p:nvSpPr>
          <p:spPr>
            <a:xfrm>
              <a:off x="4262104" y="3790566"/>
              <a:ext cx="830851"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i="1" dirty="0" smtClean="0"/>
                <a:t>...</a:t>
              </a:r>
              <a:endParaRPr lang="en-US" i="1" baseline="-25000" dirty="0"/>
            </a:p>
          </p:txBody>
        </p:sp>
        <p:cxnSp>
          <p:nvCxnSpPr>
            <p:cNvPr id="20" name="Connettore 1 19"/>
            <p:cNvCxnSpPr/>
            <p:nvPr/>
          </p:nvCxnSpPr>
          <p:spPr>
            <a:xfrm>
              <a:off x="7236297" y="3717032"/>
              <a:ext cx="0" cy="504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uppo 28"/>
          <p:cNvGrpSpPr/>
          <p:nvPr/>
        </p:nvGrpSpPr>
        <p:grpSpPr>
          <a:xfrm>
            <a:off x="3911511" y="4005064"/>
            <a:ext cx="1284988" cy="1008112"/>
            <a:chOff x="3911511" y="3694074"/>
            <a:chExt cx="1284988" cy="1008112"/>
          </a:xfrm>
        </p:grpSpPr>
        <p:sp>
          <p:nvSpPr>
            <p:cNvPr id="15" name="CasellaDiTesto 14"/>
            <p:cNvSpPr txBox="1"/>
            <p:nvPr/>
          </p:nvSpPr>
          <p:spPr>
            <a:xfrm>
              <a:off x="3911511" y="4332854"/>
              <a:ext cx="288032" cy="369332"/>
            </a:xfrm>
            <a:prstGeom prst="rect">
              <a:avLst/>
            </a:prstGeom>
            <a:noFill/>
          </p:spPr>
          <p:txBody>
            <a:bodyPr wrap="square" rtlCol="0">
              <a:spAutoFit/>
            </a:bodyPr>
            <a:lstStyle/>
            <a:p>
              <a:pPr algn="ctr"/>
              <a:r>
                <a:rPr lang="it-IT" i="1" dirty="0" smtClean="0"/>
                <a:t>r</a:t>
              </a:r>
              <a:endParaRPr lang="en-US" i="1" dirty="0"/>
            </a:p>
          </p:txBody>
        </p:sp>
        <p:sp>
          <p:nvSpPr>
            <p:cNvPr id="17" name="CasellaDiTesto 16"/>
            <p:cNvSpPr txBox="1"/>
            <p:nvPr/>
          </p:nvSpPr>
          <p:spPr>
            <a:xfrm>
              <a:off x="4692056" y="4332854"/>
              <a:ext cx="504443" cy="369332"/>
            </a:xfrm>
            <a:prstGeom prst="rect">
              <a:avLst/>
            </a:prstGeom>
            <a:noFill/>
          </p:spPr>
          <p:txBody>
            <a:bodyPr wrap="square" rtlCol="0">
              <a:spAutoFit/>
            </a:bodyPr>
            <a:lstStyle/>
            <a:p>
              <a:pPr algn="ctr"/>
              <a:r>
                <a:rPr lang="it-IT" i="1" dirty="0" smtClean="0"/>
                <a:t>d</a:t>
              </a:r>
              <a:endParaRPr lang="en-US" i="1" dirty="0"/>
            </a:p>
          </p:txBody>
        </p:sp>
        <p:grpSp>
          <p:nvGrpSpPr>
            <p:cNvPr id="28" name="Gruppo 27"/>
            <p:cNvGrpSpPr/>
            <p:nvPr/>
          </p:nvGrpSpPr>
          <p:grpSpPr>
            <a:xfrm>
              <a:off x="4105066" y="3694074"/>
              <a:ext cx="898982" cy="576064"/>
              <a:chOff x="4105066" y="3694074"/>
              <a:chExt cx="898982" cy="576064"/>
            </a:xfrm>
          </p:grpSpPr>
          <p:sp>
            <p:nvSpPr>
              <p:cNvPr id="5" name="Rettangolo 4"/>
              <p:cNvSpPr/>
              <p:nvPr/>
            </p:nvSpPr>
            <p:spPr>
              <a:xfrm>
                <a:off x="4105066" y="3694074"/>
                <a:ext cx="873382" cy="576064"/>
              </a:xfrm>
              <a:prstGeom prst="rect">
                <a:avLst/>
              </a:prstGeom>
              <a:solidFill>
                <a:schemeClr val="accent1">
                  <a:lumMod val="40000"/>
                  <a:lumOff val="60000"/>
                  <a:alpha val="69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onnettore 1 15"/>
              <p:cNvCxnSpPr/>
              <p:nvPr/>
            </p:nvCxnSpPr>
            <p:spPr>
              <a:xfrm>
                <a:off x="4105066" y="3766082"/>
                <a:ext cx="0" cy="504056"/>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Connettore 1 17"/>
              <p:cNvCxnSpPr/>
              <p:nvPr/>
            </p:nvCxnSpPr>
            <p:spPr>
              <a:xfrm>
                <a:off x="5004048" y="3766082"/>
                <a:ext cx="0" cy="504056"/>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40485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3.33333E-6 2.59259E-6 L -0.15747 -0.00278 " pathEditMode="relative" rAng="0" ptsTypes="AA">
                                      <p:cBhvr>
                                        <p:cTn id="24" dur="2000" fill="hold"/>
                                        <p:tgtEl>
                                          <p:spTgt spid="29"/>
                                        </p:tgtEl>
                                        <p:attrNameLst>
                                          <p:attrName>ppt_x</p:attrName>
                                          <p:attrName>ppt_y</p:attrName>
                                        </p:attrNameLst>
                                      </p:cBhvr>
                                      <p:rCtr x="-7882" y="-139"/>
                                    </p:animMotion>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3.33333E-6 2.59259E-6 L 0.15573 0.00023 " pathEditMode="relative" rAng="0" ptsTypes="AA">
                                      <p:cBhvr>
                                        <p:cTn id="28" dur="2000" fill="hold"/>
                                        <p:tgtEl>
                                          <p:spTgt spid="29"/>
                                        </p:tgtEl>
                                        <p:attrNameLst>
                                          <p:attrName>ppt_x</p:attrName>
                                          <p:attrName>ppt_y</p:attrName>
                                        </p:attrNameLst>
                                      </p:cBhvr>
                                      <p:rCtr x="7778" y="0"/>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Results</a:t>
            </a:r>
            <a:r>
              <a:rPr lang="it-IT" dirty="0" smtClean="0"/>
              <a:t> for processing </a:t>
            </a:r>
            <a:r>
              <a:rPr lang="it-IT" dirty="0" err="1" smtClean="0"/>
              <a:t>times</a:t>
            </a:r>
            <a:r>
              <a:rPr lang="it-IT" dirty="0" smtClean="0"/>
              <a:t> in [1,15]</a:t>
            </a:r>
            <a:endParaRPr lang="en-US"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4033745684"/>
              </p:ext>
            </p:extLst>
          </p:nvPr>
        </p:nvGraphicFramePr>
        <p:xfrm>
          <a:off x="250825" y="981075"/>
          <a:ext cx="8075537" cy="3981974"/>
        </p:xfrm>
        <a:graphic>
          <a:graphicData uri="http://schemas.openxmlformats.org/drawingml/2006/table">
            <a:tbl>
              <a:tblPr firstRow="1">
                <a:tableStyleId>{284E427A-3D55-4303-BF80-6455036E1DE7}</a:tableStyleId>
              </a:tblPr>
              <a:tblGrid>
                <a:gridCol w="549058">
                  <a:extLst>
                    <a:ext uri="{9D8B030D-6E8A-4147-A177-3AD203B41FA5}">
                      <a16:colId xmlns:a16="http://schemas.microsoft.com/office/drawing/2014/main" val="20000"/>
                    </a:ext>
                  </a:extLst>
                </a:gridCol>
                <a:gridCol w="677333">
                  <a:extLst>
                    <a:ext uri="{9D8B030D-6E8A-4147-A177-3AD203B41FA5}">
                      <a16:colId xmlns:a16="http://schemas.microsoft.com/office/drawing/2014/main" val="20001"/>
                    </a:ext>
                  </a:extLst>
                </a:gridCol>
                <a:gridCol w="804333">
                  <a:extLst>
                    <a:ext uri="{9D8B030D-6E8A-4147-A177-3AD203B41FA5}">
                      <a16:colId xmlns:a16="http://schemas.microsoft.com/office/drawing/2014/main" val="20002"/>
                    </a:ext>
                  </a:extLst>
                </a:gridCol>
                <a:gridCol w="1871134">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2190216">
                  <a:extLst>
                    <a:ext uri="{9D8B030D-6E8A-4147-A177-3AD203B41FA5}">
                      <a16:colId xmlns:a16="http://schemas.microsoft.com/office/drawing/2014/main" val="20005"/>
                    </a:ext>
                  </a:extLst>
                </a:gridCol>
                <a:gridCol w="1069063">
                  <a:extLst>
                    <a:ext uri="{9D8B030D-6E8A-4147-A177-3AD203B41FA5}">
                      <a16:colId xmlns:a16="http://schemas.microsoft.com/office/drawing/2014/main" val="20006"/>
                    </a:ext>
                  </a:extLst>
                </a:gridCol>
              </a:tblGrid>
              <a:tr h="5572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u="none" strike="noStrike" dirty="0" smtClean="0">
                          <a:effectLst/>
                        </a:rPr>
                        <a:t>Instance </a:t>
                      </a:r>
                    </a:p>
                    <a:p>
                      <a:pPr algn="ctr" fontAlgn="b"/>
                      <a:r>
                        <a:rPr lang="en-US" sz="1200" u="none" strike="noStrike" dirty="0" smtClean="0">
                          <a:effectLst/>
                        </a:rPr>
                        <a:t>class</a:t>
                      </a:r>
                      <a:endParaRPr lang="en-US" sz="1200" b="1" i="0" u="none" strike="noStrike" dirty="0">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u="none" strike="noStrike" dirty="0" smtClean="0">
                          <a:effectLst/>
                        </a:rPr>
                        <a:t># jobs</a:t>
                      </a:r>
                      <a:endParaRPr lang="en-US" sz="1200" b="1" i="0" u="none" strike="noStrike" dirty="0" smtClean="0">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u="none" strike="noStrike" dirty="0" smtClean="0">
                          <a:effectLst/>
                        </a:rPr>
                        <a:t>Processing</a:t>
                      </a:r>
                      <a:r>
                        <a:rPr lang="en-US" sz="1200" u="none" strike="noStrike" baseline="0" dirty="0" smtClean="0">
                          <a:effectLst/>
                        </a:rPr>
                        <a:t/>
                      </a:r>
                      <a:br>
                        <a:rPr lang="en-US" sz="1200" u="none" strike="noStrike" baseline="0" dirty="0" smtClean="0">
                          <a:effectLst/>
                        </a:rPr>
                      </a:br>
                      <a:r>
                        <a:rPr lang="en-US" sz="1200" u="none" strike="noStrike" baseline="0" dirty="0" smtClean="0">
                          <a:effectLst/>
                        </a:rPr>
                        <a:t>times</a:t>
                      </a:r>
                      <a:endParaRPr lang="en-US" sz="1200" b="1" i="0" u="none" strike="noStrike" dirty="0">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u="none" strike="noStrike" dirty="0" err="1" smtClean="0">
                          <a:effectLst/>
                        </a:rPr>
                        <a:t>Minimax</a:t>
                      </a:r>
                      <a:r>
                        <a:rPr lang="en-US" sz="1200" u="none" strike="noStrike" dirty="0" smtClean="0">
                          <a:effectLst/>
                        </a:rPr>
                        <a:t> regret</a:t>
                      </a:r>
                    </a:p>
                    <a:p>
                      <a:pPr algn="ctr" fontAlgn="b"/>
                      <a:r>
                        <a:rPr lang="en-US" sz="1200" u="none" strike="noStrike" dirty="0" smtClean="0">
                          <a:effectLst/>
                        </a:rPr>
                        <a:t>(</a:t>
                      </a:r>
                      <a:r>
                        <a:rPr lang="en-US" sz="1200" u="none" strike="noStrike" baseline="0" dirty="0" smtClean="0">
                          <a:effectLst/>
                        </a:rPr>
                        <a:t>objective </a:t>
                      </a:r>
                      <a:r>
                        <a:rPr lang="en-US" sz="1200" u="none" strike="noStrike" dirty="0" smtClean="0">
                          <a:effectLst/>
                        </a:rPr>
                        <a:t>opt.</a:t>
                      </a:r>
                      <a:r>
                        <a:rPr lang="en-US" sz="1200" u="none" strike="noStrike" baseline="0" dirty="0" smtClean="0">
                          <a:effectLst/>
                        </a:rPr>
                        <a:t> val.)</a:t>
                      </a:r>
                      <a:endParaRPr lang="en-US" sz="1200" b="1" i="0" u="none" strike="noStrike" dirty="0">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u="none" strike="noStrike" dirty="0" smtClean="0">
                          <a:effectLst/>
                        </a:rPr>
                        <a:t>Time</a:t>
                      </a:r>
                    </a:p>
                    <a:p>
                      <a:pPr algn="ctr" fontAlgn="b"/>
                      <a:r>
                        <a:rPr lang="en-US" sz="1200" u="none" strike="noStrike" dirty="0" smtClean="0">
                          <a:effectLst/>
                        </a:rPr>
                        <a:t>(</a:t>
                      </a:r>
                      <a:r>
                        <a:rPr lang="en-US" sz="1200" u="none" strike="noStrike" dirty="0" err="1" smtClean="0">
                          <a:effectLst/>
                        </a:rPr>
                        <a:t>sec.s</a:t>
                      </a:r>
                      <a:r>
                        <a:rPr lang="en-US" sz="1200" u="none" strike="noStrike" dirty="0" smtClean="0">
                          <a:effectLst/>
                        </a:rPr>
                        <a:t>)</a:t>
                      </a:r>
                      <a:endParaRPr lang="en-US" sz="1200" b="1" i="0" u="none" strike="noStrike" dirty="0">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u="none" strike="noStrike" dirty="0" smtClean="0">
                          <a:effectLst/>
                        </a:rPr>
                        <a:t>Total completion</a:t>
                      </a:r>
                      <a:r>
                        <a:rPr lang="en-US" sz="1200" u="none" strike="noStrike" baseline="0" dirty="0" smtClean="0">
                          <a:effectLst/>
                        </a:rPr>
                        <a:t> time values</a:t>
                      </a:r>
                    </a:p>
                    <a:p>
                      <a:pPr algn="ctr" fontAlgn="b"/>
                      <a:r>
                        <a:rPr lang="en-US" sz="1200" u="none" strike="noStrike" baseline="0" dirty="0" smtClean="0">
                          <a:effectLst/>
                        </a:rPr>
                        <a:t>(average over all scenarios)</a:t>
                      </a:r>
                      <a:endParaRPr lang="en-US" sz="1200" b="1" i="0" u="none" strike="noStrike" dirty="0">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u="none" strike="noStrike" dirty="0">
                          <a:effectLst/>
                        </a:rPr>
                        <a:t>Average Regret </a:t>
                      </a:r>
                      <a:r>
                        <a:rPr lang="en-US" sz="1200" u="none" strike="noStrike" dirty="0" smtClean="0">
                          <a:effectLst/>
                        </a:rPr>
                        <a:t>(per mille)</a:t>
                      </a:r>
                      <a:endParaRPr lang="en-US" sz="1200" b="1" i="0" u="none" strike="noStrike" dirty="0">
                        <a:solidFill>
                          <a:srgbClr val="000000"/>
                        </a:solidFill>
                        <a:effectLst/>
                        <a:latin typeface="Calibri"/>
                      </a:endParaRPr>
                    </a:p>
                  </a:txBody>
                  <a:tcPr marL="7383" marR="7383" marT="7383" marB="0" anchor="ctr"/>
                </a:tc>
                <a:extLst>
                  <a:ext uri="{0D108BD9-81ED-4DB2-BD59-A6C34878D82A}">
                    <a16:rowId xmlns:a16="http://schemas.microsoft.com/office/drawing/2014/main" val="10000"/>
                  </a:ext>
                </a:extLst>
              </a:tr>
              <a:tr h="14641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u="none" strike="noStrike" dirty="0">
                          <a:effectLst/>
                        </a:rPr>
                        <a:t>1</a:t>
                      </a:r>
                      <a:endParaRPr lang="en-US" sz="1200" b="0" i="0" u="none" strike="noStrike" dirty="0">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u="none" strike="noStrike">
                          <a:effectLst/>
                        </a:rPr>
                        <a:t>50</a:t>
                      </a:r>
                      <a:endParaRPr lang="en-US"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pt-BR" sz="1200" u="none" strike="noStrike" dirty="0">
                          <a:effectLst/>
                        </a:rPr>
                        <a:t>[1,15]</a:t>
                      </a:r>
                      <a:endParaRPr lang="pt-BR" sz="1200" b="0" i="0" u="none" strike="noStrike" dirty="0">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hr-HR" sz="1200" u="none" strike="noStrike" dirty="0">
                          <a:effectLst/>
                        </a:rPr>
                        <a:t>14.55</a:t>
                      </a:r>
                      <a:endParaRPr lang="hr-HR" sz="1200" b="0" i="0" u="none" strike="noStrike" dirty="0">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hr-HR" sz="1200" u="none" strike="noStrike">
                          <a:effectLst/>
                        </a:rPr>
                        <a:t>2.01</a:t>
                      </a:r>
                      <a:endParaRPr lang="hr-HR"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hr-HR" sz="1200" u="none" strike="noStrike">
                          <a:effectLst/>
                        </a:rPr>
                        <a:t>7536.44</a:t>
                      </a:r>
                      <a:endParaRPr lang="hr-HR"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nb-NO" sz="1200" u="none" strike="noStrike" dirty="0">
                          <a:effectLst/>
                        </a:rPr>
                        <a:t>1.93</a:t>
                      </a:r>
                      <a:endParaRPr lang="nb-NO" sz="1200" b="0" i="0" u="none" strike="noStrike" dirty="0">
                        <a:solidFill>
                          <a:srgbClr val="000000"/>
                        </a:solidFill>
                        <a:effectLst/>
                        <a:latin typeface="Calibri"/>
                      </a:endParaRPr>
                    </a:p>
                  </a:txBody>
                  <a:tcPr marL="7383" marR="7383" marT="7383" marB="0" anchor="ctr"/>
                </a:tc>
                <a:extLst>
                  <a:ext uri="{0D108BD9-81ED-4DB2-BD59-A6C34878D82A}">
                    <a16:rowId xmlns:a16="http://schemas.microsoft.com/office/drawing/2014/main" val="10001"/>
                  </a:ext>
                </a:extLst>
              </a:tr>
              <a:tr h="14641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is-IS" sz="1200" u="none" strike="noStrike">
                          <a:effectLst/>
                        </a:rPr>
                        <a:t>2</a:t>
                      </a:r>
                      <a:endParaRPr lang="is-IS"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u="none" strike="noStrike" dirty="0">
                          <a:effectLst/>
                        </a:rPr>
                        <a:t>50</a:t>
                      </a:r>
                      <a:endParaRPr lang="en-US" sz="1200" b="0" i="0" u="none" strike="noStrike" dirty="0">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pt-BR" sz="1200" u="none" strike="noStrike" dirty="0">
                          <a:effectLst/>
                        </a:rPr>
                        <a:t>[1,15]</a:t>
                      </a:r>
                      <a:endParaRPr lang="pt-BR" sz="1200" b="0" i="0" u="none" strike="noStrike" dirty="0">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hr-HR" sz="1200" u="none" strike="noStrike" dirty="0">
                          <a:effectLst/>
                        </a:rPr>
                        <a:t>14.75</a:t>
                      </a:r>
                      <a:endParaRPr lang="hr-HR" sz="1200" b="0" i="0" u="none" strike="noStrike" dirty="0">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hr-HR" sz="1200" u="none" strike="noStrike" dirty="0">
                          <a:effectLst/>
                        </a:rPr>
                        <a:t>3.09</a:t>
                      </a:r>
                      <a:endParaRPr lang="hr-HR" sz="1200" b="0" i="0" u="none" strike="noStrike" dirty="0">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u="none" strike="noStrike" dirty="0">
                          <a:effectLst/>
                        </a:rPr>
                        <a:t>7024.01</a:t>
                      </a:r>
                      <a:endParaRPr lang="en-US" sz="1200" b="0" i="0" u="none" strike="noStrike" dirty="0">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hr-HR" sz="1200" u="none" strike="noStrike" dirty="0">
                          <a:effectLst/>
                        </a:rPr>
                        <a:t>2.10</a:t>
                      </a:r>
                      <a:endParaRPr lang="hr-HR" sz="1200" b="0" i="0" u="none" strike="noStrike" dirty="0">
                        <a:solidFill>
                          <a:srgbClr val="000000"/>
                        </a:solidFill>
                        <a:effectLst/>
                        <a:latin typeface="Calibri"/>
                      </a:endParaRPr>
                    </a:p>
                  </a:txBody>
                  <a:tcPr marL="7383" marR="7383" marT="7383" marB="0" anchor="ctr"/>
                </a:tc>
                <a:extLst>
                  <a:ext uri="{0D108BD9-81ED-4DB2-BD59-A6C34878D82A}">
                    <a16:rowId xmlns:a16="http://schemas.microsoft.com/office/drawing/2014/main" val="10002"/>
                  </a:ext>
                </a:extLst>
              </a:tr>
              <a:tr h="14641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u="none" strike="noStrike">
                          <a:effectLst/>
                        </a:rPr>
                        <a:t>3</a:t>
                      </a:r>
                      <a:endParaRPr lang="en-US"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u="none" strike="noStrike">
                          <a:effectLst/>
                        </a:rPr>
                        <a:t>50</a:t>
                      </a:r>
                      <a:endParaRPr lang="en-US"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pt-BR" sz="1200" u="none" strike="noStrike">
                          <a:effectLst/>
                        </a:rPr>
                        <a:t>[1,15]</a:t>
                      </a:r>
                      <a:endParaRPr lang="pt-BR"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nb-NO" sz="1200" u="none" strike="noStrike" dirty="0">
                          <a:effectLst/>
                        </a:rPr>
                        <a:t>0.00</a:t>
                      </a:r>
                      <a:endParaRPr lang="nb-NO" sz="1200" b="0" i="0" u="none" strike="noStrike" dirty="0">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nb-NO" sz="1200" u="none" strike="noStrike">
                          <a:effectLst/>
                        </a:rPr>
                        <a:t>0.57</a:t>
                      </a:r>
                      <a:endParaRPr lang="nb-NO"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nb-NO" sz="1200" u="none" strike="noStrike">
                          <a:effectLst/>
                        </a:rPr>
                        <a:t>7112.78</a:t>
                      </a:r>
                      <a:endParaRPr lang="nb-NO"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nb-NO" sz="1200" u="none" strike="noStrike" dirty="0">
                          <a:effectLst/>
                        </a:rPr>
                        <a:t>0.00</a:t>
                      </a:r>
                      <a:endParaRPr lang="nb-NO" sz="1200" b="0" i="0" u="none" strike="noStrike" dirty="0">
                        <a:solidFill>
                          <a:srgbClr val="000000"/>
                        </a:solidFill>
                        <a:effectLst/>
                        <a:latin typeface="Calibri"/>
                      </a:endParaRPr>
                    </a:p>
                  </a:txBody>
                  <a:tcPr marL="7383" marR="7383" marT="7383" marB="0" anchor="ctr"/>
                </a:tc>
                <a:extLst>
                  <a:ext uri="{0D108BD9-81ED-4DB2-BD59-A6C34878D82A}">
                    <a16:rowId xmlns:a16="http://schemas.microsoft.com/office/drawing/2014/main" val="10003"/>
                  </a:ext>
                </a:extLst>
              </a:tr>
              <a:tr h="14641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u="none" strike="noStrike" dirty="0">
                          <a:effectLst/>
                        </a:rPr>
                        <a:t>7</a:t>
                      </a:r>
                      <a:endParaRPr lang="en-US" sz="1200" b="0" i="0" u="none" strike="noStrike" dirty="0">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u="none" strike="noStrike">
                          <a:effectLst/>
                        </a:rPr>
                        <a:t>50</a:t>
                      </a:r>
                      <a:endParaRPr lang="en-US"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pt-BR" sz="1200" u="none" strike="noStrike">
                          <a:effectLst/>
                        </a:rPr>
                        <a:t>[1,15]</a:t>
                      </a:r>
                      <a:endParaRPr lang="pt-BR"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hr-HR" sz="1200" u="none" strike="noStrike">
                          <a:effectLst/>
                        </a:rPr>
                        <a:t>2.25</a:t>
                      </a:r>
                      <a:endParaRPr lang="hr-HR"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nb-NO" sz="1200" u="none" strike="noStrike" dirty="0">
                          <a:effectLst/>
                        </a:rPr>
                        <a:t>1.91</a:t>
                      </a:r>
                      <a:endParaRPr lang="nb-NO" sz="1200" b="0" i="0" u="none" strike="noStrike" dirty="0">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hr-HR" sz="1200" u="none" strike="noStrike">
                          <a:effectLst/>
                        </a:rPr>
                        <a:t>7598.30</a:t>
                      </a:r>
                      <a:endParaRPr lang="hr-HR"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nb-NO" sz="1200" u="none" strike="noStrike" dirty="0">
                          <a:effectLst/>
                        </a:rPr>
                        <a:t>0.30</a:t>
                      </a:r>
                      <a:endParaRPr lang="nb-NO" sz="1200" b="0" i="0" u="none" strike="noStrike" dirty="0">
                        <a:solidFill>
                          <a:srgbClr val="000000"/>
                        </a:solidFill>
                        <a:effectLst/>
                        <a:latin typeface="Calibri"/>
                      </a:endParaRPr>
                    </a:p>
                  </a:txBody>
                  <a:tcPr marL="7383" marR="7383" marT="7383" marB="0" anchor="ctr"/>
                </a:tc>
                <a:extLst>
                  <a:ext uri="{0D108BD9-81ED-4DB2-BD59-A6C34878D82A}">
                    <a16:rowId xmlns:a16="http://schemas.microsoft.com/office/drawing/2014/main" val="10004"/>
                  </a:ext>
                </a:extLst>
              </a:tr>
              <a:tr h="14641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u="none" strike="noStrike">
                          <a:effectLst/>
                        </a:rPr>
                        <a:t>8</a:t>
                      </a:r>
                      <a:endParaRPr lang="en-US"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u="none" strike="noStrike">
                          <a:effectLst/>
                        </a:rPr>
                        <a:t>50</a:t>
                      </a:r>
                      <a:endParaRPr lang="en-US"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pt-BR" sz="1200" u="none" strike="noStrike">
                          <a:effectLst/>
                        </a:rPr>
                        <a:t>[1,15]</a:t>
                      </a:r>
                      <a:endParaRPr lang="pt-BR"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nb-NO" sz="1200" u="none" strike="noStrike" dirty="0">
                          <a:effectLst/>
                        </a:rPr>
                        <a:t>0.65</a:t>
                      </a:r>
                      <a:endParaRPr lang="nb-NO" sz="1200" b="0" i="0" u="none" strike="noStrike" dirty="0">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nb-NO" sz="1200" u="none" strike="noStrike">
                          <a:effectLst/>
                        </a:rPr>
                        <a:t>1.43</a:t>
                      </a:r>
                      <a:endParaRPr lang="nb-NO"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hr-HR" sz="1200" u="none" strike="noStrike">
                          <a:effectLst/>
                        </a:rPr>
                        <a:t>8089.39</a:t>
                      </a:r>
                      <a:endParaRPr lang="hr-HR"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nb-NO" sz="1200" u="none" strike="noStrike" dirty="0">
                          <a:effectLst/>
                        </a:rPr>
                        <a:t>0.08</a:t>
                      </a:r>
                      <a:endParaRPr lang="nb-NO" sz="1200" b="0" i="0" u="none" strike="noStrike" dirty="0">
                        <a:solidFill>
                          <a:srgbClr val="000000"/>
                        </a:solidFill>
                        <a:effectLst/>
                        <a:latin typeface="Calibri"/>
                      </a:endParaRPr>
                    </a:p>
                  </a:txBody>
                  <a:tcPr marL="7383" marR="7383" marT="7383" marB="0" anchor="ctr"/>
                </a:tc>
                <a:extLst>
                  <a:ext uri="{0D108BD9-81ED-4DB2-BD59-A6C34878D82A}">
                    <a16:rowId xmlns:a16="http://schemas.microsoft.com/office/drawing/2014/main" val="10005"/>
                  </a:ext>
                </a:extLst>
              </a:tr>
              <a:tr h="14641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u="none" strike="noStrike">
                          <a:effectLst/>
                        </a:rPr>
                        <a:t>9</a:t>
                      </a:r>
                      <a:endParaRPr lang="en-US"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u="none" strike="noStrike">
                          <a:effectLst/>
                        </a:rPr>
                        <a:t>50</a:t>
                      </a:r>
                      <a:endParaRPr lang="en-US"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pt-BR" sz="1200" u="none" strike="noStrike">
                          <a:effectLst/>
                        </a:rPr>
                        <a:t>[1,15]</a:t>
                      </a:r>
                      <a:endParaRPr lang="pt-BR"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nb-NO" sz="1200" u="none" strike="noStrike">
                          <a:effectLst/>
                        </a:rPr>
                        <a:t>0.00</a:t>
                      </a:r>
                      <a:endParaRPr lang="nb-NO"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nb-NO" sz="1200" u="none" strike="noStrike">
                          <a:effectLst/>
                        </a:rPr>
                        <a:t>0.53</a:t>
                      </a:r>
                      <a:endParaRPr lang="nb-NO"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fi-FI" sz="1200" u="none" strike="noStrike">
                          <a:effectLst/>
                        </a:rPr>
                        <a:t>7779.51</a:t>
                      </a:r>
                      <a:endParaRPr lang="fi-FI"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nb-NO" sz="1200" u="none" strike="noStrike" dirty="0">
                          <a:effectLst/>
                        </a:rPr>
                        <a:t>0.00</a:t>
                      </a:r>
                      <a:endParaRPr lang="nb-NO" sz="1200" b="0" i="0" u="none" strike="noStrike" dirty="0">
                        <a:solidFill>
                          <a:srgbClr val="000000"/>
                        </a:solidFill>
                        <a:effectLst/>
                        <a:latin typeface="Calibri"/>
                      </a:endParaRPr>
                    </a:p>
                  </a:txBody>
                  <a:tcPr marL="7383" marR="7383" marT="7383" marB="0" anchor="ctr"/>
                </a:tc>
                <a:extLst>
                  <a:ext uri="{0D108BD9-81ED-4DB2-BD59-A6C34878D82A}">
                    <a16:rowId xmlns:a16="http://schemas.microsoft.com/office/drawing/2014/main" val="10006"/>
                  </a:ext>
                </a:extLst>
              </a:tr>
              <a:tr h="14641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is-IS" sz="1200" u="none" strike="noStrike" dirty="0">
                          <a:effectLst/>
                        </a:rPr>
                        <a:t>13</a:t>
                      </a:r>
                      <a:endParaRPr lang="is-IS" sz="1200" b="0" i="0" u="none" strike="noStrike" dirty="0">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is-IS" sz="1200" u="none" strike="noStrike">
                          <a:effectLst/>
                        </a:rPr>
                        <a:t>100</a:t>
                      </a:r>
                      <a:endParaRPr lang="is-IS"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pt-BR" sz="1200" u="none" strike="noStrike">
                          <a:effectLst/>
                        </a:rPr>
                        <a:t>[1,15]</a:t>
                      </a:r>
                      <a:endParaRPr lang="pt-BR"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nb-NO" sz="1200" u="none" strike="noStrike">
                          <a:effectLst/>
                        </a:rPr>
                        <a:t>25.10</a:t>
                      </a:r>
                      <a:endParaRPr lang="nb-NO"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hr-HR" sz="1200" u="none" strike="noStrike" dirty="0">
                          <a:effectLst/>
                        </a:rPr>
                        <a:t>8.71</a:t>
                      </a:r>
                      <a:endParaRPr lang="hr-HR" sz="1200" b="0" i="0" u="none" strike="noStrike" dirty="0">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is-IS" sz="1200" u="none" strike="noStrike" dirty="0">
                          <a:effectLst/>
                        </a:rPr>
                        <a:t>24107.82</a:t>
                      </a:r>
                      <a:endParaRPr lang="is-IS" sz="1200" b="0" i="0" u="none" strike="noStrike" dirty="0">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nb-NO" sz="1200" u="none" strike="noStrike">
                          <a:effectLst/>
                        </a:rPr>
                        <a:t>1.04</a:t>
                      </a:r>
                      <a:endParaRPr lang="nb-NO" sz="1200" b="0" i="0" u="none" strike="noStrike">
                        <a:solidFill>
                          <a:srgbClr val="000000"/>
                        </a:solidFill>
                        <a:effectLst/>
                        <a:latin typeface="Calibri"/>
                      </a:endParaRPr>
                    </a:p>
                  </a:txBody>
                  <a:tcPr marL="7383" marR="7383" marT="7383" marB="0" anchor="ctr"/>
                </a:tc>
                <a:extLst>
                  <a:ext uri="{0D108BD9-81ED-4DB2-BD59-A6C34878D82A}">
                    <a16:rowId xmlns:a16="http://schemas.microsoft.com/office/drawing/2014/main" val="10007"/>
                  </a:ext>
                </a:extLst>
              </a:tr>
              <a:tr h="14641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u="none" strike="noStrike">
                          <a:effectLst/>
                        </a:rPr>
                        <a:t>14</a:t>
                      </a:r>
                      <a:endParaRPr lang="en-US"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is-IS" sz="1200" u="none" strike="noStrike">
                          <a:effectLst/>
                        </a:rPr>
                        <a:t>100</a:t>
                      </a:r>
                      <a:endParaRPr lang="is-IS"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pt-BR" sz="1200" u="none" strike="noStrike">
                          <a:effectLst/>
                        </a:rPr>
                        <a:t>[1,15]</a:t>
                      </a:r>
                      <a:endParaRPr lang="pt-BR"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hr-HR" sz="1200" u="none" strike="noStrike">
                          <a:effectLst/>
                        </a:rPr>
                        <a:t>8.15</a:t>
                      </a:r>
                      <a:endParaRPr lang="hr-HR"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nb-NO" sz="1200" u="none" strike="noStrike" dirty="0">
                          <a:effectLst/>
                        </a:rPr>
                        <a:t>11.59</a:t>
                      </a:r>
                      <a:endParaRPr lang="nb-NO" sz="1200" b="0" i="0" u="none" strike="noStrike" dirty="0">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hr-HR" sz="1200" u="none" strike="noStrike" dirty="0">
                          <a:effectLst/>
                        </a:rPr>
                        <a:t>26970.43</a:t>
                      </a:r>
                      <a:endParaRPr lang="hr-HR" sz="1200" b="0" i="0" u="none" strike="noStrike" dirty="0">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nb-NO" sz="1200" u="none" strike="noStrike" dirty="0">
                          <a:effectLst/>
                        </a:rPr>
                        <a:t>0.30</a:t>
                      </a:r>
                      <a:endParaRPr lang="nb-NO" sz="1200" b="0" i="0" u="none" strike="noStrike" dirty="0">
                        <a:solidFill>
                          <a:srgbClr val="000000"/>
                        </a:solidFill>
                        <a:effectLst/>
                        <a:latin typeface="Calibri"/>
                      </a:endParaRPr>
                    </a:p>
                  </a:txBody>
                  <a:tcPr marL="7383" marR="7383" marT="7383" marB="0" anchor="ctr"/>
                </a:tc>
                <a:extLst>
                  <a:ext uri="{0D108BD9-81ED-4DB2-BD59-A6C34878D82A}">
                    <a16:rowId xmlns:a16="http://schemas.microsoft.com/office/drawing/2014/main" val="10008"/>
                  </a:ext>
                </a:extLst>
              </a:tr>
              <a:tr h="14641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u="none" strike="noStrike">
                          <a:effectLst/>
                        </a:rPr>
                        <a:t>15</a:t>
                      </a:r>
                      <a:endParaRPr lang="en-US"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is-IS" sz="1200" u="none" strike="noStrike">
                          <a:effectLst/>
                        </a:rPr>
                        <a:t>100</a:t>
                      </a:r>
                      <a:endParaRPr lang="is-IS"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pt-BR" sz="1200" u="none" strike="noStrike">
                          <a:effectLst/>
                        </a:rPr>
                        <a:t>[1,15]</a:t>
                      </a:r>
                      <a:endParaRPr lang="pt-BR"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nb-NO" sz="1200" u="none" strike="noStrike">
                          <a:effectLst/>
                        </a:rPr>
                        <a:t>0.00</a:t>
                      </a:r>
                      <a:endParaRPr lang="nb-NO"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nb-NO" sz="1200" u="none" strike="noStrike" dirty="0">
                          <a:effectLst/>
                        </a:rPr>
                        <a:t>1.57</a:t>
                      </a:r>
                      <a:endParaRPr lang="nb-NO" sz="1200" b="0" i="0" u="none" strike="noStrike" dirty="0">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is-IS" sz="1200" u="none" strike="noStrike" dirty="0">
                          <a:effectLst/>
                        </a:rPr>
                        <a:t>31691.21</a:t>
                      </a:r>
                      <a:endParaRPr lang="is-IS" sz="1200" b="0" i="0" u="none" strike="noStrike" dirty="0">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nb-NO" sz="1200" u="none" strike="noStrike" dirty="0">
                          <a:effectLst/>
                        </a:rPr>
                        <a:t>0.00</a:t>
                      </a:r>
                      <a:endParaRPr lang="nb-NO" sz="1200" b="0" i="0" u="none" strike="noStrike" dirty="0">
                        <a:solidFill>
                          <a:srgbClr val="000000"/>
                        </a:solidFill>
                        <a:effectLst/>
                        <a:latin typeface="Calibri"/>
                      </a:endParaRPr>
                    </a:p>
                  </a:txBody>
                  <a:tcPr marL="7383" marR="7383" marT="7383" marB="0" anchor="ctr"/>
                </a:tc>
                <a:extLst>
                  <a:ext uri="{0D108BD9-81ED-4DB2-BD59-A6C34878D82A}">
                    <a16:rowId xmlns:a16="http://schemas.microsoft.com/office/drawing/2014/main" val="10009"/>
                  </a:ext>
                </a:extLst>
              </a:tr>
              <a:tr h="14641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u="none" strike="noStrike" dirty="0">
                          <a:effectLst/>
                        </a:rPr>
                        <a:t>19</a:t>
                      </a:r>
                      <a:endParaRPr lang="en-US" sz="1200" b="0" i="0" u="none" strike="noStrike" dirty="0">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is-IS" sz="1200" u="none" strike="noStrike">
                          <a:effectLst/>
                        </a:rPr>
                        <a:t>100</a:t>
                      </a:r>
                      <a:endParaRPr lang="is-IS"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pt-BR" sz="1200" u="none" strike="noStrike">
                          <a:effectLst/>
                        </a:rPr>
                        <a:t>[1,15]</a:t>
                      </a:r>
                      <a:endParaRPr lang="pt-BR"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hr-HR" sz="1200" u="none" strike="noStrike">
                          <a:effectLst/>
                        </a:rPr>
                        <a:t>4.00</a:t>
                      </a:r>
                      <a:endParaRPr lang="hr-HR"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hr-HR" sz="1200" u="none" strike="noStrike" dirty="0">
                          <a:effectLst/>
                        </a:rPr>
                        <a:t>8.35</a:t>
                      </a:r>
                      <a:endParaRPr lang="hr-HR" sz="1200" b="0" i="0" u="none" strike="noStrike" dirty="0">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hr-HR" sz="1200" u="none" strike="noStrike" dirty="0">
                          <a:effectLst/>
                        </a:rPr>
                        <a:t>30108.12</a:t>
                      </a:r>
                      <a:endParaRPr lang="hr-HR" sz="1200" b="0" i="0" u="none" strike="noStrike" dirty="0">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hr-HR" sz="1200" u="none" strike="noStrike" dirty="0">
                          <a:effectLst/>
                        </a:rPr>
                        <a:t>0.13</a:t>
                      </a:r>
                      <a:endParaRPr lang="hr-HR" sz="1200" b="0" i="0" u="none" strike="noStrike" dirty="0">
                        <a:solidFill>
                          <a:srgbClr val="000000"/>
                        </a:solidFill>
                        <a:effectLst/>
                        <a:latin typeface="Calibri"/>
                      </a:endParaRPr>
                    </a:p>
                  </a:txBody>
                  <a:tcPr marL="7383" marR="7383" marT="7383" marB="0" anchor="ctr"/>
                </a:tc>
                <a:extLst>
                  <a:ext uri="{0D108BD9-81ED-4DB2-BD59-A6C34878D82A}">
                    <a16:rowId xmlns:a16="http://schemas.microsoft.com/office/drawing/2014/main" val="10010"/>
                  </a:ext>
                </a:extLst>
              </a:tr>
              <a:tr h="14641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is-IS" sz="1200" u="none" strike="noStrike">
                          <a:effectLst/>
                        </a:rPr>
                        <a:t>20</a:t>
                      </a:r>
                      <a:endParaRPr lang="is-IS"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is-IS" sz="1200" u="none" strike="noStrike">
                          <a:effectLst/>
                        </a:rPr>
                        <a:t>100</a:t>
                      </a:r>
                      <a:endParaRPr lang="is-IS"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pt-BR" sz="1200" u="none" strike="noStrike">
                          <a:effectLst/>
                        </a:rPr>
                        <a:t>[1,15]</a:t>
                      </a:r>
                      <a:endParaRPr lang="pt-BR"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hr-HR" sz="1200" u="none" strike="noStrike">
                          <a:effectLst/>
                        </a:rPr>
                        <a:t>2.95</a:t>
                      </a:r>
                      <a:endParaRPr lang="hr-HR"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hr-HR" sz="1200" u="none" strike="noStrike">
                          <a:effectLst/>
                        </a:rPr>
                        <a:t>8.55</a:t>
                      </a:r>
                      <a:endParaRPr lang="hr-HR"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is-IS" sz="1200" u="none" strike="noStrike" dirty="0">
                          <a:effectLst/>
                        </a:rPr>
                        <a:t>29924.48</a:t>
                      </a:r>
                      <a:endParaRPr lang="is-IS" sz="1200" b="0" i="0" u="none" strike="noStrike" dirty="0">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nb-NO" sz="1200" u="none" strike="noStrike" dirty="0">
                          <a:effectLst/>
                        </a:rPr>
                        <a:t>0.10</a:t>
                      </a:r>
                      <a:endParaRPr lang="nb-NO" sz="1200" b="0" i="0" u="none" strike="noStrike" dirty="0">
                        <a:solidFill>
                          <a:srgbClr val="000000"/>
                        </a:solidFill>
                        <a:effectLst/>
                        <a:latin typeface="Calibri"/>
                      </a:endParaRPr>
                    </a:p>
                  </a:txBody>
                  <a:tcPr marL="7383" marR="7383" marT="7383" marB="0" anchor="ctr"/>
                </a:tc>
                <a:extLst>
                  <a:ext uri="{0D108BD9-81ED-4DB2-BD59-A6C34878D82A}">
                    <a16:rowId xmlns:a16="http://schemas.microsoft.com/office/drawing/2014/main" val="10011"/>
                  </a:ext>
                </a:extLst>
              </a:tr>
              <a:tr h="14641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cs-CZ" sz="1200" u="none" strike="noStrike">
                          <a:effectLst/>
                        </a:rPr>
                        <a:t>21</a:t>
                      </a:r>
                      <a:endParaRPr lang="cs-CZ"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is-IS" sz="1200" u="none" strike="noStrike">
                          <a:effectLst/>
                        </a:rPr>
                        <a:t>100</a:t>
                      </a:r>
                      <a:endParaRPr lang="is-IS"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pt-BR" sz="1200" u="none" strike="noStrike">
                          <a:effectLst/>
                        </a:rPr>
                        <a:t>[1,15]</a:t>
                      </a:r>
                      <a:endParaRPr lang="pt-BR"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nb-NO" sz="1200" u="none" strike="noStrike">
                          <a:effectLst/>
                        </a:rPr>
                        <a:t>0.00</a:t>
                      </a:r>
                      <a:endParaRPr lang="nb-NO"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nb-NO" sz="1200" u="none" strike="noStrike">
                          <a:effectLst/>
                        </a:rPr>
                        <a:t>1.74</a:t>
                      </a:r>
                      <a:endParaRPr lang="nb-NO"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is-IS" sz="1200" u="none" strike="noStrike">
                          <a:effectLst/>
                        </a:rPr>
                        <a:t>24057.91</a:t>
                      </a:r>
                      <a:endParaRPr lang="is-IS"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nb-NO" sz="1200" u="none" strike="noStrike" dirty="0">
                          <a:effectLst/>
                        </a:rPr>
                        <a:t>0.00</a:t>
                      </a:r>
                      <a:endParaRPr lang="nb-NO" sz="1200" b="0" i="0" u="none" strike="noStrike" dirty="0">
                        <a:solidFill>
                          <a:srgbClr val="000000"/>
                        </a:solidFill>
                        <a:effectLst/>
                        <a:latin typeface="Calibri"/>
                      </a:endParaRPr>
                    </a:p>
                  </a:txBody>
                  <a:tcPr marL="7383" marR="7383" marT="7383" marB="0" anchor="ctr"/>
                </a:tc>
                <a:extLst>
                  <a:ext uri="{0D108BD9-81ED-4DB2-BD59-A6C34878D82A}">
                    <a16:rowId xmlns:a16="http://schemas.microsoft.com/office/drawing/2014/main" val="10012"/>
                  </a:ext>
                </a:extLst>
              </a:tr>
              <a:tr h="14641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is-IS" sz="1200" u="none" strike="noStrike" dirty="0">
                          <a:effectLst/>
                        </a:rPr>
                        <a:t>25</a:t>
                      </a:r>
                      <a:endParaRPr lang="is-IS" sz="1200" b="0" i="0" u="none" strike="noStrike" dirty="0">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is-IS" sz="1200" u="none" strike="noStrike">
                          <a:effectLst/>
                        </a:rPr>
                        <a:t>200</a:t>
                      </a:r>
                      <a:endParaRPr lang="is-IS"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pt-BR" sz="1200" u="none" strike="noStrike">
                          <a:effectLst/>
                        </a:rPr>
                        <a:t>[1,15]</a:t>
                      </a:r>
                      <a:endParaRPr lang="pt-BR"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hr-HR" sz="1200" u="none" strike="noStrike">
                          <a:effectLst/>
                        </a:rPr>
                        <a:t>22.30</a:t>
                      </a:r>
                      <a:endParaRPr lang="hr-HR"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nb-NO" sz="1200" u="none" strike="noStrike">
                          <a:effectLst/>
                        </a:rPr>
                        <a:t>95.85</a:t>
                      </a:r>
                      <a:endParaRPr lang="nb-NO"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is-IS" sz="1200" u="none" strike="noStrike" dirty="0">
                          <a:effectLst/>
                        </a:rPr>
                        <a:t>122323.40</a:t>
                      </a:r>
                      <a:endParaRPr lang="is-IS" sz="1200" b="0" i="0" u="none" strike="noStrike" dirty="0">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nb-NO" sz="1200" u="none" strike="noStrike" dirty="0">
                          <a:effectLst/>
                        </a:rPr>
                        <a:t>0.18</a:t>
                      </a:r>
                      <a:endParaRPr lang="nb-NO" sz="1200" b="0" i="0" u="none" strike="noStrike" dirty="0">
                        <a:solidFill>
                          <a:srgbClr val="000000"/>
                        </a:solidFill>
                        <a:effectLst/>
                        <a:latin typeface="Calibri"/>
                      </a:endParaRPr>
                    </a:p>
                  </a:txBody>
                  <a:tcPr marL="7383" marR="7383" marT="7383" marB="0" anchor="ctr"/>
                </a:tc>
                <a:extLst>
                  <a:ext uri="{0D108BD9-81ED-4DB2-BD59-A6C34878D82A}">
                    <a16:rowId xmlns:a16="http://schemas.microsoft.com/office/drawing/2014/main" val="10013"/>
                  </a:ext>
                </a:extLst>
              </a:tr>
              <a:tr h="14641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is-IS" sz="1200" u="none" strike="noStrike">
                          <a:effectLst/>
                        </a:rPr>
                        <a:t>26</a:t>
                      </a:r>
                      <a:endParaRPr lang="is-IS"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is-IS" sz="1200" u="none" strike="noStrike">
                          <a:effectLst/>
                        </a:rPr>
                        <a:t>200</a:t>
                      </a:r>
                      <a:endParaRPr lang="is-IS"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pt-BR" sz="1200" u="none" strike="noStrike">
                          <a:effectLst/>
                        </a:rPr>
                        <a:t>[1,15]</a:t>
                      </a:r>
                      <a:endParaRPr lang="pt-BR"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hr-HR" sz="1200" u="none" strike="noStrike">
                          <a:effectLst/>
                        </a:rPr>
                        <a:t>9.55</a:t>
                      </a:r>
                      <a:endParaRPr lang="hr-HR"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hr-HR" sz="1200" u="none" strike="noStrike">
                          <a:effectLst/>
                        </a:rPr>
                        <a:t>93.17</a:t>
                      </a:r>
                      <a:endParaRPr lang="hr-HR"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is-IS" sz="1200" u="none" strike="noStrike">
                          <a:effectLst/>
                        </a:rPr>
                        <a:t>105631.01</a:t>
                      </a:r>
                      <a:endParaRPr lang="is-IS"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hr-HR" sz="1200" u="none" strike="noStrike" dirty="0">
                          <a:effectLst/>
                        </a:rPr>
                        <a:t>0.09</a:t>
                      </a:r>
                      <a:endParaRPr lang="hr-HR" sz="1200" b="0" i="0" u="none" strike="noStrike" dirty="0">
                        <a:solidFill>
                          <a:srgbClr val="000000"/>
                        </a:solidFill>
                        <a:effectLst/>
                        <a:latin typeface="Calibri"/>
                      </a:endParaRPr>
                    </a:p>
                  </a:txBody>
                  <a:tcPr marL="7383" marR="7383" marT="7383" marB="0" anchor="ctr"/>
                </a:tc>
                <a:extLst>
                  <a:ext uri="{0D108BD9-81ED-4DB2-BD59-A6C34878D82A}">
                    <a16:rowId xmlns:a16="http://schemas.microsoft.com/office/drawing/2014/main" val="10014"/>
                  </a:ext>
                </a:extLst>
              </a:tr>
              <a:tr h="14641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is-IS" sz="1200" u="none" strike="noStrike">
                          <a:effectLst/>
                        </a:rPr>
                        <a:t>27</a:t>
                      </a:r>
                      <a:endParaRPr lang="is-IS"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is-IS" sz="1200" u="none" strike="noStrike">
                          <a:effectLst/>
                        </a:rPr>
                        <a:t>200</a:t>
                      </a:r>
                      <a:endParaRPr lang="is-IS"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pt-BR" sz="1200" u="none" strike="noStrike">
                          <a:effectLst/>
                        </a:rPr>
                        <a:t>[1,15]</a:t>
                      </a:r>
                      <a:endParaRPr lang="pt-BR"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nb-NO" sz="1200" u="none" strike="noStrike">
                          <a:effectLst/>
                        </a:rPr>
                        <a:t>0.00</a:t>
                      </a:r>
                      <a:endParaRPr lang="nb-NO"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nb-NO" sz="1200" u="none" strike="noStrike" dirty="0">
                          <a:effectLst/>
                        </a:rPr>
                        <a:t>5.98</a:t>
                      </a:r>
                      <a:endParaRPr lang="nb-NO" sz="1200" b="0" i="0" u="none" strike="noStrike" dirty="0">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hr-HR" sz="1200" u="none" strike="noStrike">
                          <a:effectLst/>
                        </a:rPr>
                        <a:t>107553.32</a:t>
                      </a:r>
                      <a:endParaRPr lang="hr-HR"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nb-NO" sz="1200" u="none" strike="noStrike">
                          <a:effectLst/>
                        </a:rPr>
                        <a:t>0.00</a:t>
                      </a:r>
                      <a:endParaRPr lang="nb-NO" sz="1200" b="0" i="0" u="none" strike="noStrike">
                        <a:solidFill>
                          <a:srgbClr val="000000"/>
                        </a:solidFill>
                        <a:effectLst/>
                        <a:latin typeface="Calibri"/>
                      </a:endParaRPr>
                    </a:p>
                  </a:txBody>
                  <a:tcPr marL="7383" marR="7383" marT="7383" marB="0" anchor="ctr"/>
                </a:tc>
                <a:extLst>
                  <a:ext uri="{0D108BD9-81ED-4DB2-BD59-A6C34878D82A}">
                    <a16:rowId xmlns:a16="http://schemas.microsoft.com/office/drawing/2014/main" val="10015"/>
                  </a:ext>
                </a:extLst>
              </a:tr>
              <a:tr h="14641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u="none" strike="noStrike" dirty="0">
                          <a:effectLst/>
                        </a:rPr>
                        <a:t>31</a:t>
                      </a:r>
                      <a:endParaRPr lang="en-US" sz="1200" b="0" i="0" u="none" strike="noStrike" dirty="0">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is-IS" sz="1200" u="none" strike="noStrike">
                          <a:effectLst/>
                        </a:rPr>
                        <a:t>200</a:t>
                      </a:r>
                      <a:endParaRPr lang="is-IS"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pt-BR" sz="1200" u="none" strike="noStrike">
                          <a:effectLst/>
                        </a:rPr>
                        <a:t>[1,15]</a:t>
                      </a:r>
                      <a:endParaRPr lang="pt-BR"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nb-NO" sz="1200" u="none" strike="noStrike">
                          <a:effectLst/>
                        </a:rPr>
                        <a:t>7.75</a:t>
                      </a:r>
                      <a:endParaRPr lang="nb-NO"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nb-NO" sz="1200" u="none" strike="noStrike">
                          <a:effectLst/>
                        </a:rPr>
                        <a:t>80.96</a:t>
                      </a:r>
                      <a:endParaRPr lang="nb-NO"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is-IS" sz="1200" u="none" strike="noStrike">
                          <a:effectLst/>
                        </a:rPr>
                        <a:t>121206.21</a:t>
                      </a:r>
                      <a:endParaRPr lang="is-IS"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pl-PL" sz="1200" u="none" strike="noStrike">
                          <a:effectLst/>
                        </a:rPr>
                        <a:t>0.06</a:t>
                      </a:r>
                      <a:endParaRPr lang="pl-PL" sz="1200" b="0" i="0" u="none" strike="noStrike">
                        <a:solidFill>
                          <a:srgbClr val="000000"/>
                        </a:solidFill>
                        <a:effectLst/>
                        <a:latin typeface="Calibri"/>
                      </a:endParaRPr>
                    </a:p>
                  </a:txBody>
                  <a:tcPr marL="7383" marR="7383" marT="7383" marB="0" anchor="ctr"/>
                </a:tc>
                <a:extLst>
                  <a:ext uri="{0D108BD9-81ED-4DB2-BD59-A6C34878D82A}">
                    <a16:rowId xmlns:a16="http://schemas.microsoft.com/office/drawing/2014/main" val="10016"/>
                  </a:ext>
                </a:extLst>
              </a:tr>
              <a:tr h="14641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is-IS" sz="1200" u="none" strike="noStrike">
                          <a:effectLst/>
                        </a:rPr>
                        <a:t>32</a:t>
                      </a:r>
                      <a:endParaRPr lang="is-IS"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is-IS" sz="1200" u="none" strike="noStrike">
                          <a:effectLst/>
                        </a:rPr>
                        <a:t>200</a:t>
                      </a:r>
                      <a:endParaRPr lang="is-IS"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pt-BR" sz="1200" u="none" strike="noStrike">
                          <a:effectLst/>
                        </a:rPr>
                        <a:t>[1,15]</a:t>
                      </a:r>
                      <a:endParaRPr lang="pt-BR"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hr-HR" sz="1200" u="none" strike="noStrike">
                          <a:effectLst/>
                        </a:rPr>
                        <a:t>2.30</a:t>
                      </a:r>
                      <a:endParaRPr lang="hr-HR"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hr-HR" sz="1200" u="none" strike="noStrike">
                          <a:effectLst/>
                        </a:rPr>
                        <a:t>98.31</a:t>
                      </a:r>
                      <a:endParaRPr lang="hr-HR"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nb-NO" sz="1200" u="none" strike="noStrike">
                          <a:effectLst/>
                        </a:rPr>
                        <a:t>103597.21</a:t>
                      </a:r>
                      <a:endParaRPr lang="nb-NO"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nb-NO" sz="1200" u="none" strike="noStrike">
                          <a:effectLst/>
                        </a:rPr>
                        <a:t>0.02</a:t>
                      </a:r>
                      <a:endParaRPr lang="nb-NO" sz="1200" b="0" i="0" u="none" strike="noStrike">
                        <a:solidFill>
                          <a:srgbClr val="000000"/>
                        </a:solidFill>
                        <a:effectLst/>
                        <a:latin typeface="Calibri"/>
                      </a:endParaRPr>
                    </a:p>
                  </a:txBody>
                  <a:tcPr marL="7383" marR="7383" marT="7383" marB="0" anchor="ctr"/>
                </a:tc>
                <a:extLst>
                  <a:ext uri="{0D108BD9-81ED-4DB2-BD59-A6C34878D82A}">
                    <a16:rowId xmlns:a16="http://schemas.microsoft.com/office/drawing/2014/main" val="10017"/>
                  </a:ext>
                </a:extLst>
              </a:tr>
              <a:tr h="14641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u="none" strike="noStrike">
                          <a:effectLst/>
                        </a:rPr>
                        <a:t>33</a:t>
                      </a:r>
                      <a:endParaRPr lang="en-US"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is-IS" sz="1200" u="none" strike="noStrike">
                          <a:effectLst/>
                        </a:rPr>
                        <a:t>200</a:t>
                      </a:r>
                      <a:endParaRPr lang="is-IS"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pt-BR" sz="1200" u="none" strike="noStrike">
                          <a:effectLst/>
                        </a:rPr>
                        <a:t>[1,15]</a:t>
                      </a:r>
                      <a:endParaRPr lang="pt-BR"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nb-NO" sz="1200" u="none" strike="noStrike">
                          <a:effectLst/>
                        </a:rPr>
                        <a:t>0.00</a:t>
                      </a:r>
                      <a:endParaRPr lang="nb-NO"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hr-HR" sz="1200" u="none" strike="noStrike">
                          <a:effectLst/>
                        </a:rPr>
                        <a:t>6.19</a:t>
                      </a:r>
                      <a:endParaRPr lang="hr-HR"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is-IS" sz="1200" u="none" strike="noStrike">
                          <a:effectLst/>
                        </a:rPr>
                        <a:t>116240.67</a:t>
                      </a:r>
                      <a:endParaRPr lang="is-IS" sz="1200" b="0" i="0" u="none" strike="noStrike">
                        <a:solidFill>
                          <a:srgbClr val="000000"/>
                        </a:solidFill>
                        <a:effectLst/>
                        <a:latin typeface="Calibri"/>
                      </a:endParaRPr>
                    </a:p>
                  </a:txBody>
                  <a:tcPr marL="7383" marR="7383" marT="7383"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nb-NO" sz="1200" u="none" strike="noStrike" dirty="0">
                          <a:effectLst/>
                        </a:rPr>
                        <a:t>0.00</a:t>
                      </a:r>
                      <a:endParaRPr lang="nb-NO" sz="1200" b="0" i="0" u="none" strike="noStrike" dirty="0">
                        <a:solidFill>
                          <a:srgbClr val="000000"/>
                        </a:solidFill>
                        <a:effectLst/>
                        <a:latin typeface="Calibri"/>
                      </a:endParaRPr>
                    </a:p>
                  </a:txBody>
                  <a:tcPr marL="7383" marR="7383" marT="7383" marB="0" anchor="ct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118502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Computational</a:t>
            </a:r>
            <a:r>
              <a:rPr lang="it-IT" dirty="0" smtClean="0"/>
              <a:t> </a:t>
            </a:r>
            <a:r>
              <a:rPr lang="it-IT" dirty="0" err="1" smtClean="0"/>
              <a:t>results</a:t>
            </a:r>
            <a:r>
              <a:rPr lang="it-IT" dirty="0" smtClean="0"/>
              <a:t> (</a:t>
            </a:r>
            <a:r>
              <a:rPr lang="it-IT" dirty="0" err="1" smtClean="0"/>
              <a:t>central</a:t>
            </a:r>
            <a:r>
              <a:rPr lang="it-IT" dirty="0" smtClean="0"/>
              <a:t> time </a:t>
            </a:r>
            <a:r>
              <a:rPr lang="it-IT" dirty="0" err="1" smtClean="0"/>
              <a:t>wind</a:t>
            </a:r>
            <a:r>
              <a:rPr lang="it-IT" dirty="0" smtClean="0"/>
              <a:t>.)</a:t>
            </a:r>
            <a:endParaRPr lang="it-IT"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1574643108"/>
              </p:ext>
            </p:extLst>
          </p:nvPr>
        </p:nvGraphicFramePr>
        <p:xfrm>
          <a:off x="971600" y="980736"/>
          <a:ext cx="7200800" cy="5328584"/>
        </p:xfrm>
        <a:graphic>
          <a:graphicData uri="http://schemas.openxmlformats.org/drawingml/2006/table">
            <a:tbl>
              <a:tblPr firstRow="1">
                <a:tableStyleId>{21E4AEA4-8DFA-4A89-87EB-49C32662AFE0}</a:tableStyleId>
              </a:tblPr>
              <a:tblGrid>
                <a:gridCol w="504056">
                  <a:extLst>
                    <a:ext uri="{9D8B030D-6E8A-4147-A177-3AD203B41FA5}">
                      <a16:colId xmlns:a16="http://schemas.microsoft.com/office/drawing/2014/main" val="3028013146"/>
                    </a:ext>
                  </a:extLst>
                </a:gridCol>
                <a:gridCol w="432048">
                  <a:extLst>
                    <a:ext uri="{9D8B030D-6E8A-4147-A177-3AD203B41FA5}">
                      <a16:colId xmlns:a16="http://schemas.microsoft.com/office/drawing/2014/main" val="1969964441"/>
                    </a:ext>
                  </a:extLst>
                </a:gridCol>
                <a:gridCol w="720080">
                  <a:extLst>
                    <a:ext uri="{9D8B030D-6E8A-4147-A177-3AD203B41FA5}">
                      <a16:colId xmlns:a16="http://schemas.microsoft.com/office/drawing/2014/main" val="2900815212"/>
                    </a:ext>
                  </a:extLst>
                </a:gridCol>
                <a:gridCol w="648072">
                  <a:extLst>
                    <a:ext uri="{9D8B030D-6E8A-4147-A177-3AD203B41FA5}">
                      <a16:colId xmlns:a16="http://schemas.microsoft.com/office/drawing/2014/main" val="3475379323"/>
                    </a:ext>
                  </a:extLst>
                </a:gridCol>
                <a:gridCol w="648072">
                  <a:extLst>
                    <a:ext uri="{9D8B030D-6E8A-4147-A177-3AD203B41FA5}">
                      <a16:colId xmlns:a16="http://schemas.microsoft.com/office/drawing/2014/main" val="3305258336"/>
                    </a:ext>
                  </a:extLst>
                </a:gridCol>
                <a:gridCol w="792088">
                  <a:extLst>
                    <a:ext uri="{9D8B030D-6E8A-4147-A177-3AD203B41FA5}">
                      <a16:colId xmlns:a16="http://schemas.microsoft.com/office/drawing/2014/main" val="2575001217"/>
                    </a:ext>
                  </a:extLst>
                </a:gridCol>
                <a:gridCol w="864096">
                  <a:extLst>
                    <a:ext uri="{9D8B030D-6E8A-4147-A177-3AD203B41FA5}">
                      <a16:colId xmlns:a16="http://schemas.microsoft.com/office/drawing/2014/main" val="1181568074"/>
                    </a:ext>
                  </a:extLst>
                </a:gridCol>
                <a:gridCol w="864096">
                  <a:extLst>
                    <a:ext uri="{9D8B030D-6E8A-4147-A177-3AD203B41FA5}">
                      <a16:colId xmlns:a16="http://schemas.microsoft.com/office/drawing/2014/main" val="1529833970"/>
                    </a:ext>
                  </a:extLst>
                </a:gridCol>
                <a:gridCol w="720080">
                  <a:extLst>
                    <a:ext uri="{9D8B030D-6E8A-4147-A177-3AD203B41FA5}">
                      <a16:colId xmlns:a16="http://schemas.microsoft.com/office/drawing/2014/main" val="2862516714"/>
                    </a:ext>
                  </a:extLst>
                </a:gridCol>
                <a:gridCol w="1008112">
                  <a:extLst>
                    <a:ext uri="{9D8B030D-6E8A-4147-A177-3AD203B41FA5}">
                      <a16:colId xmlns:a16="http://schemas.microsoft.com/office/drawing/2014/main" val="738077749"/>
                    </a:ext>
                  </a:extLst>
                </a:gridCol>
              </a:tblGrid>
              <a:tr h="591224">
                <a:tc>
                  <a:txBody>
                    <a:bodyPr/>
                    <a:lstStyle/>
                    <a:p>
                      <a:pPr algn="l" rtl="0" fontAlgn="b"/>
                      <a:r>
                        <a:rPr lang="it-IT" sz="1600" u="none" strike="noStrike" dirty="0">
                          <a:effectLst/>
                        </a:rPr>
                        <a:t>Class</a:t>
                      </a:r>
                      <a:endParaRPr lang="it-IT" sz="1600" b="1" i="0" u="none" strike="noStrike" dirty="0">
                        <a:solidFill>
                          <a:srgbClr val="FFFFFF"/>
                        </a:solidFill>
                        <a:effectLst/>
                        <a:latin typeface="Calibri" panose="020F0502020204030204" pitchFamily="34" charset="0"/>
                      </a:endParaRPr>
                    </a:p>
                  </a:txBody>
                  <a:tcPr marL="2056" marR="2056" marT="2056" marB="0" anchor="b"/>
                </a:tc>
                <a:tc>
                  <a:txBody>
                    <a:bodyPr/>
                    <a:lstStyle/>
                    <a:p>
                      <a:pPr algn="l" rtl="0" fontAlgn="b"/>
                      <a:r>
                        <a:rPr lang="it-IT" sz="1600" u="none" strike="noStrike" dirty="0">
                          <a:effectLst/>
                        </a:rPr>
                        <a:t>n</a:t>
                      </a:r>
                      <a:endParaRPr lang="it-IT" sz="1600" b="1" i="0" u="none" strike="noStrike" dirty="0">
                        <a:solidFill>
                          <a:srgbClr val="FFFFFF"/>
                        </a:solidFill>
                        <a:effectLst/>
                        <a:latin typeface="Calibri" panose="020F0502020204030204" pitchFamily="34" charset="0"/>
                      </a:endParaRPr>
                    </a:p>
                  </a:txBody>
                  <a:tcPr marL="2056" marR="2056" marT="2056" marB="0" anchor="b"/>
                </a:tc>
                <a:tc>
                  <a:txBody>
                    <a:bodyPr/>
                    <a:lstStyle/>
                    <a:p>
                      <a:pPr algn="l" rtl="0" fontAlgn="b"/>
                      <a:r>
                        <a:rPr lang="it-IT" sz="1600" i="1" u="none" strike="noStrike" dirty="0" err="1">
                          <a:effectLst/>
                        </a:rPr>
                        <a:t>p</a:t>
                      </a:r>
                      <a:r>
                        <a:rPr lang="it-IT" sz="1600" i="1" u="none" strike="noStrike" baseline="-25000" dirty="0" err="1">
                          <a:effectLst/>
                        </a:rPr>
                        <a:t>i</a:t>
                      </a:r>
                      <a:endParaRPr lang="it-IT" sz="1600" b="1" i="1" u="none" strike="noStrike" baseline="-25000" dirty="0">
                        <a:solidFill>
                          <a:srgbClr val="FFFFFF"/>
                        </a:solidFill>
                        <a:effectLst/>
                        <a:latin typeface="Calibri" panose="020F0502020204030204" pitchFamily="34" charset="0"/>
                      </a:endParaRPr>
                    </a:p>
                  </a:txBody>
                  <a:tcPr marL="2056" marR="2056" marT="2056" marB="0" anchor="b"/>
                </a:tc>
                <a:tc>
                  <a:txBody>
                    <a:bodyPr/>
                    <a:lstStyle/>
                    <a:p>
                      <a:pPr algn="l" rtl="0" fontAlgn="b"/>
                      <a:r>
                        <a:rPr lang="it-IT" sz="1600" u="none" strike="noStrike" dirty="0" err="1">
                          <a:effectLst/>
                        </a:rPr>
                        <a:t>slack</a:t>
                      </a:r>
                      <a:endParaRPr lang="it-IT" sz="1600" b="1" i="0" u="none" strike="noStrike" dirty="0">
                        <a:solidFill>
                          <a:srgbClr val="FFFFFF"/>
                        </a:solidFill>
                        <a:effectLst/>
                        <a:latin typeface="Calibri" panose="020F0502020204030204" pitchFamily="34" charset="0"/>
                      </a:endParaRPr>
                    </a:p>
                  </a:txBody>
                  <a:tcPr marL="2056" marR="2056" marT="2056" marB="0" anchor="b"/>
                </a:tc>
                <a:tc>
                  <a:txBody>
                    <a:bodyPr/>
                    <a:lstStyle/>
                    <a:p>
                      <a:pPr algn="l" fontAlgn="b"/>
                      <a:r>
                        <a:rPr lang="it-IT" sz="1600" u="none" strike="noStrike" dirty="0" smtClean="0">
                          <a:effectLst/>
                        </a:rPr>
                        <a:t>Form.1regret</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l" fontAlgn="b"/>
                      <a:r>
                        <a:rPr lang="it-IT" sz="1600" u="none" strike="noStrike" dirty="0" smtClean="0">
                          <a:effectLst/>
                        </a:rPr>
                        <a:t> Form. 1 Time </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l" fontAlgn="b"/>
                      <a:r>
                        <a:rPr lang="it-IT" sz="1600" u="none" strike="noStrike" dirty="0" smtClean="0">
                          <a:effectLst/>
                        </a:rPr>
                        <a:t>Form. 2 </a:t>
                      </a:r>
                      <a:r>
                        <a:rPr lang="it-IT" sz="1600" u="none" strike="noStrike" dirty="0" err="1" smtClean="0">
                          <a:effectLst/>
                        </a:rPr>
                        <a:t>regret</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l" fontAlgn="b"/>
                      <a:r>
                        <a:rPr lang="it-IT" sz="1600" u="none" strike="noStrike" dirty="0" smtClean="0">
                          <a:effectLst/>
                        </a:rPr>
                        <a:t>Form. 2 Time </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l" fontAlgn="b"/>
                      <a:r>
                        <a:rPr lang="it-IT" sz="1600" u="none" strike="noStrike" dirty="0" smtClean="0">
                          <a:effectLst/>
                        </a:rPr>
                        <a:t>SPT </a:t>
                      </a:r>
                      <a:r>
                        <a:rPr lang="it-IT" sz="1600" u="none" strike="noStrike" dirty="0" err="1" smtClean="0">
                          <a:effectLst/>
                        </a:rPr>
                        <a:t>regret</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l" fontAlgn="b"/>
                      <a:r>
                        <a:rPr lang="it-IT" sz="1600" u="none" strike="noStrike" dirty="0">
                          <a:effectLst/>
                        </a:rPr>
                        <a:t>Tot </a:t>
                      </a:r>
                      <a:r>
                        <a:rPr lang="it-IT" sz="1600" u="none" strike="noStrike" dirty="0" err="1">
                          <a:effectLst/>
                        </a:rPr>
                        <a:t>Compl</a:t>
                      </a:r>
                      <a:r>
                        <a:rPr lang="it-IT" sz="1600" u="none" strike="noStrike" dirty="0">
                          <a:effectLst/>
                        </a:rPr>
                        <a:t> Time</a:t>
                      </a:r>
                      <a:endParaRPr lang="it-IT" sz="1600" b="0" i="0" u="none" strike="noStrike" dirty="0">
                        <a:solidFill>
                          <a:srgbClr val="000000"/>
                        </a:solidFill>
                        <a:effectLst/>
                        <a:latin typeface="Calibri" panose="020F0502020204030204" pitchFamily="34" charset="0"/>
                      </a:endParaRPr>
                    </a:p>
                  </a:txBody>
                  <a:tcPr marL="2056" marR="2056" marT="2056" marB="0" anchor="b"/>
                </a:tc>
                <a:extLst>
                  <a:ext uri="{0D108BD9-81ED-4DB2-BD59-A6C34878D82A}">
                    <a16:rowId xmlns:a16="http://schemas.microsoft.com/office/drawing/2014/main" val="2389659880"/>
                  </a:ext>
                </a:extLst>
              </a:tr>
              <a:tr h="394780">
                <a:tc>
                  <a:txBody>
                    <a:bodyPr/>
                    <a:lstStyle/>
                    <a:p>
                      <a:pPr algn="l" rtl="0" fontAlgn="b"/>
                      <a:r>
                        <a:rPr lang="it-IT" sz="1600" u="none" strike="noStrike" dirty="0">
                          <a:effectLst/>
                        </a:rPr>
                        <a:t>1</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l" rtl="0" fontAlgn="b"/>
                      <a:r>
                        <a:rPr lang="it-IT" sz="1600" u="none" strike="noStrike">
                          <a:effectLst/>
                        </a:rPr>
                        <a:t>50</a:t>
                      </a:r>
                      <a:endParaRPr lang="it-IT" sz="1600" b="0" i="0" u="none" strike="noStrike">
                        <a:solidFill>
                          <a:srgbClr val="000000"/>
                        </a:solidFill>
                        <a:effectLst/>
                        <a:latin typeface="Calibri" panose="020F0502020204030204" pitchFamily="34" charset="0"/>
                      </a:endParaRPr>
                    </a:p>
                  </a:txBody>
                  <a:tcPr marL="2056" marR="2056" marT="2056" marB="0" anchor="b"/>
                </a:tc>
                <a:tc>
                  <a:txBody>
                    <a:bodyPr/>
                    <a:lstStyle/>
                    <a:p>
                      <a:pPr algn="l" rtl="0" fontAlgn="b"/>
                      <a:r>
                        <a:rPr lang="it-IT" sz="1600" u="none" strike="noStrike">
                          <a:effectLst/>
                        </a:rPr>
                        <a:t>[1,15]</a:t>
                      </a:r>
                      <a:endParaRPr lang="it-IT" sz="1600" b="0" i="0" u="none" strike="noStrike">
                        <a:solidFill>
                          <a:srgbClr val="000000"/>
                        </a:solidFill>
                        <a:effectLst/>
                        <a:latin typeface="Calibri" panose="020F0502020204030204" pitchFamily="34" charset="0"/>
                      </a:endParaRPr>
                    </a:p>
                  </a:txBody>
                  <a:tcPr marL="2056" marR="2056" marT="2056" marB="0" anchor="b"/>
                </a:tc>
                <a:tc>
                  <a:txBody>
                    <a:bodyPr/>
                    <a:lstStyle/>
                    <a:p>
                      <a:pPr algn="l" rtl="0" fontAlgn="b"/>
                      <a:r>
                        <a:rPr lang="it-IT" sz="1600" u="none" strike="noStrike" dirty="0">
                          <a:effectLst/>
                        </a:rPr>
                        <a:t> [0,5]</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r" fontAlgn="b"/>
                      <a:r>
                        <a:rPr lang="it-IT" sz="1600" u="none" strike="noStrike" dirty="0" smtClean="0">
                          <a:effectLst/>
                        </a:rPr>
                        <a:t>14.55</a:t>
                      </a:r>
                      <a:endParaRPr lang="it-IT" sz="1600" b="0" i="0" u="none" strike="noStrike" dirty="0">
                        <a:solidFill>
                          <a:srgbClr val="000000"/>
                        </a:solidFill>
                        <a:effectLst/>
                        <a:latin typeface="Calibri" panose="020F0502020204030204" pitchFamily="34" charset="0"/>
                      </a:endParaRPr>
                    </a:p>
                  </a:txBody>
                  <a:tcPr marL="2056" marR="2056" marT="2056" marB="0" anchor="b">
                    <a:solidFill>
                      <a:schemeClr val="accent1">
                        <a:lumMod val="40000"/>
                        <a:lumOff val="60000"/>
                      </a:schemeClr>
                    </a:solidFill>
                  </a:tcPr>
                </a:tc>
                <a:tc>
                  <a:txBody>
                    <a:bodyPr/>
                    <a:lstStyle/>
                    <a:p>
                      <a:pPr algn="r" fontAlgn="b"/>
                      <a:r>
                        <a:rPr lang="it-IT" sz="1600" u="none" strike="noStrike" dirty="0" smtClean="0">
                          <a:effectLst/>
                        </a:rPr>
                        <a:t>2.01</a:t>
                      </a:r>
                      <a:endParaRPr lang="it-IT" sz="1600" b="0" i="0" u="none" strike="noStrike" dirty="0">
                        <a:solidFill>
                          <a:srgbClr val="000000"/>
                        </a:solidFill>
                        <a:effectLst/>
                        <a:latin typeface="Calibri" panose="020F0502020204030204" pitchFamily="34" charset="0"/>
                      </a:endParaRPr>
                    </a:p>
                  </a:txBody>
                  <a:tcPr marL="2056" marR="2056" marT="2056" marB="0" anchor="b">
                    <a:solidFill>
                      <a:schemeClr val="accent1">
                        <a:lumMod val="40000"/>
                        <a:lumOff val="60000"/>
                      </a:schemeClr>
                    </a:solidFill>
                  </a:tcPr>
                </a:tc>
                <a:tc>
                  <a:txBody>
                    <a:bodyPr/>
                    <a:lstStyle/>
                    <a:p>
                      <a:pPr algn="r" fontAlgn="b"/>
                      <a:r>
                        <a:rPr lang="it-IT" sz="1600" u="none" strike="noStrike" dirty="0" smtClean="0">
                          <a:effectLst/>
                        </a:rPr>
                        <a:t>37.0</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r" fontAlgn="b"/>
                      <a:r>
                        <a:rPr lang="it-IT" sz="1600" u="none" strike="noStrike" dirty="0" smtClean="0">
                          <a:effectLst/>
                        </a:rPr>
                        <a:t>1617.62</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r" fontAlgn="b"/>
                      <a:r>
                        <a:rPr lang="it-IT" sz="1600" u="none" strike="noStrike" dirty="0" smtClean="0">
                          <a:effectLst/>
                        </a:rPr>
                        <a:t>35.0</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ctr" rtl="0" fontAlgn="b"/>
                      <a:r>
                        <a:rPr lang="it-IT" sz="1600" u="none" strike="noStrike">
                          <a:effectLst/>
                        </a:rPr>
                        <a:t>7536.44</a:t>
                      </a:r>
                      <a:endParaRPr lang="it-IT" sz="1600" b="0" i="0" u="none" strike="noStrike">
                        <a:solidFill>
                          <a:srgbClr val="000000"/>
                        </a:solidFill>
                        <a:effectLst/>
                        <a:latin typeface="Calibri" panose="020F0502020204030204" pitchFamily="34" charset="0"/>
                      </a:endParaRPr>
                    </a:p>
                  </a:txBody>
                  <a:tcPr marL="2056" marR="2056" marT="2056" marB="0" anchor="b"/>
                </a:tc>
                <a:extLst>
                  <a:ext uri="{0D108BD9-81ED-4DB2-BD59-A6C34878D82A}">
                    <a16:rowId xmlns:a16="http://schemas.microsoft.com/office/drawing/2014/main" val="1630652538"/>
                  </a:ext>
                </a:extLst>
              </a:tr>
              <a:tr h="394780">
                <a:tc>
                  <a:txBody>
                    <a:bodyPr/>
                    <a:lstStyle/>
                    <a:p>
                      <a:pPr algn="l" rtl="0" fontAlgn="b"/>
                      <a:r>
                        <a:rPr lang="it-IT" sz="1600" u="none" strike="noStrike" dirty="0">
                          <a:effectLst/>
                        </a:rPr>
                        <a:t>4</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l" rtl="0" fontAlgn="b"/>
                      <a:r>
                        <a:rPr lang="it-IT" sz="1600" u="none" strike="noStrike">
                          <a:effectLst/>
                        </a:rPr>
                        <a:t>50</a:t>
                      </a:r>
                      <a:endParaRPr lang="it-IT" sz="1600" b="0" i="0" u="none" strike="noStrike">
                        <a:solidFill>
                          <a:srgbClr val="000000"/>
                        </a:solidFill>
                        <a:effectLst/>
                        <a:latin typeface="Calibri" panose="020F0502020204030204" pitchFamily="34" charset="0"/>
                      </a:endParaRPr>
                    </a:p>
                  </a:txBody>
                  <a:tcPr marL="2056" marR="2056" marT="2056" marB="0" anchor="b"/>
                </a:tc>
                <a:tc>
                  <a:txBody>
                    <a:bodyPr/>
                    <a:lstStyle/>
                    <a:p>
                      <a:pPr algn="l" rtl="0" fontAlgn="b"/>
                      <a:r>
                        <a:rPr lang="it-IT" sz="1600" u="none" strike="noStrike" dirty="0">
                          <a:effectLst/>
                        </a:rPr>
                        <a:t>[20,40]</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l" rtl="0" fontAlgn="b"/>
                      <a:r>
                        <a:rPr lang="it-IT" sz="1600" u="none" strike="noStrike" dirty="0">
                          <a:effectLst/>
                        </a:rPr>
                        <a:t> [0,5]</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r" fontAlgn="b"/>
                      <a:r>
                        <a:rPr lang="it-IT" sz="1600" u="none" strike="noStrike" dirty="0" smtClean="0">
                          <a:effectLst/>
                        </a:rPr>
                        <a:t>47.80</a:t>
                      </a:r>
                      <a:endParaRPr lang="it-IT" sz="1600" b="0" i="0" u="none" strike="noStrike" dirty="0">
                        <a:solidFill>
                          <a:srgbClr val="000000"/>
                        </a:solidFill>
                        <a:effectLst/>
                        <a:latin typeface="Calibri" panose="020F0502020204030204" pitchFamily="34" charset="0"/>
                      </a:endParaRPr>
                    </a:p>
                  </a:txBody>
                  <a:tcPr marL="2056" marR="2056" marT="2056" marB="0" anchor="b">
                    <a:solidFill>
                      <a:schemeClr val="accent1">
                        <a:lumMod val="40000"/>
                        <a:lumOff val="60000"/>
                      </a:schemeClr>
                    </a:solidFill>
                  </a:tcPr>
                </a:tc>
                <a:tc>
                  <a:txBody>
                    <a:bodyPr/>
                    <a:lstStyle/>
                    <a:p>
                      <a:pPr algn="r" fontAlgn="b"/>
                      <a:r>
                        <a:rPr lang="it-IT" sz="1600" u="none" strike="noStrike" dirty="0" smtClean="0">
                          <a:effectLst/>
                        </a:rPr>
                        <a:t>1.88</a:t>
                      </a:r>
                      <a:endParaRPr lang="it-IT" sz="1600" b="0" i="0" u="none" strike="noStrike" dirty="0">
                        <a:solidFill>
                          <a:srgbClr val="000000"/>
                        </a:solidFill>
                        <a:effectLst/>
                        <a:latin typeface="Calibri" panose="020F0502020204030204" pitchFamily="34" charset="0"/>
                      </a:endParaRPr>
                    </a:p>
                  </a:txBody>
                  <a:tcPr marL="2056" marR="2056" marT="2056" marB="0" anchor="b">
                    <a:solidFill>
                      <a:schemeClr val="accent1">
                        <a:lumMod val="40000"/>
                        <a:lumOff val="60000"/>
                      </a:schemeClr>
                    </a:solidFill>
                  </a:tcPr>
                </a:tc>
                <a:tc>
                  <a:txBody>
                    <a:bodyPr/>
                    <a:lstStyle/>
                    <a:p>
                      <a:pPr algn="r" fontAlgn="b"/>
                      <a:r>
                        <a:rPr lang="it-IT" sz="1600" u="none" strike="noStrike" dirty="0" smtClean="0">
                          <a:effectLst/>
                        </a:rPr>
                        <a:t>302.3</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r" fontAlgn="b"/>
                      <a:r>
                        <a:rPr lang="it-IT" sz="1600" u="none" strike="noStrike" dirty="0" smtClean="0">
                          <a:effectLst/>
                        </a:rPr>
                        <a:t>1790.43</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r" fontAlgn="b"/>
                      <a:r>
                        <a:rPr lang="it-IT" sz="1600" u="none" strike="noStrike" dirty="0" smtClean="0">
                          <a:effectLst/>
                        </a:rPr>
                        <a:t>224.6</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ctr" rtl="0" fontAlgn="b"/>
                      <a:r>
                        <a:rPr lang="it-IT" sz="1600" u="none" strike="noStrike">
                          <a:effectLst/>
                        </a:rPr>
                        <a:t>7483.89</a:t>
                      </a:r>
                      <a:endParaRPr lang="it-IT" sz="1600" b="0" i="0" u="none" strike="noStrike">
                        <a:solidFill>
                          <a:srgbClr val="000000"/>
                        </a:solidFill>
                        <a:effectLst/>
                        <a:latin typeface="Calibri" panose="020F0502020204030204" pitchFamily="34" charset="0"/>
                      </a:endParaRPr>
                    </a:p>
                  </a:txBody>
                  <a:tcPr marL="2056" marR="2056" marT="2056" marB="0" anchor="b"/>
                </a:tc>
                <a:extLst>
                  <a:ext uri="{0D108BD9-81ED-4DB2-BD59-A6C34878D82A}">
                    <a16:rowId xmlns:a16="http://schemas.microsoft.com/office/drawing/2014/main" val="2333962543"/>
                  </a:ext>
                </a:extLst>
              </a:tr>
              <a:tr h="394780">
                <a:tc>
                  <a:txBody>
                    <a:bodyPr/>
                    <a:lstStyle/>
                    <a:p>
                      <a:pPr algn="l" rtl="0" fontAlgn="b"/>
                      <a:r>
                        <a:rPr lang="it-IT" sz="1600" u="none" strike="noStrike" dirty="0">
                          <a:effectLst/>
                        </a:rPr>
                        <a:t>7</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l" rtl="0" fontAlgn="b"/>
                      <a:r>
                        <a:rPr lang="it-IT" sz="1600" u="none" strike="noStrike">
                          <a:effectLst/>
                        </a:rPr>
                        <a:t>50</a:t>
                      </a:r>
                      <a:endParaRPr lang="it-IT" sz="1600" b="0" i="0" u="none" strike="noStrike">
                        <a:solidFill>
                          <a:srgbClr val="000000"/>
                        </a:solidFill>
                        <a:effectLst/>
                        <a:latin typeface="Calibri" panose="020F0502020204030204" pitchFamily="34" charset="0"/>
                      </a:endParaRPr>
                    </a:p>
                  </a:txBody>
                  <a:tcPr marL="2056" marR="2056" marT="2056" marB="0" anchor="b"/>
                </a:tc>
                <a:tc>
                  <a:txBody>
                    <a:bodyPr/>
                    <a:lstStyle/>
                    <a:p>
                      <a:pPr algn="l" rtl="0" fontAlgn="b"/>
                      <a:r>
                        <a:rPr lang="it-IT" sz="1600" u="none" strike="noStrike">
                          <a:effectLst/>
                        </a:rPr>
                        <a:t>[1,15]</a:t>
                      </a:r>
                      <a:endParaRPr lang="it-IT" sz="1600" b="0" i="0" u="none" strike="noStrike">
                        <a:solidFill>
                          <a:srgbClr val="000000"/>
                        </a:solidFill>
                        <a:effectLst/>
                        <a:latin typeface="Calibri" panose="020F0502020204030204" pitchFamily="34" charset="0"/>
                      </a:endParaRPr>
                    </a:p>
                  </a:txBody>
                  <a:tcPr marL="2056" marR="2056" marT="2056" marB="0" anchor="b"/>
                </a:tc>
                <a:tc>
                  <a:txBody>
                    <a:bodyPr/>
                    <a:lstStyle/>
                    <a:p>
                      <a:pPr algn="l" rtl="0" fontAlgn="b"/>
                      <a:r>
                        <a:rPr lang="it-IT" sz="1600" u="none" strike="noStrike" dirty="0">
                          <a:effectLst/>
                        </a:rPr>
                        <a:t>[3,10]</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r" fontAlgn="b"/>
                      <a:r>
                        <a:rPr lang="it-IT" sz="1600" u="none" strike="noStrike" dirty="0" smtClean="0">
                          <a:effectLst/>
                        </a:rPr>
                        <a:t>2.25</a:t>
                      </a:r>
                      <a:endParaRPr lang="it-IT" sz="1600" b="0" i="0" u="none" strike="noStrike" dirty="0">
                        <a:solidFill>
                          <a:srgbClr val="000000"/>
                        </a:solidFill>
                        <a:effectLst/>
                        <a:latin typeface="Calibri" panose="020F0502020204030204" pitchFamily="34" charset="0"/>
                      </a:endParaRPr>
                    </a:p>
                  </a:txBody>
                  <a:tcPr marL="2056" marR="2056" marT="2056" marB="0" anchor="b">
                    <a:solidFill>
                      <a:schemeClr val="accent1">
                        <a:lumMod val="40000"/>
                        <a:lumOff val="60000"/>
                      </a:schemeClr>
                    </a:solidFill>
                  </a:tcPr>
                </a:tc>
                <a:tc>
                  <a:txBody>
                    <a:bodyPr/>
                    <a:lstStyle/>
                    <a:p>
                      <a:pPr algn="r" fontAlgn="b"/>
                      <a:r>
                        <a:rPr lang="it-IT" sz="1600" u="none" strike="noStrike" dirty="0" smtClean="0">
                          <a:effectLst/>
                        </a:rPr>
                        <a:t>1.91</a:t>
                      </a:r>
                      <a:endParaRPr lang="it-IT" sz="1600" b="0" i="0" u="none" strike="noStrike" dirty="0">
                        <a:solidFill>
                          <a:srgbClr val="000000"/>
                        </a:solidFill>
                        <a:effectLst/>
                        <a:latin typeface="Calibri" panose="020F0502020204030204" pitchFamily="34" charset="0"/>
                      </a:endParaRPr>
                    </a:p>
                  </a:txBody>
                  <a:tcPr marL="2056" marR="2056" marT="2056" marB="0" anchor="b">
                    <a:solidFill>
                      <a:schemeClr val="accent1">
                        <a:lumMod val="40000"/>
                        <a:lumOff val="60000"/>
                      </a:schemeClr>
                    </a:solidFill>
                  </a:tcPr>
                </a:tc>
                <a:tc>
                  <a:txBody>
                    <a:bodyPr/>
                    <a:lstStyle/>
                    <a:p>
                      <a:pPr algn="r" fontAlgn="b"/>
                      <a:r>
                        <a:rPr lang="it-IT" sz="1600" u="none" strike="noStrike" dirty="0" smtClean="0">
                          <a:effectLst/>
                        </a:rPr>
                        <a:t>3.9</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r" fontAlgn="b"/>
                      <a:r>
                        <a:rPr lang="it-IT" sz="1600" u="none" strike="noStrike" dirty="0" smtClean="0">
                          <a:effectLst/>
                        </a:rPr>
                        <a:t>1326.33</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r" fontAlgn="b"/>
                      <a:r>
                        <a:rPr lang="it-IT" sz="1600" u="none" strike="noStrike" dirty="0" smtClean="0">
                          <a:effectLst/>
                        </a:rPr>
                        <a:t>8.1</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ctr" rtl="0" fontAlgn="b"/>
                      <a:r>
                        <a:rPr lang="it-IT" sz="1600" u="none" strike="noStrike">
                          <a:effectLst/>
                        </a:rPr>
                        <a:t>7598.30</a:t>
                      </a:r>
                      <a:endParaRPr lang="it-IT" sz="1600" b="0" i="0" u="none" strike="noStrike">
                        <a:solidFill>
                          <a:srgbClr val="000000"/>
                        </a:solidFill>
                        <a:effectLst/>
                        <a:latin typeface="Calibri" panose="020F0502020204030204" pitchFamily="34" charset="0"/>
                      </a:endParaRPr>
                    </a:p>
                  </a:txBody>
                  <a:tcPr marL="2056" marR="2056" marT="2056" marB="0" anchor="b"/>
                </a:tc>
                <a:extLst>
                  <a:ext uri="{0D108BD9-81ED-4DB2-BD59-A6C34878D82A}">
                    <a16:rowId xmlns:a16="http://schemas.microsoft.com/office/drawing/2014/main" val="2802910845"/>
                  </a:ext>
                </a:extLst>
              </a:tr>
              <a:tr h="394780">
                <a:tc>
                  <a:txBody>
                    <a:bodyPr/>
                    <a:lstStyle/>
                    <a:p>
                      <a:pPr algn="l" rtl="0" fontAlgn="b"/>
                      <a:r>
                        <a:rPr lang="it-IT" sz="1600" u="none" strike="noStrike" dirty="0">
                          <a:effectLst/>
                        </a:rPr>
                        <a:t>10</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l" rtl="0" fontAlgn="b"/>
                      <a:r>
                        <a:rPr lang="it-IT" sz="1600" u="none" strike="noStrike">
                          <a:effectLst/>
                        </a:rPr>
                        <a:t>50</a:t>
                      </a:r>
                      <a:endParaRPr lang="it-IT" sz="1600" b="0" i="0" u="none" strike="noStrike">
                        <a:solidFill>
                          <a:srgbClr val="000000"/>
                        </a:solidFill>
                        <a:effectLst/>
                        <a:latin typeface="Calibri" panose="020F0502020204030204" pitchFamily="34" charset="0"/>
                      </a:endParaRPr>
                    </a:p>
                  </a:txBody>
                  <a:tcPr marL="2056" marR="2056" marT="2056" marB="0" anchor="b"/>
                </a:tc>
                <a:tc>
                  <a:txBody>
                    <a:bodyPr/>
                    <a:lstStyle/>
                    <a:p>
                      <a:pPr algn="l" rtl="0" fontAlgn="b"/>
                      <a:r>
                        <a:rPr lang="it-IT" sz="1600" u="none" strike="noStrike">
                          <a:effectLst/>
                        </a:rPr>
                        <a:t>[20,40]</a:t>
                      </a:r>
                      <a:endParaRPr lang="it-IT" sz="1600" b="0" i="0" u="none" strike="noStrike">
                        <a:solidFill>
                          <a:srgbClr val="000000"/>
                        </a:solidFill>
                        <a:effectLst/>
                        <a:latin typeface="Calibri" panose="020F0502020204030204" pitchFamily="34" charset="0"/>
                      </a:endParaRPr>
                    </a:p>
                  </a:txBody>
                  <a:tcPr marL="2056" marR="2056" marT="2056" marB="0" anchor="b"/>
                </a:tc>
                <a:tc>
                  <a:txBody>
                    <a:bodyPr/>
                    <a:lstStyle/>
                    <a:p>
                      <a:pPr algn="l" rtl="0" fontAlgn="b"/>
                      <a:r>
                        <a:rPr lang="it-IT" sz="1600" u="none" strike="noStrike" dirty="0">
                          <a:effectLst/>
                        </a:rPr>
                        <a:t>[3,10]</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r" fontAlgn="b"/>
                      <a:r>
                        <a:rPr lang="it-IT" sz="1600" u="none" strike="noStrike" dirty="0" smtClean="0">
                          <a:effectLst/>
                        </a:rPr>
                        <a:t>29.10</a:t>
                      </a:r>
                      <a:endParaRPr lang="it-IT" sz="1600" b="0" i="0" u="none" strike="noStrike" dirty="0">
                        <a:solidFill>
                          <a:srgbClr val="000000"/>
                        </a:solidFill>
                        <a:effectLst/>
                        <a:latin typeface="Calibri" panose="020F0502020204030204" pitchFamily="34" charset="0"/>
                      </a:endParaRPr>
                    </a:p>
                  </a:txBody>
                  <a:tcPr marL="2056" marR="2056" marT="2056" marB="0" anchor="b">
                    <a:solidFill>
                      <a:schemeClr val="accent1">
                        <a:lumMod val="40000"/>
                        <a:lumOff val="60000"/>
                      </a:schemeClr>
                    </a:solidFill>
                  </a:tcPr>
                </a:tc>
                <a:tc>
                  <a:txBody>
                    <a:bodyPr/>
                    <a:lstStyle/>
                    <a:p>
                      <a:pPr algn="r" fontAlgn="b"/>
                      <a:r>
                        <a:rPr lang="it-IT" sz="1600" u="none" strike="noStrike" dirty="0" smtClean="0">
                          <a:effectLst/>
                        </a:rPr>
                        <a:t>1.59</a:t>
                      </a:r>
                      <a:endParaRPr lang="it-IT" sz="1600" b="0" i="0" u="none" strike="noStrike" dirty="0">
                        <a:solidFill>
                          <a:srgbClr val="000000"/>
                        </a:solidFill>
                        <a:effectLst/>
                        <a:latin typeface="Calibri" panose="020F0502020204030204" pitchFamily="34" charset="0"/>
                      </a:endParaRPr>
                    </a:p>
                  </a:txBody>
                  <a:tcPr marL="2056" marR="2056" marT="2056" marB="0" anchor="b">
                    <a:solidFill>
                      <a:schemeClr val="accent1">
                        <a:lumMod val="40000"/>
                        <a:lumOff val="60000"/>
                      </a:schemeClr>
                    </a:solidFill>
                  </a:tcPr>
                </a:tc>
                <a:tc>
                  <a:txBody>
                    <a:bodyPr/>
                    <a:lstStyle/>
                    <a:p>
                      <a:pPr algn="r" fontAlgn="b"/>
                      <a:r>
                        <a:rPr lang="it-IT" sz="1600" u="none" strike="noStrike" dirty="0" smtClean="0">
                          <a:effectLst/>
                        </a:rPr>
                        <a:t>110.5</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r" fontAlgn="b"/>
                      <a:r>
                        <a:rPr lang="it-IT" sz="1600" u="none" strike="noStrike" dirty="0" smtClean="0">
                          <a:effectLst/>
                        </a:rPr>
                        <a:t>1793.54</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r" fontAlgn="b"/>
                      <a:r>
                        <a:rPr lang="it-IT" sz="1600" u="none" strike="noStrike" dirty="0" smtClean="0">
                          <a:effectLst/>
                        </a:rPr>
                        <a:t>194.1</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ctr" rtl="0" fontAlgn="b"/>
                      <a:r>
                        <a:rPr lang="it-IT" sz="1600" u="none" strike="noStrike">
                          <a:effectLst/>
                        </a:rPr>
                        <a:t>35443.78</a:t>
                      </a:r>
                      <a:endParaRPr lang="it-IT" sz="1600" b="0" i="0" u="none" strike="noStrike">
                        <a:solidFill>
                          <a:srgbClr val="000000"/>
                        </a:solidFill>
                        <a:effectLst/>
                        <a:latin typeface="Calibri" panose="020F0502020204030204" pitchFamily="34" charset="0"/>
                      </a:endParaRPr>
                    </a:p>
                  </a:txBody>
                  <a:tcPr marL="2056" marR="2056" marT="2056" marB="0" anchor="b"/>
                </a:tc>
                <a:extLst>
                  <a:ext uri="{0D108BD9-81ED-4DB2-BD59-A6C34878D82A}">
                    <a16:rowId xmlns:a16="http://schemas.microsoft.com/office/drawing/2014/main" val="2405213896"/>
                  </a:ext>
                </a:extLst>
              </a:tr>
              <a:tr h="394780">
                <a:tc>
                  <a:txBody>
                    <a:bodyPr/>
                    <a:lstStyle/>
                    <a:p>
                      <a:pPr algn="l" rtl="0" fontAlgn="b"/>
                      <a:r>
                        <a:rPr lang="it-IT" sz="1600" u="none" strike="noStrike" dirty="0">
                          <a:effectLst/>
                        </a:rPr>
                        <a:t>13</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l" rtl="0" fontAlgn="b"/>
                      <a:r>
                        <a:rPr lang="it-IT" sz="1600" u="none" strike="noStrike">
                          <a:effectLst/>
                        </a:rPr>
                        <a:t>100</a:t>
                      </a:r>
                      <a:endParaRPr lang="it-IT" sz="1600" b="0" i="0" u="none" strike="noStrike">
                        <a:solidFill>
                          <a:srgbClr val="000000"/>
                        </a:solidFill>
                        <a:effectLst/>
                        <a:latin typeface="Calibri" panose="020F0502020204030204" pitchFamily="34" charset="0"/>
                      </a:endParaRPr>
                    </a:p>
                  </a:txBody>
                  <a:tcPr marL="2056" marR="2056" marT="2056" marB="0" anchor="b"/>
                </a:tc>
                <a:tc>
                  <a:txBody>
                    <a:bodyPr/>
                    <a:lstStyle/>
                    <a:p>
                      <a:pPr algn="l" rtl="0" fontAlgn="b"/>
                      <a:r>
                        <a:rPr lang="it-IT" sz="1600" u="none" strike="noStrike">
                          <a:effectLst/>
                        </a:rPr>
                        <a:t>[1,15]</a:t>
                      </a:r>
                      <a:endParaRPr lang="it-IT" sz="1600" b="0" i="0" u="none" strike="noStrike">
                        <a:solidFill>
                          <a:srgbClr val="000000"/>
                        </a:solidFill>
                        <a:effectLst/>
                        <a:latin typeface="Calibri" panose="020F0502020204030204" pitchFamily="34" charset="0"/>
                      </a:endParaRPr>
                    </a:p>
                  </a:txBody>
                  <a:tcPr marL="2056" marR="2056" marT="2056" marB="0" anchor="b"/>
                </a:tc>
                <a:tc>
                  <a:txBody>
                    <a:bodyPr/>
                    <a:lstStyle/>
                    <a:p>
                      <a:pPr algn="l" rtl="0" fontAlgn="b"/>
                      <a:r>
                        <a:rPr lang="it-IT" sz="1600" u="none" strike="noStrike" dirty="0">
                          <a:effectLst/>
                        </a:rPr>
                        <a:t> [0,5]</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r" fontAlgn="b"/>
                      <a:r>
                        <a:rPr lang="it-IT" sz="1600" u="none" strike="noStrike" dirty="0" smtClean="0">
                          <a:effectLst/>
                        </a:rPr>
                        <a:t>25.10</a:t>
                      </a:r>
                      <a:endParaRPr lang="it-IT" sz="1600" b="0" i="0" u="none" strike="noStrike" dirty="0">
                        <a:solidFill>
                          <a:srgbClr val="000000"/>
                        </a:solidFill>
                        <a:effectLst/>
                        <a:latin typeface="Calibri" panose="020F0502020204030204" pitchFamily="34" charset="0"/>
                      </a:endParaRPr>
                    </a:p>
                  </a:txBody>
                  <a:tcPr marL="2056" marR="2056" marT="2056" marB="0" anchor="b">
                    <a:solidFill>
                      <a:schemeClr val="accent1">
                        <a:lumMod val="40000"/>
                        <a:lumOff val="60000"/>
                      </a:schemeClr>
                    </a:solidFill>
                  </a:tcPr>
                </a:tc>
                <a:tc>
                  <a:txBody>
                    <a:bodyPr/>
                    <a:lstStyle/>
                    <a:p>
                      <a:pPr algn="r" fontAlgn="b"/>
                      <a:r>
                        <a:rPr lang="it-IT" sz="1600" u="none" strike="noStrike" dirty="0" smtClean="0">
                          <a:effectLst/>
                        </a:rPr>
                        <a:t>8.71</a:t>
                      </a:r>
                      <a:endParaRPr lang="it-IT" sz="1600" b="0" i="0" u="none" strike="noStrike" dirty="0">
                        <a:solidFill>
                          <a:srgbClr val="000000"/>
                        </a:solidFill>
                        <a:effectLst/>
                        <a:latin typeface="Calibri" panose="020F0502020204030204" pitchFamily="34" charset="0"/>
                      </a:endParaRPr>
                    </a:p>
                  </a:txBody>
                  <a:tcPr marL="2056" marR="2056" marT="2056" marB="0" anchor="b">
                    <a:solidFill>
                      <a:schemeClr val="accent1">
                        <a:lumMod val="40000"/>
                        <a:lumOff val="60000"/>
                      </a:schemeClr>
                    </a:solidFill>
                  </a:tcPr>
                </a:tc>
                <a:tc>
                  <a:txBody>
                    <a:bodyPr/>
                    <a:lstStyle/>
                    <a:p>
                      <a:pPr algn="r" fontAlgn="b"/>
                      <a:r>
                        <a:rPr lang="it-IT" sz="1600" u="none" strike="noStrike" dirty="0" smtClean="0">
                          <a:effectLst/>
                        </a:rPr>
                        <a:t>38433.7</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r" fontAlgn="b"/>
                      <a:r>
                        <a:rPr lang="it-IT" sz="1600" u="none" strike="noStrike" dirty="0" smtClean="0">
                          <a:effectLst/>
                        </a:rPr>
                        <a:t>1800.56</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r" fontAlgn="b"/>
                      <a:r>
                        <a:rPr lang="it-IT" sz="1600" u="none" strike="noStrike" dirty="0" smtClean="0">
                          <a:effectLst/>
                        </a:rPr>
                        <a:t>83.3</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ctr" rtl="0" fontAlgn="b"/>
                      <a:r>
                        <a:rPr lang="it-IT" sz="1600" u="none" strike="noStrike">
                          <a:effectLst/>
                        </a:rPr>
                        <a:t>24107.82</a:t>
                      </a:r>
                      <a:endParaRPr lang="it-IT" sz="1600" b="0" i="0" u="none" strike="noStrike">
                        <a:solidFill>
                          <a:srgbClr val="000000"/>
                        </a:solidFill>
                        <a:effectLst/>
                        <a:latin typeface="Calibri" panose="020F0502020204030204" pitchFamily="34" charset="0"/>
                      </a:endParaRPr>
                    </a:p>
                  </a:txBody>
                  <a:tcPr marL="2056" marR="2056" marT="2056" marB="0" anchor="b"/>
                </a:tc>
                <a:extLst>
                  <a:ext uri="{0D108BD9-81ED-4DB2-BD59-A6C34878D82A}">
                    <a16:rowId xmlns:a16="http://schemas.microsoft.com/office/drawing/2014/main" val="1331985228"/>
                  </a:ext>
                </a:extLst>
              </a:tr>
              <a:tr h="394780">
                <a:tc>
                  <a:txBody>
                    <a:bodyPr/>
                    <a:lstStyle/>
                    <a:p>
                      <a:pPr algn="l" rtl="0" fontAlgn="b"/>
                      <a:r>
                        <a:rPr lang="it-IT" sz="1600" u="none" strike="noStrike" dirty="0">
                          <a:effectLst/>
                        </a:rPr>
                        <a:t>16</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l" rtl="0" fontAlgn="b"/>
                      <a:r>
                        <a:rPr lang="it-IT" sz="1600" u="none" strike="noStrike">
                          <a:effectLst/>
                        </a:rPr>
                        <a:t>100</a:t>
                      </a:r>
                      <a:endParaRPr lang="it-IT" sz="1600" b="0" i="0" u="none" strike="noStrike">
                        <a:solidFill>
                          <a:srgbClr val="000000"/>
                        </a:solidFill>
                        <a:effectLst/>
                        <a:latin typeface="Calibri" panose="020F0502020204030204" pitchFamily="34" charset="0"/>
                      </a:endParaRPr>
                    </a:p>
                  </a:txBody>
                  <a:tcPr marL="2056" marR="2056" marT="2056" marB="0" anchor="b"/>
                </a:tc>
                <a:tc>
                  <a:txBody>
                    <a:bodyPr/>
                    <a:lstStyle/>
                    <a:p>
                      <a:pPr algn="l" rtl="0" fontAlgn="b"/>
                      <a:r>
                        <a:rPr lang="it-IT" sz="1600" u="none" strike="noStrike">
                          <a:effectLst/>
                        </a:rPr>
                        <a:t>[20,40]</a:t>
                      </a:r>
                      <a:endParaRPr lang="it-IT" sz="1600" b="0" i="0" u="none" strike="noStrike">
                        <a:solidFill>
                          <a:srgbClr val="000000"/>
                        </a:solidFill>
                        <a:effectLst/>
                        <a:latin typeface="Calibri" panose="020F0502020204030204" pitchFamily="34" charset="0"/>
                      </a:endParaRPr>
                    </a:p>
                  </a:txBody>
                  <a:tcPr marL="2056" marR="2056" marT="2056" marB="0" anchor="b"/>
                </a:tc>
                <a:tc>
                  <a:txBody>
                    <a:bodyPr/>
                    <a:lstStyle/>
                    <a:p>
                      <a:pPr algn="l" rtl="0" fontAlgn="b"/>
                      <a:r>
                        <a:rPr lang="it-IT" sz="1600" u="none" strike="noStrike" dirty="0">
                          <a:effectLst/>
                        </a:rPr>
                        <a:t> [0,5]</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r" fontAlgn="b"/>
                      <a:r>
                        <a:rPr lang="it-IT" sz="1600" u="none" strike="noStrike" dirty="0" smtClean="0">
                          <a:effectLst/>
                        </a:rPr>
                        <a:t>12.10</a:t>
                      </a:r>
                      <a:endParaRPr lang="it-IT" sz="1600" b="0" i="0" u="none" strike="noStrike" dirty="0">
                        <a:solidFill>
                          <a:srgbClr val="000000"/>
                        </a:solidFill>
                        <a:effectLst/>
                        <a:latin typeface="Calibri" panose="020F0502020204030204" pitchFamily="34" charset="0"/>
                      </a:endParaRPr>
                    </a:p>
                  </a:txBody>
                  <a:tcPr marL="2056" marR="2056" marT="2056" marB="0" anchor="b">
                    <a:solidFill>
                      <a:schemeClr val="accent1">
                        <a:lumMod val="40000"/>
                        <a:lumOff val="60000"/>
                      </a:schemeClr>
                    </a:solidFill>
                  </a:tcPr>
                </a:tc>
                <a:tc>
                  <a:txBody>
                    <a:bodyPr/>
                    <a:lstStyle/>
                    <a:p>
                      <a:pPr algn="r" fontAlgn="b"/>
                      <a:r>
                        <a:rPr lang="it-IT" sz="1600" u="none" strike="noStrike" dirty="0" smtClean="0">
                          <a:effectLst/>
                        </a:rPr>
                        <a:t>11.38</a:t>
                      </a:r>
                      <a:endParaRPr lang="it-IT" sz="1600" b="0" i="0" u="none" strike="noStrike" dirty="0">
                        <a:solidFill>
                          <a:srgbClr val="000000"/>
                        </a:solidFill>
                        <a:effectLst/>
                        <a:latin typeface="Calibri" panose="020F0502020204030204" pitchFamily="34" charset="0"/>
                      </a:endParaRPr>
                    </a:p>
                  </a:txBody>
                  <a:tcPr marL="2056" marR="2056" marT="2056" marB="0" anchor="b">
                    <a:solidFill>
                      <a:schemeClr val="accent1">
                        <a:lumMod val="40000"/>
                        <a:lumOff val="60000"/>
                      </a:schemeClr>
                    </a:solidFill>
                  </a:tcPr>
                </a:tc>
                <a:tc>
                  <a:txBody>
                    <a:bodyPr/>
                    <a:lstStyle/>
                    <a:p>
                      <a:pPr algn="r" fontAlgn="b"/>
                      <a:r>
                        <a:rPr lang="it-IT" sz="1600" u="none" strike="noStrike" dirty="0" smtClean="0">
                          <a:effectLst/>
                        </a:rPr>
                        <a:t>151301.3</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r" fontAlgn="b"/>
                      <a:r>
                        <a:rPr lang="it-IT" sz="1600" u="none" strike="noStrike" dirty="0" smtClean="0">
                          <a:effectLst/>
                        </a:rPr>
                        <a:t>1800.35</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r" fontAlgn="b"/>
                      <a:r>
                        <a:rPr lang="it-IT" sz="1600" u="none" strike="noStrike" dirty="0" smtClean="0">
                          <a:effectLst/>
                        </a:rPr>
                        <a:t>453.8</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ctr" rtl="0" fontAlgn="b"/>
                      <a:r>
                        <a:rPr lang="it-IT" sz="1600" u="none" strike="noStrike" dirty="0">
                          <a:effectLst/>
                        </a:rPr>
                        <a:t>140815.31</a:t>
                      </a:r>
                      <a:endParaRPr lang="it-IT" sz="1600" b="0" i="0" u="none" strike="noStrike" dirty="0">
                        <a:solidFill>
                          <a:srgbClr val="000000"/>
                        </a:solidFill>
                        <a:effectLst/>
                        <a:latin typeface="Calibri" panose="020F0502020204030204" pitchFamily="34" charset="0"/>
                      </a:endParaRPr>
                    </a:p>
                  </a:txBody>
                  <a:tcPr marL="2056" marR="2056" marT="2056" marB="0" anchor="b"/>
                </a:tc>
                <a:extLst>
                  <a:ext uri="{0D108BD9-81ED-4DB2-BD59-A6C34878D82A}">
                    <a16:rowId xmlns:a16="http://schemas.microsoft.com/office/drawing/2014/main" val="2537606419"/>
                  </a:ext>
                </a:extLst>
              </a:tr>
              <a:tr h="394780">
                <a:tc>
                  <a:txBody>
                    <a:bodyPr/>
                    <a:lstStyle/>
                    <a:p>
                      <a:pPr algn="l" rtl="0" fontAlgn="b"/>
                      <a:r>
                        <a:rPr lang="it-IT" sz="1600" u="none" strike="noStrike" dirty="0">
                          <a:effectLst/>
                        </a:rPr>
                        <a:t>19</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l" rtl="0" fontAlgn="b"/>
                      <a:r>
                        <a:rPr lang="it-IT" sz="1600" u="none" strike="noStrike">
                          <a:effectLst/>
                        </a:rPr>
                        <a:t>100</a:t>
                      </a:r>
                      <a:endParaRPr lang="it-IT" sz="1600" b="0" i="0" u="none" strike="noStrike">
                        <a:solidFill>
                          <a:srgbClr val="000000"/>
                        </a:solidFill>
                        <a:effectLst/>
                        <a:latin typeface="Calibri" panose="020F0502020204030204" pitchFamily="34" charset="0"/>
                      </a:endParaRPr>
                    </a:p>
                  </a:txBody>
                  <a:tcPr marL="2056" marR="2056" marT="2056" marB="0" anchor="b"/>
                </a:tc>
                <a:tc>
                  <a:txBody>
                    <a:bodyPr/>
                    <a:lstStyle/>
                    <a:p>
                      <a:pPr algn="l" rtl="0" fontAlgn="b"/>
                      <a:r>
                        <a:rPr lang="it-IT" sz="1600" u="none" strike="noStrike">
                          <a:effectLst/>
                        </a:rPr>
                        <a:t>[1,15]</a:t>
                      </a:r>
                      <a:endParaRPr lang="it-IT" sz="1600" b="0" i="0" u="none" strike="noStrike">
                        <a:solidFill>
                          <a:srgbClr val="000000"/>
                        </a:solidFill>
                        <a:effectLst/>
                        <a:latin typeface="Calibri" panose="020F0502020204030204" pitchFamily="34" charset="0"/>
                      </a:endParaRPr>
                    </a:p>
                  </a:txBody>
                  <a:tcPr marL="2056" marR="2056" marT="2056" marB="0" anchor="b"/>
                </a:tc>
                <a:tc>
                  <a:txBody>
                    <a:bodyPr/>
                    <a:lstStyle/>
                    <a:p>
                      <a:pPr algn="l" rtl="0" fontAlgn="b"/>
                      <a:r>
                        <a:rPr lang="it-IT" sz="1600" u="none" strike="noStrike" dirty="0">
                          <a:effectLst/>
                        </a:rPr>
                        <a:t>[3,10]</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r" fontAlgn="b"/>
                      <a:r>
                        <a:rPr lang="it-IT" sz="1600" u="none" strike="noStrike" dirty="0" smtClean="0">
                          <a:effectLst/>
                        </a:rPr>
                        <a:t>4.00</a:t>
                      </a:r>
                      <a:endParaRPr lang="it-IT" sz="1600" b="0" i="0" u="none" strike="noStrike" dirty="0">
                        <a:solidFill>
                          <a:srgbClr val="000000"/>
                        </a:solidFill>
                        <a:effectLst/>
                        <a:latin typeface="Calibri" panose="020F0502020204030204" pitchFamily="34" charset="0"/>
                      </a:endParaRPr>
                    </a:p>
                  </a:txBody>
                  <a:tcPr marL="2056" marR="2056" marT="2056" marB="0" anchor="b">
                    <a:solidFill>
                      <a:schemeClr val="accent1">
                        <a:lumMod val="40000"/>
                        <a:lumOff val="60000"/>
                      </a:schemeClr>
                    </a:solidFill>
                  </a:tcPr>
                </a:tc>
                <a:tc>
                  <a:txBody>
                    <a:bodyPr/>
                    <a:lstStyle/>
                    <a:p>
                      <a:pPr algn="r" fontAlgn="b"/>
                      <a:r>
                        <a:rPr lang="it-IT" sz="1600" u="none" strike="noStrike" dirty="0" smtClean="0">
                          <a:effectLst/>
                        </a:rPr>
                        <a:t>8.35</a:t>
                      </a:r>
                      <a:endParaRPr lang="it-IT" sz="1600" b="0" i="0" u="none" strike="noStrike" dirty="0">
                        <a:solidFill>
                          <a:srgbClr val="000000"/>
                        </a:solidFill>
                        <a:effectLst/>
                        <a:latin typeface="Calibri" panose="020F0502020204030204" pitchFamily="34" charset="0"/>
                      </a:endParaRPr>
                    </a:p>
                  </a:txBody>
                  <a:tcPr marL="2056" marR="2056" marT="2056" marB="0" anchor="b">
                    <a:solidFill>
                      <a:schemeClr val="accent1">
                        <a:lumMod val="40000"/>
                        <a:lumOff val="60000"/>
                      </a:schemeClr>
                    </a:solidFill>
                  </a:tcPr>
                </a:tc>
                <a:tc>
                  <a:txBody>
                    <a:bodyPr/>
                    <a:lstStyle/>
                    <a:p>
                      <a:pPr algn="r" fontAlgn="b"/>
                      <a:r>
                        <a:rPr lang="it-IT" sz="1600" u="none" strike="noStrike" dirty="0" smtClean="0">
                          <a:effectLst/>
                        </a:rPr>
                        <a:t>28460.8</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r" fontAlgn="b"/>
                      <a:r>
                        <a:rPr lang="it-IT" sz="1600" u="none" strike="noStrike" dirty="0" smtClean="0">
                          <a:effectLst/>
                        </a:rPr>
                        <a:t>1800.67</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r" fontAlgn="b"/>
                      <a:r>
                        <a:rPr lang="it-IT" sz="1600" u="none" strike="noStrike" dirty="0" smtClean="0">
                          <a:effectLst/>
                        </a:rPr>
                        <a:t>15.8</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ctr" rtl="0" fontAlgn="b"/>
                      <a:r>
                        <a:rPr lang="it-IT" sz="1600" u="none" strike="noStrike" dirty="0">
                          <a:effectLst/>
                        </a:rPr>
                        <a:t>30108.12</a:t>
                      </a:r>
                      <a:endParaRPr lang="it-IT" sz="1600" b="0" i="0" u="none" strike="noStrike" dirty="0">
                        <a:solidFill>
                          <a:srgbClr val="000000"/>
                        </a:solidFill>
                        <a:effectLst/>
                        <a:latin typeface="Calibri" panose="020F0502020204030204" pitchFamily="34" charset="0"/>
                      </a:endParaRPr>
                    </a:p>
                  </a:txBody>
                  <a:tcPr marL="2056" marR="2056" marT="2056" marB="0" anchor="b"/>
                </a:tc>
                <a:extLst>
                  <a:ext uri="{0D108BD9-81ED-4DB2-BD59-A6C34878D82A}">
                    <a16:rowId xmlns:a16="http://schemas.microsoft.com/office/drawing/2014/main" val="3419075675"/>
                  </a:ext>
                </a:extLst>
              </a:tr>
              <a:tr h="394780">
                <a:tc>
                  <a:txBody>
                    <a:bodyPr/>
                    <a:lstStyle/>
                    <a:p>
                      <a:pPr algn="l" rtl="0" fontAlgn="b"/>
                      <a:r>
                        <a:rPr lang="it-IT" sz="1600" u="none" strike="noStrike" dirty="0">
                          <a:effectLst/>
                        </a:rPr>
                        <a:t>22</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l" rtl="0" fontAlgn="b"/>
                      <a:r>
                        <a:rPr lang="it-IT" sz="1600" u="none" strike="noStrike">
                          <a:effectLst/>
                        </a:rPr>
                        <a:t>100</a:t>
                      </a:r>
                      <a:endParaRPr lang="it-IT" sz="1600" b="0" i="0" u="none" strike="noStrike">
                        <a:solidFill>
                          <a:srgbClr val="000000"/>
                        </a:solidFill>
                        <a:effectLst/>
                        <a:latin typeface="Calibri" panose="020F0502020204030204" pitchFamily="34" charset="0"/>
                      </a:endParaRPr>
                    </a:p>
                  </a:txBody>
                  <a:tcPr marL="2056" marR="2056" marT="2056" marB="0" anchor="b"/>
                </a:tc>
                <a:tc>
                  <a:txBody>
                    <a:bodyPr/>
                    <a:lstStyle/>
                    <a:p>
                      <a:pPr algn="l" rtl="0" fontAlgn="b"/>
                      <a:r>
                        <a:rPr lang="it-IT" sz="1600" u="none" strike="noStrike">
                          <a:effectLst/>
                        </a:rPr>
                        <a:t>[20,40]</a:t>
                      </a:r>
                      <a:endParaRPr lang="it-IT" sz="1600" b="0" i="0" u="none" strike="noStrike">
                        <a:solidFill>
                          <a:srgbClr val="000000"/>
                        </a:solidFill>
                        <a:effectLst/>
                        <a:latin typeface="Calibri" panose="020F0502020204030204" pitchFamily="34" charset="0"/>
                      </a:endParaRPr>
                    </a:p>
                  </a:txBody>
                  <a:tcPr marL="2056" marR="2056" marT="2056" marB="0" anchor="b"/>
                </a:tc>
                <a:tc>
                  <a:txBody>
                    <a:bodyPr/>
                    <a:lstStyle/>
                    <a:p>
                      <a:pPr algn="l" rtl="0" fontAlgn="b"/>
                      <a:r>
                        <a:rPr lang="it-IT" sz="1600" u="none" strike="noStrike" dirty="0">
                          <a:effectLst/>
                        </a:rPr>
                        <a:t>[3,10]</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r" fontAlgn="b"/>
                      <a:r>
                        <a:rPr lang="it-IT" sz="1600" u="none" strike="noStrike" dirty="0" smtClean="0">
                          <a:effectLst/>
                        </a:rPr>
                        <a:t>44.60</a:t>
                      </a:r>
                      <a:endParaRPr lang="it-IT" sz="1600" b="0" i="0" u="none" strike="noStrike" dirty="0">
                        <a:solidFill>
                          <a:srgbClr val="000000"/>
                        </a:solidFill>
                        <a:effectLst/>
                        <a:latin typeface="Calibri" panose="020F0502020204030204" pitchFamily="34" charset="0"/>
                      </a:endParaRPr>
                    </a:p>
                  </a:txBody>
                  <a:tcPr marL="2056" marR="2056" marT="2056" marB="0" anchor="b">
                    <a:solidFill>
                      <a:schemeClr val="accent1">
                        <a:lumMod val="40000"/>
                        <a:lumOff val="60000"/>
                      </a:schemeClr>
                    </a:solidFill>
                  </a:tcPr>
                </a:tc>
                <a:tc>
                  <a:txBody>
                    <a:bodyPr/>
                    <a:lstStyle/>
                    <a:p>
                      <a:pPr algn="r" fontAlgn="b"/>
                      <a:r>
                        <a:rPr lang="it-IT" sz="1600" u="none" strike="noStrike" dirty="0" smtClean="0">
                          <a:effectLst/>
                        </a:rPr>
                        <a:t>9.00</a:t>
                      </a:r>
                      <a:endParaRPr lang="it-IT" sz="1600" b="0" i="0" u="none" strike="noStrike" dirty="0">
                        <a:solidFill>
                          <a:srgbClr val="000000"/>
                        </a:solidFill>
                        <a:effectLst/>
                        <a:latin typeface="Calibri" panose="020F0502020204030204" pitchFamily="34" charset="0"/>
                      </a:endParaRPr>
                    </a:p>
                  </a:txBody>
                  <a:tcPr marL="2056" marR="2056" marT="2056" marB="0" anchor="b">
                    <a:solidFill>
                      <a:schemeClr val="accent1">
                        <a:lumMod val="40000"/>
                        <a:lumOff val="60000"/>
                      </a:schemeClr>
                    </a:solidFill>
                  </a:tcPr>
                </a:tc>
                <a:tc>
                  <a:txBody>
                    <a:bodyPr/>
                    <a:lstStyle/>
                    <a:p>
                      <a:pPr algn="r" fontAlgn="b"/>
                      <a:r>
                        <a:rPr lang="it-IT" sz="1600" u="none" strike="noStrike" dirty="0" smtClean="0">
                          <a:effectLst/>
                        </a:rPr>
                        <a:t>152776.9</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r" fontAlgn="b"/>
                      <a:r>
                        <a:rPr lang="it-IT" sz="1600" u="none" strike="noStrike" dirty="0" smtClean="0">
                          <a:effectLst/>
                        </a:rPr>
                        <a:t>1800.22</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r" fontAlgn="b"/>
                      <a:r>
                        <a:rPr lang="it-IT" sz="1600" u="none" strike="noStrike" dirty="0" smtClean="0">
                          <a:effectLst/>
                        </a:rPr>
                        <a:t>358.0</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ctr" rtl="0" fontAlgn="b"/>
                      <a:r>
                        <a:rPr lang="it-IT" sz="1600" u="none" strike="noStrike" dirty="0">
                          <a:effectLst/>
                        </a:rPr>
                        <a:t>141336.61</a:t>
                      </a:r>
                      <a:endParaRPr lang="it-IT" sz="1600" b="0" i="0" u="none" strike="noStrike" dirty="0">
                        <a:solidFill>
                          <a:srgbClr val="000000"/>
                        </a:solidFill>
                        <a:effectLst/>
                        <a:latin typeface="Calibri" panose="020F0502020204030204" pitchFamily="34" charset="0"/>
                      </a:endParaRPr>
                    </a:p>
                  </a:txBody>
                  <a:tcPr marL="2056" marR="2056" marT="2056" marB="0" anchor="b"/>
                </a:tc>
                <a:extLst>
                  <a:ext uri="{0D108BD9-81ED-4DB2-BD59-A6C34878D82A}">
                    <a16:rowId xmlns:a16="http://schemas.microsoft.com/office/drawing/2014/main" val="2855849026"/>
                  </a:ext>
                </a:extLst>
              </a:tr>
              <a:tr h="394780">
                <a:tc>
                  <a:txBody>
                    <a:bodyPr/>
                    <a:lstStyle/>
                    <a:p>
                      <a:pPr algn="l" rtl="0" fontAlgn="b"/>
                      <a:r>
                        <a:rPr lang="it-IT" sz="1600" u="none" strike="noStrike" dirty="0">
                          <a:effectLst/>
                        </a:rPr>
                        <a:t>25</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l" rtl="0" fontAlgn="b"/>
                      <a:r>
                        <a:rPr lang="it-IT" sz="1600" u="none" strike="noStrike">
                          <a:effectLst/>
                        </a:rPr>
                        <a:t>200</a:t>
                      </a:r>
                      <a:endParaRPr lang="it-IT" sz="1600" b="0" i="0" u="none" strike="noStrike">
                        <a:solidFill>
                          <a:srgbClr val="000000"/>
                        </a:solidFill>
                        <a:effectLst/>
                        <a:latin typeface="Calibri" panose="020F0502020204030204" pitchFamily="34" charset="0"/>
                      </a:endParaRPr>
                    </a:p>
                  </a:txBody>
                  <a:tcPr marL="2056" marR="2056" marT="2056" marB="0" anchor="b"/>
                </a:tc>
                <a:tc>
                  <a:txBody>
                    <a:bodyPr/>
                    <a:lstStyle/>
                    <a:p>
                      <a:pPr algn="l" rtl="0" fontAlgn="b"/>
                      <a:r>
                        <a:rPr lang="it-IT" sz="1600" u="none" strike="noStrike" dirty="0">
                          <a:effectLst/>
                        </a:rPr>
                        <a:t>[1,15]</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l" rtl="0" fontAlgn="b"/>
                      <a:r>
                        <a:rPr lang="it-IT" sz="1600" u="none" strike="noStrike" dirty="0">
                          <a:effectLst/>
                        </a:rPr>
                        <a:t> [0,5]</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r" fontAlgn="b"/>
                      <a:r>
                        <a:rPr lang="it-IT" sz="1600" u="none" strike="noStrike" dirty="0" smtClean="0">
                          <a:effectLst/>
                        </a:rPr>
                        <a:t>22.30</a:t>
                      </a:r>
                      <a:endParaRPr lang="it-IT" sz="1600" b="0" i="0" u="none" strike="noStrike" dirty="0">
                        <a:solidFill>
                          <a:srgbClr val="000000"/>
                        </a:solidFill>
                        <a:effectLst/>
                        <a:latin typeface="Calibri" panose="020F0502020204030204" pitchFamily="34" charset="0"/>
                      </a:endParaRPr>
                    </a:p>
                  </a:txBody>
                  <a:tcPr marL="2056" marR="2056" marT="2056" marB="0" anchor="b">
                    <a:solidFill>
                      <a:schemeClr val="accent1">
                        <a:lumMod val="40000"/>
                        <a:lumOff val="60000"/>
                      </a:schemeClr>
                    </a:solidFill>
                  </a:tcPr>
                </a:tc>
                <a:tc>
                  <a:txBody>
                    <a:bodyPr/>
                    <a:lstStyle/>
                    <a:p>
                      <a:pPr algn="r" fontAlgn="b"/>
                      <a:r>
                        <a:rPr lang="it-IT" sz="1600" u="none" strike="noStrike" dirty="0" smtClean="0">
                          <a:effectLst/>
                        </a:rPr>
                        <a:t>95.85</a:t>
                      </a:r>
                      <a:endParaRPr lang="it-IT" sz="1600" b="0" i="0" u="none" strike="noStrike" dirty="0">
                        <a:solidFill>
                          <a:srgbClr val="000000"/>
                        </a:solidFill>
                        <a:effectLst/>
                        <a:latin typeface="Calibri" panose="020F0502020204030204" pitchFamily="34" charset="0"/>
                      </a:endParaRPr>
                    </a:p>
                  </a:txBody>
                  <a:tcPr marL="2056" marR="2056" marT="2056" marB="0" anchor="b">
                    <a:solidFill>
                      <a:schemeClr val="accent1">
                        <a:lumMod val="40000"/>
                        <a:lumOff val="60000"/>
                      </a:schemeClr>
                    </a:solidFill>
                  </a:tcPr>
                </a:tc>
                <a:tc>
                  <a:txBody>
                    <a:bodyPr/>
                    <a:lstStyle/>
                    <a:p>
                      <a:pPr algn="r" fontAlgn="b"/>
                      <a:r>
                        <a:rPr lang="it-IT" sz="1600" u="none" strike="noStrike" dirty="0" smtClean="0">
                          <a:effectLst/>
                        </a:rPr>
                        <a:t>160174.9</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r" fontAlgn="b"/>
                      <a:r>
                        <a:rPr lang="it-IT" sz="1600" u="none" strike="noStrike" dirty="0" smtClean="0">
                          <a:effectLst/>
                        </a:rPr>
                        <a:t>1809.21</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r" fontAlgn="b"/>
                      <a:r>
                        <a:rPr lang="it-IT" sz="1600" u="none" strike="noStrike" dirty="0" smtClean="0">
                          <a:effectLst/>
                        </a:rPr>
                        <a:t>152.8</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ctr" rtl="0" fontAlgn="b"/>
                      <a:r>
                        <a:rPr lang="it-IT" sz="1600" u="none" strike="noStrike" dirty="0">
                          <a:effectLst/>
                        </a:rPr>
                        <a:t>122323.40</a:t>
                      </a:r>
                      <a:endParaRPr lang="it-IT" sz="1600" b="0" i="0" u="none" strike="noStrike" dirty="0">
                        <a:solidFill>
                          <a:srgbClr val="000000"/>
                        </a:solidFill>
                        <a:effectLst/>
                        <a:latin typeface="Calibri" panose="020F0502020204030204" pitchFamily="34" charset="0"/>
                      </a:endParaRPr>
                    </a:p>
                  </a:txBody>
                  <a:tcPr marL="2056" marR="2056" marT="2056" marB="0" anchor="b"/>
                </a:tc>
                <a:extLst>
                  <a:ext uri="{0D108BD9-81ED-4DB2-BD59-A6C34878D82A}">
                    <a16:rowId xmlns:a16="http://schemas.microsoft.com/office/drawing/2014/main" val="1301458133"/>
                  </a:ext>
                </a:extLst>
              </a:tr>
              <a:tr h="394780">
                <a:tc>
                  <a:txBody>
                    <a:bodyPr/>
                    <a:lstStyle/>
                    <a:p>
                      <a:pPr algn="l" rtl="0" fontAlgn="b"/>
                      <a:r>
                        <a:rPr lang="it-IT" sz="1600" u="none" strike="noStrike" dirty="0">
                          <a:effectLst/>
                        </a:rPr>
                        <a:t>28</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l" rtl="0" fontAlgn="b"/>
                      <a:r>
                        <a:rPr lang="it-IT" sz="1600" u="none" strike="noStrike">
                          <a:effectLst/>
                        </a:rPr>
                        <a:t>200</a:t>
                      </a:r>
                      <a:endParaRPr lang="it-IT" sz="1600" b="0" i="0" u="none" strike="noStrike">
                        <a:solidFill>
                          <a:srgbClr val="000000"/>
                        </a:solidFill>
                        <a:effectLst/>
                        <a:latin typeface="Calibri" panose="020F0502020204030204" pitchFamily="34" charset="0"/>
                      </a:endParaRPr>
                    </a:p>
                  </a:txBody>
                  <a:tcPr marL="2056" marR="2056" marT="2056" marB="0" anchor="b"/>
                </a:tc>
                <a:tc>
                  <a:txBody>
                    <a:bodyPr/>
                    <a:lstStyle/>
                    <a:p>
                      <a:pPr algn="l" rtl="0" fontAlgn="b"/>
                      <a:r>
                        <a:rPr lang="it-IT" sz="1600" u="none" strike="noStrike">
                          <a:effectLst/>
                        </a:rPr>
                        <a:t>[20,40]</a:t>
                      </a:r>
                      <a:endParaRPr lang="it-IT" sz="1600" b="0" i="0" u="none" strike="noStrike">
                        <a:solidFill>
                          <a:srgbClr val="000000"/>
                        </a:solidFill>
                        <a:effectLst/>
                        <a:latin typeface="Calibri" panose="020F0502020204030204" pitchFamily="34" charset="0"/>
                      </a:endParaRPr>
                    </a:p>
                  </a:txBody>
                  <a:tcPr marL="2056" marR="2056" marT="2056" marB="0" anchor="b"/>
                </a:tc>
                <a:tc>
                  <a:txBody>
                    <a:bodyPr/>
                    <a:lstStyle/>
                    <a:p>
                      <a:pPr algn="l" rtl="0" fontAlgn="b"/>
                      <a:r>
                        <a:rPr lang="it-IT" sz="1600" u="none" strike="noStrike" dirty="0">
                          <a:effectLst/>
                        </a:rPr>
                        <a:t> [0,5]</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r" fontAlgn="b"/>
                      <a:r>
                        <a:rPr lang="it-IT" sz="1600" u="none" strike="noStrike" dirty="0" smtClean="0">
                          <a:effectLst/>
                        </a:rPr>
                        <a:t>105.10</a:t>
                      </a:r>
                      <a:endParaRPr lang="it-IT" sz="1600" b="0" i="0" u="none" strike="noStrike" dirty="0">
                        <a:solidFill>
                          <a:srgbClr val="000000"/>
                        </a:solidFill>
                        <a:effectLst/>
                        <a:latin typeface="Calibri" panose="020F0502020204030204" pitchFamily="34" charset="0"/>
                      </a:endParaRPr>
                    </a:p>
                  </a:txBody>
                  <a:tcPr marL="2056" marR="2056" marT="2056" marB="0" anchor="b">
                    <a:solidFill>
                      <a:schemeClr val="accent1">
                        <a:lumMod val="40000"/>
                        <a:lumOff val="60000"/>
                      </a:schemeClr>
                    </a:solidFill>
                  </a:tcPr>
                </a:tc>
                <a:tc>
                  <a:txBody>
                    <a:bodyPr/>
                    <a:lstStyle/>
                    <a:p>
                      <a:pPr algn="r" fontAlgn="b"/>
                      <a:r>
                        <a:rPr lang="it-IT" sz="1600" u="none" strike="noStrike" dirty="0" smtClean="0">
                          <a:effectLst/>
                        </a:rPr>
                        <a:t>100.89</a:t>
                      </a:r>
                      <a:endParaRPr lang="it-IT" sz="1600" b="0" i="0" u="none" strike="noStrike" dirty="0">
                        <a:solidFill>
                          <a:srgbClr val="000000"/>
                        </a:solidFill>
                        <a:effectLst/>
                        <a:latin typeface="Calibri" panose="020F0502020204030204" pitchFamily="34" charset="0"/>
                      </a:endParaRPr>
                    </a:p>
                  </a:txBody>
                  <a:tcPr marL="2056" marR="2056" marT="2056" marB="0" anchor="b">
                    <a:solidFill>
                      <a:schemeClr val="accent1">
                        <a:lumMod val="40000"/>
                        <a:lumOff val="60000"/>
                      </a:schemeClr>
                    </a:solidFill>
                  </a:tcPr>
                </a:tc>
                <a:tc>
                  <a:txBody>
                    <a:bodyPr/>
                    <a:lstStyle/>
                    <a:p>
                      <a:pPr algn="r" fontAlgn="b"/>
                      <a:r>
                        <a:rPr lang="it-IT" sz="1600" u="none" strike="noStrike" dirty="0" smtClean="0">
                          <a:effectLst/>
                        </a:rPr>
                        <a:t>600712.5</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r" fontAlgn="b"/>
                      <a:r>
                        <a:rPr lang="it-IT" sz="1600" u="none" strike="noStrike" dirty="0" smtClean="0">
                          <a:effectLst/>
                        </a:rPr>
                        <a:t>1818.61</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r" fontAlgn="b"/>
                      <a:r>
                        <a:rPr lang="it-IT" sz="1600" u="none" strike="noStrike" dirty="0" smtClean="0">
                          <a:effectLst/>
                        </a:rPr>
                        <a:t>1031.3</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ctr" rtl="0" fontAlgn="b"/>
                      <a:r>
                        <a:rPr lang="it-IT" sz="1600" u="none" strike="noStrike" dirty="0">
                          <a:effectLst/>
                        </a:rPr>
                        <a:t>539685.79</a:t>
                      </a:r>
                      <a:endParaRPr lang="it-IT" sz="1600" b="0" i="0" u="none" strike="noStrike" dirty="0">
                        <a:solidFill>
                          <a:srgbClr val="000000"/>
                        </a:solidFill>
                        <a:effectLst/>
                        <a:latin typeface="Calibri" panose="020F0502020204030204" pitchFamily="34" charset="0"/>
                      </a:endParaRPr>
                    </a:p>
                  </a:txBody>
                  <a:tcPr marL="2056" marR="2056" marT="2056" marB="0" anchor="b"/>
                </a:tc>
                <a:extLst>
                  <a:ext uri="{0D108BD9-81ED-4DB2-BD59-A6C34878D82A}">
                    <a16:rowId xmlns:a16="http://schemas.microsoft.com/office/drawing/2014/main" val="2523836112"/>
                  </a:ext>
                </a:extLst>
              </a:tr>
              <a:tr h="394780">
                <a:tc>
                  <a:txBody>
                    <a:bodyPr/>
                    <a:lstStyle/>
                    <a:p>
                      <a:pPr algn="l" rtl="0" fontAlgn="b"/>
                      <a:r>
                        <a:rPr lang="it-IT" sz="1600" u="none" strike="noStrike" dirty="0">
                          <a:effectLst/>
                        </a:rPr>
                        <a:t>31</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l" rtl="0" fontAlgn="b"/>
                      <a:r>
                        <a:rPr lang="it-IT" sz="1600" u="none" strike="noStrike">
                          <a:effectLst/>
                        </a:rPr>
                        <a:t>200</a:t>
                      </a:r>
                      <a:endParaRPr lang="it-IT" sz="1600" b="0" i="0" u="none" strike="noStrike">
                        <a:solidFill>
                          <a:srgbClr val="000000"/>
                        </a:solidFill>
                        <a:effectLst/>
                        <a:latin typeface="Calibri" panose="020F0502020204030204" pitchFamily="34" charset="0"/>
                      </a:endParaRPr>
                    </a:p>
                  </a:txBody>
                  <a:tcPr marL="2056" marR="2056" marT="2056" marB="0" anchor="b"/>
                </a:tc>
                <a:tc>
                  <a:txBody>
                    <a:bodyPr/>
                    <a:lstStyle/>
                    <a:p>
                      <a:pPr algn="l" rtl="0" fontAlgn="b"/>
                      <a:r>
                        <a:rPr lang="it-IT" sz="1600" u="none" strike="noStrike">
                          <a:effectLst/>
                        </a:rPr>
                        <a:t>[1,15]</a:t>
                      </a:r>
                      <a:endParaRPr lang="it-IT" sz="1600" b="0" i="0" u="none" strike="noStrike">
                        <a:solidFill>
                          <a:srgbClr val="000000"/>
                        </a:solidFill>
                        <a:effectLst/>
                        <a:latin typeface="Calibri" panose="020F0502020204030204" pitchFamily="34" charset="0"/>
                      </a:endParaRPr>
                    </a:p>
                  </a:txBody>
                  <a:tcPr marL="2056" marR="2056" marT="2056" marB="0" anchor="b"/>
                </a:tc>
                <a:tc>
                  <a:txBody>
                    <a:bodyPr/>
                    <a:lstStyle/>
                    <a:p>
                      <a:pPr algn="l" rtl="0" fontAlgn="b"/>
                      <a:r>
                        <a:rPr lang="it-IT" sz="1600" u="none" strike="noStrike" dirty="0">
                          <a:effectLst/>
                        </a:rPr>
                        <a:t>[3,10]</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r" fontAlgn="b"/>
                      <a:r>
                        <a:rPr lang="it-IT" sz="1600" u="none" strike="noStrike" dirty="0" smtClean="0">
                          <a:effectLst/>
                        </a:rPr>
                        <a:t>7.75</a:t>
                      </a:r>
                      <a:endParaRPr lang="it-IT" sz="1600" b="0" i="0" u="none" strike="noStrike" dirty="0">
                        <a:solidFill>
                          <a:srgbClr val="000000"/>
                        </a:solidFill>
                        <a:effectLst/>
                        <a:latin typeface="Calibri" panose="020F0502020204030204" pitchFamily="34" charset="0"/>
                      </a:endParaRPr>
                    </a:p>
                  </a:txBody>
                  <a:tcPr marL="2056" marR="2056" marT="2056" marB="0" anchor="b">
                    <a:solidFill>
                      <a:schemeClr val="accent1">
                        <a:lumMod val="40000"/>
                        <a:lumOff val="60000"/>
                      </a:schemeClr>
                    </a:solidFill>
                  </a:tcPr>
                </a:tc>
                <a:tc>
                  <a:txBody>
                    <a:bodyPr/>
                    <a:lstStyle/>
                    <a:p>
                      <a:pPr algn="r" fontAlgn="b"/>
                      <a:r>
                        <a:rPr lang="it-IT" sz="1600" u="none" strike="noStrike" dirty="0" smtClean="0">
                          <a:effectLst/>
                        </a:rPr>
                        <a:t>80.96</a:t>
                      </a:r>
                      <a:endParaRPr lang="it-IT" sz="1600" b="0" i="0" u="none" strike="noStrike" dirty="0">
                        <a:solidFill>
                          <a:srgbClr val="000000"/>
                        </a:solidFill>
                        <a:effectLst/>
                        <a:latin typeface="Calibri" panose="020F0502020204030204" pitchFamily="34" charset="0"/>
                      </a:endParaRPr>
                    </a:p>
                  </a:txBody>
                  <a:tcPr marL="2056" marR="2056" marT="2056" marB="0" anchor="b">
                    <a:solidFill>
                      <a:schemeClr val="accent1">
                        <a:lumMod val="40000"/>
                        <a:lumOff val="60000"/>
                      </a:schemeClr>
                    </a:solidFill>
                  </a:tcPr>
                </a:tc>
                <a:tc>
                  <a:txBody>
                    <a:bodyPr/>
                    <a:lstStyle/>
                    <a:p>
                      <a:pPr algn="r" fontAlgn="b"/>
                      <a:r>
                        <a:rPr lang="it-IT" sz="1600" u="none" strike="noStrike" dirty="0" smtClean="0">
                          <a:effectLst/>
                        </a:rPr>
                        <a:t>160906.7</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r" fontAlgn="b"/>
                      <a:r>
                        <a:rPr lang="it-IT" sz="1600" u="none" strike="noStrike" dirty="0" smtClean="0">
                          <a:effectLst/>
                        </a:rPr>
                        <a:t>1802.66</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r" fontAlgn="b"/>
                      <a:r>
                        <a:rPr lang="it-IT" sz="1600" u="none" strike="noStrike" dirty="0" smtClean="0">
                          <a:effectLst/>
                        </a:rPr>
                        <a:t>47.9</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ctr" rtl="0" fontAlgn="b"/>
                      <a:r>
                        <a:rPr lang="it-IT" sz="1600" u="none" strike="noStrike" dirty="0">
                          <a:effectLst/>
                        </a:rPr>
                        <a:t>121206.21</a:t>
                      </a:r>
                      <a:endParaRPr lang="it-IT" sz="1600" b="0" i="0" u="none" strike="noStrike" dirty="0">
                        <a:solidFill>
                          <a:srgbClr val="000000"/>
                        </a:solidFill>
                        <a:effectLst/>
                        <a:latin typeface="Calibri" panose="020F0502020204030204" pitchFamily="34" charset="0"/>
                      </a:endParaRPr>
                    </a:p>
                  </a:txBody>
                  <a:tcPr marL="2056" marR="2056" marT="2056" marB="0" anchor="b"/>
                </a:tc>
                <a:extLst>
                  <a:ext uri="{0D108BD9-81ED-4DB2-BD59-A6C34878D82A}">
                    <a16:rowId xmlns:a16="http://schemas.microsoft.com/office/drawing/2014/main" val="2807005600"/>
                  </a:ext>
                </a:extLst>
              </a:tr>
              <a:tr h="394780">
                <a:tc>
                  <a:txBody>
                    <a:bodyPr/>
                    <a:lstStyle/>
                    <a:p>
                      <a:pPr algn="l" rtl="0" fontAlgn="b"/>
                      <a:r>
                        <a:rPr lang="it-IT" sz="1600" u="none" strike="noStrike" dirty="0">
                          <a:effectLst/>
                        </a:rPr>
                        <a:t>34</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l" rtl="0" fontAlgn="b"/>
                      <a:r>
                        <a:rPr lang="it-IT" sz="1600" u="none" strike="noStrike" dirty="0">
                          <a:effectLst/>
                        </a:rPr>
                        <a:t>200</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l" rtl="0" fontAlgn="b"/>
                      <a:r>
                        <a:rPr lang="it-IT" sz="1600" u="none" strike="noStrike" dirty="0">
                          <a:effectLst/>
                        </a:rPr>
                        <a:t>[20,40]</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l" rtl="0" fontAlgn="b"/>
                      <a:r>
                        <a:rPr lang="it-IT" sz="1600" u="none" strike="noStrike" dirty="0">
                          <a:effectLst/>
                        </a:rPr>
                        <a:t>[3,10]</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r" fontAlgn="b"/>
                      <a:r>
                        <a:rPr lang="it-IT" sz="1600" u="none" strike="noStrike" dirty="0" smtClean="0">
                          <a:effectLst/>
                        </a:rPr>
                        <a:t>12.75</a:t>
                      </a:r>
                      <a:endParaRPr lang="it-IT" sz="1600" b="0" i="0" u="none" strike="noStrike" dirty="0">
                        <a:solidFill>
                          <a:srgbClr val="000000"/>
                        </a:solidFill>
                        <a:effectLst/>
                        <a:latin typeface="Calibri" panose="020F0502020204030204" pitchFamily="34" charset="0"/>
                      </a:endParaRPr>
                    </a:p>
                  </a:txBody>
                  <a:tcPr marL="2056" marR="2056" marT="2056" marB="0" anchor="b">
                    <a:solidFill>
                      <a:schemeClr val="accent1">
                        <a:lumMod val="40000"/>
                        <a:lumOff val="60000"/>
                      </a:schemeClr>
                    </a:solidFill>
                  </a:tcPr>
                </a:tc>
                <a:tc>
                  <a:txBody>
                    <a:bodyPr/>
                    <a:lstStyle/>
                    <a:p>
                      <a:pPr algn="r" fontAlgn="b"/>
                      <a:r>
                        <a:rPr lang="it-IT" sz="1600" u="none" strike="noStrike" dirty="0" smtClean="0">
                          <a:effectLst/>
                        </a:rPr>
                        <a:t>76.93</a:t>
                      </a:r>
                      <a:endParaRPr lang="it-IT" sz="1600" b="0" i="0" u="none" strike="noStrike" dirty="0">
                        <a:solidFill>
                          <a:srgbClr val="000000"/>
                        </a:solidFill>
                        <a:effectLst/>
                        <a:latin typeface="Calibri" panose="020F0502020204030204" pitchFamily="34" charset="0"/>
                      </a:endParaRPr>
                    </a:p>
                  </a:txBody>
                  <a:tcPr marL="2056" marR="2056" marT="2056" marB="0" anchor="b">
                    <a:solidFill>
                      <a:schemeClr val="accent1">
                        <a:lumMod val="40000"/>
                        <a:lumOff val="60000"/>
                      </a:schemeClr>
                    </a:solidFill>
                  </a:tcPr>
                </a:tc>
                <a:tc>
                  <a:txBody>
                    <a:bodyPr/>
                    <a:lstStyle/>
                    <a:p>
                      <a:pPr algn="r" fontAlgn="b"/>
                      <a:r>
                        <a:rPr lang="it-IT" sz="1600" u="none" strike="noStrike" dirty="0" smtClean="0">
                          <a:effectLst/>
                        </a:rPr>
                        <a:t>604941.4</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r" fontAlgn="b"/>
                      <a:r>
                        <a:rPr lang="it-IT" sz="1600" u="none" strike="noStrike" dirty="0" smtClean="0">
                          <a:effectLst/>
                        </a:rPr>
                        <a:t>1804.23</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r" fontAlgn="b"/>
                      <a:r>
                        <a:rPr lang="it-IT" sz="1600" u="none" strike="noStrike" dirty="0" smtClean="0">
                          <a:effectLst/>
                        </a:rPr>
                        <a:t>465.7</a:t>
                      </a:r>
                      <a:endParaRPr lang="it-IT" sz="1600" b="0" i="0" u="none" strike="noStrike" dirty="0">
                        <a:solidFill>
                          <a:srgbClr val="000000"/>
                        </a:solidFill>
                        <a:effectLst/>
                        <a:latin typeface="Calibri" panose="020F0502020204030204" pitchFamily="34" charset="0"/>
                      </a:endParaRPr>
                    </a:p>
                  </a:txBody>
                  <a:tcPr marL="2056" marR="2056" marT="2056" marB="0" anchor="b"/>
                </a:tc>
                <a:tc>
                  <a:txBody>
                    <a:bodyPr/>
                    <a:lstStyle/>
                    <a:p>
                      <a:pPr algn="ctr" rtl="0" fontAlgn="b"/>
                      <a:r>
                        <a:rPr lang="it-IT" sz="1600" u="none" strike="noStrike" dirty="0">
                          <a:effectLst/>
                        </a:rPr>
                        <a:t>525240.79</a:t>
                      </a:r>
                      <a:endParaRPr lang="it-IT" sz="1600" b="0" i="0" u="none" strike="noStrike" dirty="0">
                        <a:solidFill>
                          <a:srgbClr val="000000"/>
                        </a:solidFill>
                        <a:effectLst/>
                        <a:latin typeface="Calibri" panose="020F0502020204030204" pitchFamily="34" charset="0"/>
                      </a:endParaRPr>
                    </a:p>
                  </a:txBody>
                  <a:tcPr marL="2056" marR="2056" marT="2056" marB="0" anchor="b"/>
                </a:tc>
                <a:extLst>
                  <a:ext uri="{0D108BD9-81ED-4DB2-BD59-A6C34878D82A}">
                    <a16:rowId xmlns:a16="http://schemas.microsoft.com/office/drawing/2014/main" val="76389332"/>
                  </a:ext>
                </a:extLst>
              </a:tr>
            </a:tbl>
          </a:graphicData>
        </a:graphic>
      </p:graphicFrame>
    </p:spTree>
    <p:extLst>
      <p:ext uri="{BB962C8B-B14F-4D97-AF65-F5344CB8AC3E}">
        <p14:creationId xmlns:p14="http://schemas.microsoft.com/office/powerpoint/2010/main" val="13406095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44624"/>
            <a:ext cx="8820471" cy="864096"/>
          </a:xfrm>
        </p:spPr>
        <p:txBody>
          <a:bodyPr>
            <a:normAutofit fontScale="90000"/>
          </a:bodyPr>
          <a:lstStyle/>
          <a:p>
            <a:r>
              <a:rPr lang="it-IT" dirty="0" err="1" smtClean="0"/>
              <a:t>Computational</a:t>
            </a:r>
            <a:r>
              <a:rPr lang="it-IT" dirty="0" smtClean="0"/>
              <a:t> </a:t>
            </a:r>
            <a:r>
              <a:rPr lang="it-IT" dirty="0" err="1" smtClean="0"/>
              <a:t>results</a:t>
            </a:r>
            <a:r>
              <a:rPr lang="it-IT" dirty="0" smtClean="0"/>
              <a:t> (</a:t>
            </a:r>
            <a:r>
              <a:rPr lang="it-IT" dirty="0" err="1" smtClean="0"/>
              <a:t>early</a:t>
            </a:r>
            <a:r>
              <a:rPr lang="it-IT" dirty="0" smtClean="0"/>
              <a:t> time </a:t>
            </a:r>
            <a:r>
              <a:rPr lang="it-IT" dirty="0" err="1" smtClean="0"/>
              <a:t>window</a:t>
            </a:r>
            <a:r>
              <a:rPr lang="it-IT" dirty="0" smtClean="0"/>
              <a:t>)</a:t>
            </a:r>
            <a:endParaRPr lang="it-IT"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302431225"/>
              </p:ext>
            </p:extLst>
          </p:nvPr>
        </p:nvGraphicFramePr>
        <p:xfrm>
          <a:off x="251516" y="981069"/>
          <a:ext cx="8064900" cy="4931998"/>
        </p:xfrm>
        <a:graphic>
          <a:graphicData uri="http://schemas.openxmlformats.org/drawingml/2006/table">
            <a:tbl>
              <a:tblPr firstRow="1">
                <a:tableStyleId>{21E4AEA4-8DFA-4A89-87EB-49C32662AFE0}</a:tableStyleId>
              </a:tblPr>
              <a:tblGrid>
                <a:gridCol w="648076">
                  <a:extLst>
                    <a:ext uri="{9D8B030D-6E8A-4147-A177-3AD203B41FA5}">
                      <a16:colId xmlns:a16="http://schemas.microsoft.com/office/drawing/2014/main" val="3490083750"/>
                    </a:ext>
                  </a:extLst>
                </a:gridCol>
                <a:gridCol w="720080">
                  <a:extLst>
                    <a:ext uri="{9D8B030D-6E8A-4147-A177-3AD203B41FA5}">
                      <a16:colId xmlns:a16="http://schemas.microsoft.com/office/drawing/2014/main" val="3793379262"/>
                    </a:ext>
                  </a:extLst>
                </a:gridCol>
                <a:gridCol w="792088">
                  <a:extLst>
                    <a:ext uri="{9D8B030D-6E8A-4147-A177-3AD203B41FA5}">
                      <a16:colId xmlns:a16="http://schemas.microsoft.com/office/drawing/2014/main" val="403668924"/>
                    </a:ext>
                  </a:extLst>
                </a:gridCol>
                <a:gridCol w="576064">
                  <a:extLst>
                    <a:ext uri="{9D8B030D-6E8A-4147-A177-3AD203B41FA5}">
                      <a16:colId xmlns:a16="http://schemas.microsoft.com/office/drawing/2014/main" val="252828857"/>
                    </a:ext>
                  </a:extLst>
                </a:gridCol>
                <a:gridCol w="792088">
                  <a:extLst>
                    <a:ext uri="{9D8B030D-6E8A-4147-A177-3AD203B41FA5}">
                      <a16:colId xmlns:a16="http://schemas.microsoft.com/office/drawing/2014/main" val="3825123329"/>
                    </a:ext>
                  </a:extLst>
                </a:gridCol>
                <a:gridCol w="792088">
                  <a:extLst>
                    <a:ext uri="{9D8B030D-6E8A-4147-A177-3AD203B41FA5}">
                      <a16:colId xmlns:a16="http://schemas.microsoft.com/office/drawing/2014/main" val="4021701096"/>
                    </a:ext>
                  </a:extLst>
                </a:gridCol>
                <a:gridCol w="936104">
                  <a:extLst>
                    <a:ext uri="{9D8B030D-6E8A-4147-A177-3AD203B41FA5}">
                      <a16:colId xmlns:a16="http://schemas.microsoft.com/office/drawing/2014/main" val="3846393851"/>
                    </a:ext>
                  </a:extLst>
                </a:gridCol>
                <a:gridCol w="936104">
                  <a:extLst>
                    <a:ext uri="{9D8B030D-6E8A-4147-A177-3AD203B41FA5}">
                      <a16:colId xmlns:a16="http://schemas.microsoft.com/office/drawing/2014/main" val="4229030830"/>
                    </a:ext>
                  </a:extLst>
                </a:gridCol>
                <a:gridCol w="864096">
                  <a:extLst>
                    <a:ext uri="{9D8B030D-6E8A-4147-A177-3AD203B41FA5}">
                      <a16:colId xmlns:a16="http://schemas.microsoft.com/office/drawing/2014/main" val="2287775584"/>
                    </a:ext>
                  </a:extLst>
                </a:gridCol>
                <a:gridCol w="1008112">
                  <a:extLst>
                    <a:ext uri="{9D8B030D-6E8A-4147-A177-3AD203B41FA5}">
                      <a16:colId xmlns:a16="http://schemas.microsoft.com/office/drawing/2014/main" val="862875269"/>
                    </a:ext>
                  </a:extLst>
                </a:gridCol>
              </a:tblGrid>
              <a:tr h="655438">
                <a:tc>
                  <a:txBody>
                    <a:bodyPr/>
                    <a:lstStyle/>
                    <a:p>
                      <a:pPr marL="0" algn="ctr" defTabSz="914400" rtl="0" eaLnBrk="1" fontAlgn="b" latinLnBrk="0" hangingPunct="1"/>
                      <a:r>
                        <a:rPr lang="it-IT" sz="1600" u="none" strike="noStrike" kern="1200" dirty="0">
                          <a:effectLst/>
                        </a:rPr>
                        <a:t>Class</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ctr" defTabSz="914400" rtl="0" eaLnBrk="1" fontAlgn="b" latinLnBrk="0" hangingPunct="1"/>
                      <a:r>
                        <a:rPr lang="it-IT" sz="1600" u="none" strike="noStrike" kern="1200" dirty="0">
                          <a:effectLst/>
                        </a:rPr>
                        <a:t>n</a:t>
                      </a:r>
                      <a:endParaRPr lang="it-IT" sz="1600" u="none" strike="noStrike" kern="1200" dirty="0">
                        <a:solidFill>
                          <a:schemeClr val="dk1"/>
                        </a:solidFill>
                        <a:effectLst/>
                        <a:latin typeface="+mn-lt"/>
                        <a:ea typeface="+mn-ea"/>
                        <a:cs typeface="+mn-cs"/>
                      </a:endParaRPr>
                    </a:p>
                  </a:txBody>
                  <a:tcPr marL="45720" marR="45720" anchor="b"/>
                </a:tc>
                <a:tc>
                  <a:txBody>
                    <a:bodyPr/>
                    <a:lstStyle/>
                    <a:p>
                      <a:pPr algn="l" rtl="0" fontAlgn="b"/>
                      <a:r>
                        <a:rPr lang="it-IT" sz="1600" i="1" u="none" strike="noStrike" dirty="0" err="1" smtClean="0">
                          <a:effectLst/>
                        </a:rPr>
                        <a:t>p</a:t>
                      </a:r>
                      <a:r>
                        <a:rPr lang="it-IT" sz="1600" i="1" u="none" strike="noStrike" baseline="-25000" dirty="0" err="1" smtClean="0">
                          <a:effectLst/>
                        </a:rPr>
                        <a:t>i</a:t>
                      </a:r>
                      <a:endParaRPr lang="it-IT" sz="1600" b="1" i="1" u="none" strike="noStrike" baseline="-25000" dirty="0">
                        <a:solidFill>
                          <a:srgbClr val="FFFFFF"/>
                        </a:solidFill>
                        <a:effectLst/>
                        <a:latin typeface="Calibri" panose="020F0502020204030204" pitchFamily="34" charset="0"/>
                      </a:endParaRPr>
                    </a:p>
                  </a:txBody>
                  <a:tcPr marL="45720" marR="45720" anchor="b"/>
                </a:tc>
                <a:tc>
                  <a:txBody>
                    <a:bodyPr/>
                    <a:lstStyle/>
                    <a:p>
                      <a:pPr marL="0" algn="ctr" defTabSz="914400" rtl="0" eaLnBrk="1" fontAlgn="b" latinLnBrk="0" hangingPunct="1"/>
                      <a:r>
                        <a:rPr lang="it-IT" sz="1600" u="none" strike="noStrike" kern="1200" dirty="0" err="1">
                          <a:effectLst/>
                        </a:rPr>
                        <a:t>slack</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dirty="0">
                          <a:effectLst/>
                        </a:rPr>
                        <a:t>Form.1 </a:t>
                      </a:r>
                      <a:r>
                        <a:rPr lang="it-IT" sz="1600" u="none" strike="noStrike" kern="1200" dirty="0" err="1">
                          <a:effectLst/>
                        </a:rPr>
                        <a:t>regret</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a:effectLst/>
                        </a:rPr>
                        <a:t> Form. 1 Time </a:t>
                      </a:r>
                      <a:endParaRPr lang="it-IT" sz="1600" u="none" strike="noStrike" kern="120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a:effectLst/>
                        </a:rPr>
                        <a:t>Form. 2 regret</a:t>
                      </a:r>
                      <a:endParaRPr lang="it-IT" sz="1600" u="none" strike="noStrike" kern="120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a:effectLst/>
                        </a:rPr>
                        <a:t>Form. 2 Time </a:t>
                      </a:r>
                      <a:endParaRPr lang="it-IT" sz="1600" u="none" strike="noStrike" kern="120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a:effectLst/>
                        </a:rPr>
                        <a:t>SPT regret</a:t>
                      </a:r>
                      <a:endParaRPr lang="it-IT" sz="1600" u="none" strike="noStrike" kern="120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a:effectLst/>
                        </a:rPr>
                        <a:t>Tot Compl Time</a:t>
                      </a:r>
                      <a:endParaRPr lang="it-IT" sz="1600" u="none" strike="noStrike" kern="1200">
                        <a:solidFill>
                          <a:schemeClr val="dk1"/>
                        </a:solidFill>
                        <a:effectLst/>
                        <a:latin typeface="+mn-lt"/>
                        <a:ea typeface="+mn-ea"/>
                        <a:cs typeface="+mn-cs"/>
                      </a:endParaRPr>
                    </a:p>
                  </a:txBody>
                  <a:tcPr marL="45720" marR="45720" anchor="b"/>
                </a:tc>
                <a:extLst>
                  <a:ext uri="{0D108BD9-81ED-4DB2-BD59-A6C34878D82A}">
                    <a16:rowId xmlns:a16="http://schemas.microsoft.com/office/drawing/2014/main" val="842824881"/>
                  </a:ext>
                </a:extLst>
              </a:tr>
              <a:tr h="356380">
                <a:tc>
                  <a:txBody>
                    <a:bodyPr/>
                    <a:lstStyle/>
                    <a:p>
                      <a:pPr marL="0" algn="ctr" defTabSz="914400" rtl="0" eaLnBrk="1" fontAlgn="b" latinLnBrk="0" hangingPunct="1"/>
                      <a:r>
                        <a:rPr lang="it-IT" sz="1600" u="none" strike="noStrike" kern="1200" dirty="0">
                          <a:effectLst/>
                        </a:rPr>
                        <a:t>2</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ctr" defTabSz="914400" rtl="0" eaLnBrk="1" fontAlgn="b" latinLnBrk="0" hangingPunct="1"/>
                      <a:r>
                        <a:rPr lang="it-IT" sz="1600" u="none" strike="noStrike" kern="1200" dirty="0">
                          <a:effectLst/>
                        </a:rPr>
                        <a:t>50</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l" defTabSz="914400" rtl="0" eaLnBrk="1" fontAlgn="b" latinLnBrk="0" hangingPunct="1"/>
                      <a:r>
                        <a:rPr lang="it-IT" sz="1600" u="none" strike="noStrike" kern="1200" dirty="0">
                          <a:effectLst/>
                        </a:rPr>
                        <a:t>[1,15]</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l" defTabSz="914400" rtl="0" eaLnBrk="1" fontAlgn="b" latinLnBrk="0" hangingPunct="1"/>
                      <a:r>
                        <a:rPr lang="it-IT" sz="1600" u="none" strike="noStrike" kern="1200" dirty="0">
                          <a:effectLst/>
                        </a:rPr>
                        <a:t> [0,5]</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dirty="0" smtClean="0">
                          <a:effectLst/>
                        </a:rPr>
                        <a:t>14.75</a:t>
                      </a:r>
                      <a:endParaRPr lang="it-IT" sz="1600" u="none" strike="noStrike" kern="1200" dirty="0">
                        <a:solidFill>
                          <a:schemeClr val="dk1"/>
                        </a:solidFill>
                        <a:effectLst/>
                        <a:latin typeface="+mn-lt"/>
                        <a:ea typeface="+mn-ea"/>
                        <a:cs typeface="+mn-cs"/>
                      </a:endParaRPr>
                    </a:p>
                  </a:txBody>
                  <a:tcPr marL="45720" marR="45720" anchor="b">
                    <a:solidFill>
                      <a:schemeClr val="accent1">
                        <a:lumMod val="60000"/>
                        <a:lumOff val="40000"/>
                      </a:schemeClr>
                    </a:solidFill>
                  </a:tcPr>
                </a:tc>
                <a:tc>
                  <a:txBody>
                    <a:bodyPr/>
                    <a:lstStyle/>
                    <a:p>
                      <a:pPr marL="0" algn="r" defTabSz="914400" rtl="0" eaLnBrk="1" fontAlgn="b" latinLnBrk="0" hangingPunct="1"/>
                      <a:r>
                        <a:rPr lang="it-IT" sz="1600" u="none" strike="noStrike" kern="1200" dirty="0" smtClean="0">
                          <a:effectLst/>
                        </a:rPr>
                        <a:t>3.08</a:t>
                      </a:r>
                      <a:endParaRPr lang="it-IT" sz="1600" u="none" strike="noStrike" kern="1200" dirty="0">
                        <a:solidFill>
                          <a:schemeClr val="dk1"/>
                        </a:solidFill>
                        <a:effectLst/>
                        <a:latin typeface="+mn-lt"/>
                        <a:ea typeface="+mn-ea"/>
                        <a:cs typeface="+mn-cs"/>
                      </a:endParaRPr>
                    </a:p>
                  </a:txBody>
                  <a:tcPr marL="45720" marR="45720" anchor="b">
                    <a:solidFill>
                      <a:schemeClr val="accent1">
                        <a:lumMod val="60000"/>
                        <a:lumOff val="40000"/>
                      </a:schemeClr>
                    </a:solidFill>
                  </a:tcPr>
                </a:tc>
                <a:tc>
                  <a:txBody>
                    <a:bodyPr/>
                    <a:lstStyle/>
                    <a:p>
                      <a:pPr marL="0" algn="r" defTabSz="914400" rtl="0" eaLnBrk="1" fontAlgn="b" latinLnBrk="0" hangingPunct="1"/>
                      <a:r>
                        <a:rPr lang="it-IT" sz="1600" u="none" strike="noStrike" kern="1200" dirty="0" smtClean="0">
                          <a:effectLst/>
                        </a:rPr>
                        <a:t>23.4</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dirty="0" smtClean="0">
                          <a:effectLst/>
                        </a:rPr>
                        <a:t>1568.5</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dirty="0" smtClean="0">
                          <a:effectLst/>
                        </a:rPr>
                        <a:t>63.85</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dirty="0">
                          <a:effectLst/>
                        </a:rPr>
                        <a:t>7024.01</a:t>
                      </a:r>
                      <a:endParaRPr lang="it-IT" sz="1600" u="none" strike="noStrike" kern="1200" dirty="0">
                        <a:solidFill>
                          <a:schemeClr val="dk1"/>
                        </a:solidFill>
                        <a:effectLst/>
                        <a:latin typeface="+mn-lt"/>
                        <a:ea typeface="+mn-ea"/>
                        <a:cs typeface="+mn-cs"/>
                      </a:endParaRPr>
                    </a:p>
                  </a:txBody>
                  <a:tcPr marL="45720" marR="45720" anchor="b"/>
                </a:tc>
                <a:extLst>
                  <a:ext uri="{0D108BD9-81ED-4DB2-BD59-A6C34878D82A}">
                    <a16:rowId xmlns:a16="http://schemas.microsoft.com/office/drawing/2014/main" val="1543808566"/>
                  </a:ext>
                </a:extLst>
              </a:tr>
              <a:tr h="356380">
                <a:tc>
                  <a:txBody>
                    <a:bodyPr/>
                    <a:lstStyle/>
                    <a:p>
                      <a:pPr marL="0" algn="ctr" defTabSz="914400" rtl="0" eaLnBrk="1" fontAlgn="b" latinLnBrk="0" hangingPunct="1"/>
                      <a:r>
                        <a:rPr lang="it-IT" sz="1600" u="none" strike="noStrike" kern="1200" dirty="0">
                          <a:effectLst/>
                        </a:rPr>
                        <a:t>5</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ctr" defTabSz="914400" rtl="0" eaLnBrk="1" fontAlgn="b" latinLnBrk="0" hangingPunct="1"/>
                      <a:r>
                        <a:rPr lang="it-IT" sz="1600" u="none" strike="noStrike" kern="1200" dirty="0">
                          <a:effectLst/>
                        </a:rPr>
                        <a:t>50</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l" defTabSz="914400" rtl="0" eaLnBrk="1" fontAlgn="b" latinLnBrk="0" hangingPunct="1"/>
                      <a:r>
                        <a:rPr lang="it-IT" sz="1600" u="none" strike="noStrike" kern="1200" dirty="0">
                          <a:effectLst/>
                        </a:rPr>
                        <a:t>[20,40]</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l" defTabSz="914400" rtl="0" eaLnBrk="1" fontAlgn="b" latinLnBrk="0" hangingPunct="1"/>
                      <a:r>
                        <a:rPr lang="it-IT" sz="1600" u="none" strike="noStrike" kern="1200" dirty="0">
                          <a:effectLst/>
                        </a:rPr>
                        <a:t> [0,5]</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dirty="0" smtClean="0">
                          <a:effectLst/>
                        </a:rPr>
                        <a:t>31.80</a:t>
                      </a:r>
                      <a:endParaRPr lang="it-IT" sz="1600" u="none" strike="noStrike" kern="1200" dirty="0">
                        <a:solidFill>
                          <a:schemeClr val="dk1"/>
                        </a:solidFill>
                        <a:effectLst/>
                        <a:latin typeface="+mn-lt"/>
                        <a:ea typeface="+mn-ea"/>
                        <a:cs typeface="+mn-cs"/>
                      </a:endParaRPr>
                    </a:p>
                  </a:txBody>
                  <a:tcPr marL="45720" marR="45720" anchor="b">
                    <a:solidFill>
                      <a:schemeClr val="accent1">
                        <a:lumMod val="60000"/>
                        <a:lumOff val="40000"/>
                      </a:schemeClr>
                    </a:solidFill>
                  </a:tcPr>
                </a:tc>
                <a:tc>
                  <a:txBody>
                    <a:bodyPr/>
                    <a:lstStyle/>
                    <a:p>
                      <a:pPr marL="0" algn="r" defTabSz="914400" rtl="0" eaLnBrk="1" fontAlgn="b" latinLnBrk="0" hangingPunct="1"/>
                      <a:r>
                        <a:rPr lang="it-IT" sz="1600" u="none" strike="noStrike" kern="1200" dirty="0" smtClean="0">
                          <a:effectLst/>
                        </a:rPr>
                        <a:t>1.50</a:t>
                      </a:r>
                      <a:endParaRPr lang="it-IT" sz="1600" u="none" strike="noStrike" kern="1200" dirty="0">
                        <a:solidFill>
                          <a:schemeClr val="dk1"/>
                        </a:solidFill>
                        <a:effectLst/>
                        <a:latin typeface="+mn-lt"/>
                        <a:ea typeface="+mn-ea"/>
                        <a:cs typeface="+mn-cs"/>
                      </a:endParaRPr>
                    </a:p>
                  </a:txBody>
                  <a:tcPr marL="45720" marR="45720" anchor="b">
                    <a:solidFill>
                      <a:schemeClr val="accent1">
                        <a:lumMod val="60000"/>
                        <a:lumOff val="40000"/>
                      </a:schemeClr>
                    </a:solidFill>
                  </a:tcPr>
                </a:tc>
                <a:tc>
                  <a:txBody>
                    <a:bodyPr/>
                    <a:lstStyle/>
                    <a:p>
                      <a:pPr marL="0" algn="r" defTabSz="914400" rtl="0" eaLnBrk="1" fontAlgn="b" latinLnBrk="0" hangingPunct="1"/>
                      <a:r>
                        <a:rPr lang="it-IT" sz="1600" u="none" strike="noStrike" kern="1200" dirty="0" smtClean="0">
                          <a:effectLst/>
                        </a:rPr>
                        <a:t>435.4</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dirty="0" smtClean="0">
                          <a:effectLst/>
                        </a:rPr>
                        <a:t>1786.2</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dirty="0" smtClean="0">
                          <a:effectLst/>
                        </a:rPr>
                        <a:t>348.2</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a:effectLst/>
                        </a:rPr>
                        <a:t>8346.10</a:t>
                      </a:r>
                      <a:endParaRPr lang="it-IT" sz="1600" u="none" strike="noStrike" kern="1200">
                        <a:solidFill>
                          <a:schemeClr val="dk1"/>
                        </a:solidFill>
                        <a:effectLst/>
                        <a:latin typeface="+mn-lt"/>
                        <a:ea typeface="+mn-ea"/>
                        <a:cs typeface="+mn-cs"/>
                      </a:endParaRPr>
                    </a:p>
                  </a:txBody>
                  <a:tcPr marL="45720" marR="45720" anchor="b"/>
                </a:tc>
                <a:extLst>
                  <a:ext uri="{0D108BD9-81ED-4DB2-BD59-A6C34878D82A}">
                    <a16:rowId xmlns:a16="http://schemas.microsoft.com/office/drawing/2014/main" val="4153197411"/>
                  </a:ext>
                </a:extLst>
              </a:tr>
              <a:tr h="356380">
                <a:tc>
                  <a:txBody>
                    <a:bodyPr/>
                    <a:lstStyle/>
                    <a:p>
                      <a:pPr marL="0" algn="ctr" defTabSz="914400" rtl="0" eaLnBrk="1" fontAlgn="b" latinLnBrk="0" hangingPunct="1"/>
                      <a:r>
                        <a:rPr lang="it-IT" sz="1600" u="none" strike="noStrike" kern="1200" dirty="0">
                          <a:effectLst/>
                        </a:rPr>
                        <a:t>8</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ctr" defTabSz="914400" rtl="0" eaLnBrk="1" fontAlgn="b" latinLnBrk="0" hangingPunct="1"/>
                      <a:r>
                        <a:rPr lang="it-IT" sz="1600" u="none" strike="noStrike" kern="1200" dirty="0">
                          <a:effectLst/>
                        </a:rPr>
                        <a:t>50</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l" defTabSz="914400" rtl="0" eaLnBrk="1" fontAlgn="b" latinLnBrk="0" hangingPunct="1"/>
                      <a:r>
                        <a:rPr lang="it-IT" sz="1600" u="none" strike="noStrike" kern="1200" dirty="0">
                          <a:effectLst/>
                        </a:rPr>
                        <a:t>[1,15]</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l" defTabSz="914400" rtl="0" eaLnBrk="1" fontAlgn="b" latinLnBrk="0" hangingPunct="1"/>
                      <a:r>
                        <a:rPr lang="it-IT" sz="1600" u="none" strike="noStrike" kern="1200" dirty="0">
                          <a:effectLst/>
                        </a:rPr>
                        <a:t>[3,10]</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dirty="0" smtClean="0">
                          <a:effectLst/>
                        </a:rPr>
                        <a:t>0.65</a:t>
                      </a:r>
                      <a:endParaRPr lang="it-IT" sz="1600" u="none" strike="noStrike" kern="1200" dirty="0">
                        <a:solidFill>
                          <a:schemeClr val="dk1"/>
                        </a:solidFill>
                        <a:effectLst/>
                        <a:latin typeface="+mn-lt"/>
                        <a:ea typeface="+mn-ea"/>
                        <a:cs typeface="+mn-cs"/>
                      </a:endParaRPr>
                    </a:p>
                  </a:txBody>
                  <a:tcPr marL="45720" marR="45720" anchor="b">
                    <a:solidFill>
                      <a:schemeClr val="accent1">
                        <a:lumMod val="60000"/>
                        <a:lumOff val="40000"/>
                      </a:schemeClr>
                    </a:solidFill>
                  </a:tcPr>
                </a:tc>
                <a:tc>
                  <a:txBody>
                    <a:bodyPr/>
                    <a:lstStyle/>
                    <a:p>
                      <a:pPr marL="0" algn="r" defTabSz="914400" rtl="0" eaLnBrk="1" fontAlgn="b" latinLnBrk="0" hangingPunct="1"/>
                      <a:r>
                        <a:rPr lang="it-IT" sz="1600" u="none" strike="noStrike" kern="1200" dirty="0" smtClean="0">
                          <a:effectLst/>
                        </a:rPr>
                        <a:t>1.42</a:t>
                      </a:r>
                      <a:endParaRPr lang="it-IT" sz="1600" u="none" strike="noStrike" kern="1200" dirty="0">
                        <a:solidFill>
                          <a:schemeClr val="dk1"/>
                        </a:solidFill>
                        <a:effectLst/>
                        <a:latin typeface="+mn-lt"/>
                        <a:ea typeface="+mn-ea"/>
                        <a:cs typeface="+mn-cs"/>
                      </a:endParaRPr>
                    </a:p>
                  </a:txBody>
                  <a:tcPr marL="45720" marR="45720" anchor="b">
                    <a:solidFill>
                      <a:schemeClr val="accent1">
                        <a:lumMod val="60000"/>
                        <a:lumOff val="40000"/>
                      </a:schemeClr>
                    </a:solidFill>
                  </a:tcPr>
                </a:tc>
                <a:tc>
                  <a:txBody>
                    <a:bodyPr/>
                    <a:lstStyle/>
                    <a:p>
                      <a:pPr marL="0" algn="r" defTabSz="914400" rtl="0" eaLnBrk="1" fontAlgn="b" latinLnBrk="0" hangingPunct="1"/>
                      <a:r>
                        <a:rPr lang="it-IT" sz="1600" u="none" strike="noStrike" kern="1200" dirty="0" smtClean="0">
                          <a:effectLst/>
                        </a:rPr>
                        <a:t>2.0</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dirty="0" smtClean="0">
                          <a:effectLst/>
                        </a:rPr>
                        <a:t>759.9</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dirty="0" smtClean="0">
                          <a:effectLst/>
                        </a:rPr>
                        <a:t>4.8</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a:effectLst/>
                        </a:rPr>
                        <a:t>8089.39</a:t>
                      </a:r>
                      <a:endParaRPr lang="it-IT" sz="1600" u="none" strike="noStrike" kern="1200">
                        <a:solidFill>
                          <a:schemeClr val="dk1"/>
                        </a:solidFill>
                        <a:effectLst/>
                        <a:latin typeface="+mn-lt"/>
                        <a:ea typeface="+mn-ea"/>
                        <a:cs typeface="+mn-cs"/>
                      </a:endParaRPr>
                    </a:p>
                  </a:txBody>
                  <a:tcPr marL="45720" marR="45720" anchor="b"/>
                </a:tc>
                <a:extLst>
                  <a:ext uri="{0D108BD9-81ED-4DB2-BD59-A6C34878D82A}">
                    <a16:rowId xmlns:a16="http://schemas.microsoft.com/office/drawing/2014/main" val="2357054002"/>
                  </a:ext>
                </a:extLst>
              </a:tr>
              <a:tr h="356380">
                <a:tc>
                  <a:txBody>
                    <a:bodyPr/>
                    <a:lstStyle/>
                    <a:p>
                      <a:pPr marL="0" algn="ctr" defTabSz="914400" rtl="0" eaLnBrk="1" fontAlgn="b" latinLnBrk="0" hangingPunct="1"/>
                      <a:r>
                        <a:rPr lang="it-IT" sz="1600" u="none" strike="noStrike" kern="1200" dirty="0">
                          <a:effectLst/>
                        </a:rPr>
                        <a:t>11</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ctr" defTabSz="914400" rtl="0" eaLnBrk="1" fontAlgn="b" latinLnBrk="0" hangingPunct="1"/>
                      <a:r>
                        <a:rPr lang="it-IT" sz="1600" u="none" strike="noStrike" kern="1200">
                          <a:effectLst/>
                        </a:rPr>
                        <a:t>50</a:t>
                      </a:r>
                      <a:endParaRPr lang="it-IT" sz="1600" u="none" strike="noStrike" kern="1200">
                        <a:solidFill>
                          <a:schemeClr val="dk1"/>
                        </a:solidFill>
                        <a:effectLst/>
                        <a:latin typeface="+mn-lt"/>
                        <a:ea typeface="+mn-ea"/>
                        <a:cs typeface="+mn-cs"/>
                      </a:endParaRPr>
                    </a:p>
                  </a:txBody>
                  <a:tcPr marL="45720" marR="45720" anchor="b"/>
                </a:tc>
                <a:tc>
                  <a:txBody>
                    <a:bodyPr/>
                    <a:lstStyle/>
                    <a:p>
                      <a:pPr marL="0" algn="l" defTabSz="914400" rtl="0" eaLnBrk="1" fontAlgn="b" latinLnBrk="0" hangingPunct="1"/>
                      <a:r>
                        <a:rPr lang="it-IT" sz="1600" u="none" strike="noStrike" kern="1200" dirty="0">
                          <a:effectLst/>
                        </a:rPr>
                        <a:t>[20,40]</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l" defTabSz="914400" rtl="0" eaLnBrk="1" fontAlgn="b" latinLnBrk="0" hangingPunct="1"/>
                      <a:r>
                        <a:rPr lang="it-IT" sz="1600" u="none" strike="noStrike" kern="1200" dirty="0">
                          <a:effectLst/>
                        </a:rPr>
                        <a:t>[3,10]</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dirty="0" smtClean="0">
                          <a:effectLst/>
                        </a:rPr>
                        <a:t>6.60</a:t>
                      </a:r>
                      <a:endParaRPr lang="it-IT" sz="1600" u="none" strike="noStrike" kern="1200" dirty="0">
                        <a:solidFill>
                          <a:schemeClr val="dk1"/>
                        </a:solidFill>
                        <a:effectLst/>
                        <a:latin typeface="+mn-lt"/>
                        <a:ea typeface="+mn-ea"/>
                        <a:cs typeface="+mn-cs"/>
                      </a:endParaRPr>
                    </a:p>
                  </a:txBody>
                  <a:tcPr marL="45720" marR="45720" anchor="b">
                    <a:solidFill>
                      <a:schemeClr val="accent1">
                        <a:lumMod val="60000"/>
                        <a:lumOff val="40000"/>
                      </a:schemeClr>
                    </a:solidFill>
                  </a:tcPr>
                </a:tc>
                <a:tc>
                  <a:txBody>
                    <a:bodyPr/>
                    <a:lstStyle/>
                    <a:p>
                      <a:pPr marL="0" algn="r" defTabSz="914400" rtl="0" eaLnBrk="1" fontAlgn="b" latinLnBrk="0" hangingPunct="1"/>
                      <a:r>
                        <a:rPr lang="it-IT" sz="1600" u="none" strike="noStrike" kern="1200" dirty="0" smtClean="0">
                          <a:effectLst/>
                        </a:rPr>
                        <a:t>1.24</a:t>
                      </a:r>
                      <a:endParaRPr lang="it-IT" sz="1600" u="none" strike="noStrike" kern="1200" dirty="0">
                        <a:solidFill>
                          <a:schemeClr val="dk1"/>
                        </a:solidFill>
                        <a:effectLst/>
                        <a:latin typeface="+mn-lt"/>
                        <a:ea typeface="+mn-ea"/>
                        <a:cs typeface="+mn-cs"/>
                      </a:endParaRPr>
                    </a:p>
                  </a:txBody>
                  <a:tcPr marL="45720" marR="45720" anchor="b">
                    <a:solidFill>
                      <a:schemeClr val="accent1">
                        <a:lumMod val="60000"/>
                        <a:lumOff val="40000"/>
                      </a:schemeClr>
                    </a:solidFill>
                  </a:tcPr>
                </a:tc>
                <a:tc>
                  <a:txBody>
                    <a:bodyPr/>
                    <a:lstStyle/>
                    <a:p>
                      <a:pPr marL="0" algn="r" defTabSz="914400" rtl="0" eaLnBrk="1" fontAlgn="b" latinLnBrk="0" hangingPunct="1"/>
                      <a:r>
                        <a:rPr lang="it-IT" sz="1600" u="none" strike="noStrike" kern="1200" dirty="0" smtClean="0">
                          <a:effectLst/>
                        </a:rPr>
                        <a:t>354.1</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dirty="0" smtClean="0">
                          <a:effectLst/>
                        </a:rPr>
                        <a:t>1773.4</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dirty="0" smtClean="0">
                          <a:effectLst/>
                        </a:rPr>
                        <a:t>1790.5</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a:effectLst/>
                        </a:rPr>
                        <a:t>34871.88</a:t>
                      </a:r>
                      <a:endParaRPr lang="it-IT" sz="1600" u="none" strike="noStrike" kern="1200">
                        <a:solidFill>
                          <a:schemeClr val="dk1"/>
                        </a:solidFill>
                        <a:effectLst/>
                        <a:latin typeface="+mn-lt"/>
                        <a:ea typeface="+mn-ea"/>
                        <a:cs typeface="+mn-cs"/>
                      </a:endParaRPr>
                    </a:p>
                  </a:txBody>
                  <a:tcPr marL="45720" marR="45720" anchor="b"/>
                </a:tc>
                <a:extLst>
                  <a:ext uri="{0D108BD9-81ED-4DB2-BD59-A6C34878D82A}">
                    <a16:rowId xmlns:a16="http://schemas.microsoft.com/office/drawing/2014/main" val="1210475189"/>
                  </a:ext>
                </a:extLst>
              </a:tr>
              <a:tr h="356380">
                <a:tc>
                  <a:txBody>
                    <a:bodyPr/>
                    <a:lstStyle/>
                    <a:p>
                      <a:pPr marL="0" algn="ctr" defTabSz="914400" rtl="0" eaLnBrk="1" fontAlgn="b" latinLnBrk="0" hangingPunct="1"/>
                      <a:r>
                        <a:rPr lang="it-IT" sz="1600" u="none" strike="noStrike" kern="1200" dirty="0">
                          <a:effectLst/>
                        </a:rPr>
                        <a:t>14</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ctr" defTabSz="914400" rtl="0" eaLnBrk="1" fontAlgn="b" latinLnBrk="0" hangingPunct="1"/>
                      <a:r>
                        <a:rPr lang="it-IT" sz="1600" u="none" strike="noStrike" kern="1200">
                          <a:effectLst/>
                        </a:rPr>
                        <a:t>100</a:t>
                      </a:r>
                      <a:endParaRPr lang="it-IT" sz="1600" u="none" strike="noStrike" kern="1200">
                        <a:solidFill>
                          <a:schemeClr val="dk1"/>
                        </a:solidFill>
                        <a:effectLst/>
                        <a:latin typeface="+mn-lt"/>
                        <a:ea typeface="+mn-ea"/>
                        <a:cs typeface="+mn-cs"/>
                      </a:endParaRPr>
                    </a:p>
                  </a:txBody>
                  <a:tcPr marL="45720" marR="45720" anchor="b"/>
                </a:tc>
                <a:tc>
                  <a:txBody>
                    <a:bodyPr/>
                    <a:lstStyle/>
                    <a:p>
                      <a:pPr marL="0" algn="l" defTabSz="914400" rtl="0" eaLnBrk="1" fontAlgn="b" latinLnBrk="0" hangingPunct="1"/>
                      <a:r>
                        <a:rPr lang="it-IT" sz="1600" u="none" strike="noStrike" kern="1200" dirty="0">
                          <a:effectLst/>
                        </a:rPr>
                        <a:t>[1,15]</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l" defTabSz="914400" rtl="0" eaLnBrk="1" fontAlgn="b" latinLnBrk="0" hangingPunct="1"/>
                      <a:r>
                        <a:rPr lang="it-IT" sz="1600" u="none" strike="noStrike" kern="1200" dirty="0">
                          <a:effectLst/>
                        </a:rPr>
                        <a:t> [0,5]</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dirty="0" smtClean="0">
                          <a:effectLst/>
                        </a:rPr>
                        <a:t>8.15</a:t>
                      </a:r>
                      <a:endParaRPr lang="it-IT" sz="1600" u="none" strike="noStrike" kern="1200" dirty="0">
                        <a:solidFill>
                          <a:schemeClr val="dk1"/>
                        </a:solidFill>
                        <a:effectLst/>
                        <a:latin typeface="+mn-lt"/>
                        <a:ea typeface="+mn-ea"/>
                        <a:cs typeface="+mn-cs"/>
                      </a:endParaRPr>
                    </a:p>
                  </a:txBody>
                  <a:tcPr marL="45720" marR="45720" anchor="b">
                    <a:solidFill>
                      <a:schemeClr val="accent1">
                        <a:lumMod val="60000"/>
                        <a:lumOff val="40000"/>
                      </a:schemeClr>
                    </a:solidFill>
                  </a:tcPr>
                </a:tc>
                <a:tc>
                  <a:txBody>
                    <a:bodyPr/>
                    <a:lstStyle/>
                    <a:p>
                      <a:pPr marL="0" algn="r" defTabSz="914400" rtl="0" eaLnBrk="1" fontAlgn="b" latinLnBrk="0" hangingPunct="1"/>
                      <a:r>
                        <a:rPr lang="it-IT" sz="1600" u="none" strike="noStrike" kern="1200" dirty="0" smtClean="0">
                          <a:effectLst/>
                        </a:rPr>
                        <a:t>11.59</a:t>
                      </a:r>
                      <a:endParaRPr lang="it-IT" sz="1600" u="none" strike="noStrike" kern="1200" dirty="0">
                        <a:solidFill>
                          <a:schemeClr val="dk1"/>
                        </a:solidFill>
                        <a:effectLst/>
                        <a:latin typeface="+mn-lt"/>
                        <a:ea typeface="+mn-ea"/>
                        <a:cs typeface="+mn-cs"/>
                      </a:endParaRPr>
                    </a:p>
                  </a:txBody>
                  <a:tcPr marL="45720" marR="45720" anchor="b">
                    <a:solidFill>
                      <a:schemeClr val="accent1">
                        <a:lumMod val="60000"/>
                        <a:lumOff val="40000"/>
                      </a:schemeClr>
                    </a:solidFill>
                  </a:tcPr>
                </a:tc>
                <a:tc>
                  <a:txBody>
                    <a:bodyPr/>
                    <a:lstStyle/>
                    <a:p>
                      <a:pPr marL="0" algn="r" defTabSz="914400" rtl="0" eaLnBrk="1" fontAlgn="b" latinLnBrk="0" hangingPunct="1"/>
                      <a:r>
                        <a:rPr lang="it-IT" sz="1600" u="none" strike="noStrike" kern="1200" dirty="0" smtClean="0">
                          <a:effectLst/>
                        </a:rPr>
                        <a:t>17651.9</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dirty="0" smtClean="0">
                          <a:effectLst/>
                        </a:rPr>
                        <a:t>1761.0</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dirty="0" smtClean="0">
                          <a:effectLst/>
                        </a:rPr>
                        <a:t>65.5</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a:effectLst/>
                        </a:rPr>
                        <a:t>26970.43</a:t>
                      </a:r>
                      <a:endParaRPr lang="it-IT" sz="1600" u="none" strike="noStrike" kern="1200">
                        <a:solidFill>
                          <a:schemeClr val="dk1"/>
                        </a:solidFill>
                        <a:effectLst/>
                        <a:latin typeface="+mn-lt"/>
                        <a:ea typeface="+mn-ea"/>
                        <a:cs typeface="+mn-cs"/>
                      </a:endParaRPr>
                    </a:p>
                  </a:txBody>
                  <a:tcPr marL="45720" marR="45720" anchor="b"/>
                </a:tc>
                <a:extLst>
                  <a:ext uri="{0D108BD9-81ED-4DB2-BD59-A6C34878D82A}">
                    <a16:rowId xmlns:a16="http://schemas.microsoft.com/office/drawing/2014/main" val="2709500601"/>
                  </a:ext>
                </a:extLst>
              </a:tr>
              <a:tr h="356380">
                <a:tc>
                  <a:txBody>
                    <a:bodyPr/>
                    <a:lstStyle/>
                    <a:p>
                      <a:pPr marL="0" algn="ctr" defTabSz="914400" rtl="0" eaLnBrk="1" fontAlgn="b" latinLnBrk="0" hangingPunct="1"/>
                      <a:r>
                        <a:rPr lang="it-IT" sz="1600" u="none" strike="noStrike" kern="1200" dirty="0">
                          <a:effectLst/>
                        </a:rPr>
                        <a:t>17</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ctr" defTabSz="914400" rtl="0" eaLnBrk="1" fontAlgn="b" latinLnBrk="0" hangingPunct="1"/>
                      <a:r>
                        <a:rPr lang="it-IT" sz="1600" u="none" strike="noStrike" kern="1200">
                          <a:effectLst/>
                        </a:rPr>
                        <a:t>100</a:t>
                      </a:r>
                      <a:endParaRPr lang="it-IT" sz="1600" u="none" strike="noStrike" kern="1200">
                        <a:solidFill>
                          <a:schemeClr val="dk1"/>
                        </a:solidFill>
                        <a:effectLst/>
                        <a:latin typeface="+mn-lt"/>
                        <a:ea typeface="+mn-ea"/>
                        <a:cs typeface="+mn-cs"/>
                      </a:endParaRPr>
                    </a:p>
                  </a:txBody>
                  <a:tcPr marL="45720" marR="45720" anchor="b"/>
                </a:tc>
                <a:tc>
                  <a:txBody>
                    <a:bodyPr/>
                    <a:lstStyle/>
                    <a:p>
                      <a:pPr marL="0" algn="l" defTabSz="914400" rtl="0" eaLnBrk="1" fontAlgn="b" latinLnBrk="0" hangingPunct="1"/>
                      <a:r>
                        <a:rPr lang="it-IT" sz="1600" u="none" strike="noStrike" kern="1200" dirty="0">
                          <a:effectLst/>
                        </a:rPr>
                        <a:t>[20,40]</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l" defTabSz="914400" rtl="0" eaLnBrk="1" fontAlgn="b" latinLnBrk="0" hangingPunct="1"/>
                      <a:r>
                        <a:rPr lang="it-IT" sz="1600" u="none" strike="noStrike" kern="1200" dirty="0">
                          <a:effectLst/>
                        </a:rPr>
                        <a:t> [0,5]</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dirty="0" smtClean="0">
                          <a:effectLst/>
                        </a:rPr>
                        <a:t>19.95</a:t>
                      </a:r>
                      <a:endParaRPr lang="it-IT" sz="1600" u="none" strike="noStrike" kern="1200" dirty="0">
                        <a:solidFill>
                          <a:schemeClr val="dk1"/>
                        </a:solidFill>
                        <a:effectLst/>
                        <a:latin typeface="+mn-lt"/>
                        <a:ea typeface="+mn-ea"/>
                        <a:cs typeface="+mn-cs"/>
                      </a:endParaRPr>
                    </a:p>
                  </a:txBody>
                  <a:tcPr marL="45720" marR="45720" anchor="b">
                    <a:solidFill>
                      <a:schemeClr val="accent1">
                        <a:lumMod val="60000"/>
                        <a:lumOff val="40000"/>
                      </a:schemeClr>
                    </a:solidFill>
                  </a:tcPr>
                </a:tc>
                <a:tc>
                  <a:txBody>
                    <a:bodyPr/>
                    <a:lstStyle/>
                    <a:p>
                      <a:pPr marL="0" algn="r" defTabSz="914400" rtl="0" eaLnBrk="1" fontAlgn="b" latinLnBrk="0" hangingPunct="1"/>
                      <a:r>
                        <a:rPr lang="it-IT" sz="1600" u="none" strike="noStrike" kern="1200" dirty="0" smtClean="0">
                          <a:effectLst/>
                        </a:rPr>
                        <a:t>14.42</a:t>
                      </a:r>
                      <a:endParaRPr lang="it-IT" sz="1600" u="none" strike="noStrike" kern="1200" dirty="0">
                        <a:solidFill>
                          <a:schemeClr val="dk1"/>
                        </a:solidFill>
                        <a:effectLst/>
                        <a:latin typeface="+mn-lt"/>
                        <a:ea typeface="+mn-ea"/>
                        <a:cs typeface="+mn-cs"/>
                      </a:endParaRPr>
                    </a:p>
                  </a:txBody>
                  <a:tcPr marL="45720" marR="45720" anchor="b">
                    <a:solidFill>
                      <a:schemeClr val="accent1">
                        <a:lumMod val="60000"/>
                        <a:lumOff val="40000"/>
                      </a:schemeClr>
                    </a:solidFill>
                  </a:tcPr>
                </a:tc>
                <a:tc>
                  <a:txBody>
                    <a:bodyPr/>
                    <a:lstStyle/>
                    <a:p>
                      <a:pPr marL="0" algn="r" defTabSz="914400" rtl="0" eaLnBrk="1" fontAlgn="b" latinLnBrk="0" hangingPunct="1"/>
                      <a:r>
                        <a:rPr lang="it-IT" sz="1600" u="none" strike="noStrike" kern="1200" dirty="0" smtClean="0">
                          <a:effectLst/>
                        </a:rPr>
                        <a:t>61676.1</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dirty="0" smtClean="0">
                          <a:effectLst/>
                        </a:rPr>
                        <a:t>1800.4</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dirty="0" smtClean="0">
                          <a:effectLst/>
                        </a:rPr>
                        <a:t>537.8</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dirty="0">
                          <a:effectLst/>
                        </a:rPr>
                        <a:t>143219.19</a:t>
                      </a:r>
                      <a:endParaRPr lang="it-IT" sz="1600" u="none" strike="noStrike" kern="1200" dirty="0">
                        <a:solidFill>
                          <a:schemeClr val="dk1"/>
                        </a:solidFill>
                        <a:effectLst/>
                        <a:latin typeface="+mn-lt"/>
                        <a:ea typeface="+mn-ea"/>
                        <a:cs typeface="+mn-cs"/>
                      </a:endParaRPr>
                    </a:p>
                  </a:txBody>
                  <a:tcPr marL="45720" marR="45720" anchor="b"/>
                </a:tc>
                <a:extLst>
                  <a:ext uri="{0D108BD9-81ED-4DB2-BD59-A6C34878D82A}">
                    <a16:rowId xmlns:a16="http://schemas.microsoft.com/office/drawing/2014/main" val="1093588119"/>
                  </a:ext>
                </a:extLst>
              </a:tr>
              <a:tr h="356380">
                <a:tc>
                  <a:txBody>
                    <a:bodyPr/>
                    <a:lstStyle/>
                    <a:p>
                      <a:pPr marL="0" algn="ctr" defTabSz="914400" rtl="0" eaLnBrk="1" fontAlgn="b" latinLnBrk="0" hangingPunct="1"/>
                      <a:r>
                        <a:rPr lang="it-IT" sz="1600" u="none" strike="noStrike" kern="1200" dirty="0">
                          <a:effectLst/>
                        </a:rPr>
                        <a:t>20</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ctr" defTabSz="914400" rtl="0" eaLnBrk="1" fontAlgn="b" latinLnBrk="0" hangingPunct="1"/>
                      <a:r>
                        <a:rPr lang="it-IT" sz="1600" u="none" strike="noStrike" kern="1200">
                          <a:effectLst/>
                        </a:rPr>
                        <a:t>100</a:t>
                      </a:r>
                      <a:endParaRPr lang="it-IT" sz="1600" u="none" strike="noStrike" kern="1200">
                        <a:solidFill>
                          <a:schemeClr val="dk1"/>
                        </a:solidFill>
                        <a:effectLst/>
                        <a:latin typeface="+mn-lt"/>
                        <a:ea typeface="+mn-ea"/>
                        <a:cs typeface="+mn-cs"/>
                      </a:endParaRPr>
                    </a:p>
                  </a:txBody>
                  <a:tcPr marL="45720" marR="45720" anchor="b"/>
                </a:tc>
                <a:tc>
                  <a:txBody>
                    <a:bodyPr/>
                    <a:lstStyle/>
                    <a:p>
                      <a:pPr marL="0" algn="l" defTabSz="914400" rtl="0" eaLnBrk="1" fontAlgn="b" latinLnBrk="0" hangingPunct="1"/>
                      <a:r>
                        <a:rPr lang="it-IT" sz="1600" u="none" strike="noStrike" kern="1200" dirty="0">
                          <a:effectLst/>
                        </a:rPr>
                        <a:t>[1,15]</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l" defTabSz="914400" rtl="0" eaLnBrk="1" fontAlgn="b" latinLnBrk="0" hangingPunct="1"/>
                      <a:r>
                        <a:rPr lang="it-IT" sz="1600" u="none" strike="noStrike" kern="1200" dirty="0">
                          <a:effectLst/>
                        </a:rPr>
                        <a:t>[3,10]</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dirty="0" smtClean="0">
                          <a:effectLst/>
                        </a:rPr>
                        <a:t>2.95</a:t>
                      </a:r>
                      <a:endParaRPr lang="it-IT" sz="1600" u="none" strike="noStrike" kern="1200" dirty="0">
                        <a:solidFill>
                          <a:schemeClr val="dk1"/>
                        </a:solidFill>
                        <a:effectLst/>
                        <a:latin typeface="+mn-lt"/>
                        <a:ea typeface="+mn-ea"/>
                        <a:cs typeface="+mn-cs"/>
                      </a:endParaRPr>
                    </a:p>
                  </a:txBody>
                  <a:tcPr marL="45720" marR="45720" anchor="b">
                    <a:solidFill>
                      <a:schemeClr val="accent1">
                        <a:lumMod val="60000"/>
                        <a:lumOff val="40000"/>
                      </a:schemeClr>
                    </a:solidFill>
                  </a:tcPr>
                </a:tc>
                <a:tc>
                  <a:txBody>
                    <a:bodyPr/>
                    <a:lstStyle/>
                    <a:p>
                      <a:pPr marL="0" algn="r" defTabSz="914400" rtl="0" eaLnBrk="1" fontAlgn="b" latinLnBrk="0" hangingPunct="1"/>
                      <a:r>
                        <a:rPr lang="it-IT" sz="1600" u="none" strike="noStrike" kern="1200" dirty="0" smtClean="0">
                          <a:effectLst/>
                        </a:rPr>
                        <a:t>8.54</a:t>
                      </a:r>
                      <a:endParaRPr lang="it-IT" sz="1600" u="none" strike="noStrike" kern="1200" dirty="0">
                        <a:solidFill>
                          <a:schemeClr val="dk1"/>
                        </a:solidFill>
                        <a:effectLst/>
                        <a:latin typeface="+mn-lt"/>
                        <a:ea typeface="+mn-ea"/>
                        <a:cs typeface="+mn-cs"/>
                      </a:endParaRPr>
                    </a:p>
                  </a:txBody>
                  <a:tcPr marL="45720" marR="45720" anchor="b">
                    <a:solidFill>
                      <a:schemeClr val="accent1">
                        <a:lumMod val="60000"/>
                        <a:lumOff val="40000"/>
                      </a:schemeClr>
                    </a:solidFill>
                  </a:tcPr>
                </a:tc>
                <a:tc>
                  <a:txBody>
                    <a:bodyPr/>
                    <a:lstStyle/>
                    <a:p>
                      <a:pPr marL="0" algn="r" defTabSz="914400" rtl="0" eaLnBrk="1" fontAlgn="b" latinLnBrk="0" hangingPunct="1"/>
                      <a:r>
                        <a:rPr lang="it-IT" sz="1600" u="none" strike="noStrike" kern="1200" dirty="0" smtClean="0">
                          <a:effectLst/>
                        </a:rPr>
                        <a:t>20688.5</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dirty="0" smtClean="0">
                          <a:effectLst/>
                        </a:rPr>
                        <a:t>1800.7</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dirty="0" smtClean="0">
                          <a:effectLst/>
                        </a:rPr>
                        <a:t>19.6</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a:effectLst/>
                        </a:rPr>
                        <a:t>29924.48</a:t>
                      </a:r>
                      <a:endParaRPr lang="it-IT" sz="1600" u="none" strike="noStrike" kern="1200">
                        <a:solidFill>
                          <a:schemeClr val="dk1"/>
                        </a:solidFill>
                        <a:effectLst/>
                        <a:latin typeface="+mn-lt"/>
                        <a:ea typeface="+mn-ea"/>
                        <a:cs typeface="+mn-cs"/>
                      </a:endParaRPr>
                    </a:p>
                  </a:txBody>
                  <a:tcPr marL="45720" marR="45720" anchor="b"/>
                </a:tc>
                <a:extLst>
                  <a:ext uri="{0D108BD9-81ED-4DB2-BD59-A6C34878D82A}">
                    <a16:rowId xmlns:a16="http://schemas.microsoft.com/office/drawing/2014/main" val="132934948"/>
                  </a:ext>
                </a:extLst>
              </a:tr>
              <a:tr h="356380">
                <a:tc>
                  <a:txBody>
                    <a:bodyPr/>
                    <a:lstStyle/>
                    <a:p>
                      <a:pPr marL="0" algn="ctr" defTabSz="914400" rtl="0" eaLnBrk="1" fontAlgn="b" latinLnBrk="0" hangingPunct="1"/>
                      <a:r>
                        <a:rPr lang="it-IT" sz="1600" u="none" strike="noStrike" kern="1200" dirty="0">
                          <a:effectLst/>
                        </a:rPr>
                        <a:t>23</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ctr" defTabSz="914400" rtl="0" eaLnBrk="1" fontAlgn="b" latinLnBrk="0" hangingPunct="1"/>
                      <a:r>
                        <a:rPr lang="it-IT" sz="1600" u="none" strike="noStrike" kern="1200">
                          <a:effectLst/>
                        </a:rPr>
                        <a:t>100</a:t>
                      </a:r>
                      <a:endParaRPr lang="it-IT" sz="1600" u="none" strike="noStrike" kern="1200">
                        <a:solidFill>
                          <a:schemeClr val="dk1"/>
                        </a:solidFill>
                        <a:effectLst/>
                        <a:latin typeface="+mn-lt"/>
                        <a:ea typeface="+mn-ea"/>
                        <a:cs typeface="+mn-cs"/>
                      </a:endParaRPr>
                    </a:p>
                  </a:txBody>
                  <a:tcPr marL="45720" marR="45720" anchor="b"/>
                </a:tc>
                <a:tc>
                  <a:txBody>
                    <a:bodyPr/>
                    <a:lstStyle/>
                    <a:p>
                      <a:pPr marL="0" algn="l" defTabSz="914400" rtl="0" eaLnBrk="1" fontAlgn="b" latinLnBrk="0" hangingPunct="1"/>
                      <a:r>
                        <a:rPr lang="it-IT" sz="1600" u="none" strike="noStrike" kern="1200" dirty="0">
                          <a:effectLst/>
                        </a:rPr>
                        <a:t>[</a:t>
                      </a:r>
                      <a:r>
                        <a:rPr lang="it-IT" sz="1600" u="none" strike="noStrike" kern="1200" dirty="0" smtClean="0">
                          <a:effectLst/>
                        </a:rPr>
                        <a:t>20.40</a:t>
                      </a:r>
                      <a:r>
                        <a:rPr lang="it-IT" sz="1600" u="none" strike="noStrike" kern="1200" dirty="0">
                          <a:effectLst/>
                        </a:rPr>
                        <a:t>]</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l" defTabSz="914400" rtl="0" eaLnBrk="1" fontAlgn="b" latinLnBrk="0" hangingPunct="1"/>
                      <a:r>
                        <a:rPr lang="it-IT" sz="1600" u="none" strike="noStrike" kern="1200" dirty="0">
                          <a:effectLst/>
                        </a:rPr>
                        <a:t>[3,10]</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dirty="0" smtClean="0">
                          <a:effectLst/>
                        </a:rPr>
                        <a:t>37.90</a:t>
                      </a:r>
                      <a:endParaRPr lang="it-IT" sz="1600" u="none" strike="noStrike" kern="1200" dirty="0">
                        <a:solidFill>
                          <a:schemeClr val="dk1"/>
                        </a:solidFill>
                        <a:effectLst/>
                        <a:latin typeface="+mn-lt"/>
                        <a:ea typeface="+mn-ea"/>
                        <a:cs typeface="+mn-cs"/>
                      </a:endParaRPr>
                    </a:p>
                  </a:txBody>
                  <a:tcPr marL="45720" marR="45720" anchor="b">
                    <a:solidFill>
                      <a:schemeClr val="accent1">
                        <a:lumMod val="60000"/>
                        <a:lumOff val="40000"/>
                      </a:schemeClr>
                    </a:solidFill>
                  </a:tcPr>
                </a:tc>
                <a:tc>
                  <a:txBody>
                    <a:bodyPr/>
                    <a:lstStyle/>
                    <a:p>
                      <a:pPr marL="0" algn="r" defTabSz="914400" rtl="0" eaLnBrk="1" fontAlgn="b" latinLnBrk="0" hangingPunct="1"/>
                      <a:r>
                        <a:rPr lang="it-IT" sz="1600" u="none" strike="noStrike" kern="1200" dirty="0" smtClean="0">
                          <a:effectLst/>
                        </a:rPr>
                        <a:t>14.84</a:t>
                      </a:r>
                      <a:endParaRPr lang="it-IT" sz="1600" u="none" strike="noStrike" kern="1200" dirty="0">
                        <a:solidFill>
                          <a:schemeClr val="dk1"/>
                        </a:solidFill>
                        <a:effectLst/>
                        <a:latin typeface="+mn-lt"/>
                        <a:ea typeface="+mn-ea"/>
                        <a:cs typeface="+mn-cs"/>
                      </a:endParaRPr>
                    </a:p>
                  </a:txBody>
                  <a:tcPr marL="45720" marR="45720" anchor="b">
                    <a:solidFill>
                      <a:schemeClr val="accent1">
                        <a:lumMod val="60000"/>
                        <a:lumOff val="40000"/>
                      </a:schemeClr>
                    </a:solidFill>
                  </a:tcPr>
                </a:tc>
                <a:tc>
                  <a:txBody>
                    <a:bodyPr/>
                    <a:lstStyle/>
                    <a:p>
                      <a:pPr marL="0" algn="r" defTabSz="914400" rtl="0" eaLnBrk="1" fontAlgn="b" latinLnBrk="0" hangingPunct="1"/>
                      <a:r>
                        <a:rPr lang="it-IT" sz="1600" u="none" strike="noStrike" kern="1200" dirty="0" smtClean="0">
                          <a:effectLst/>
                        </a:rPr>
                        <a:t>65450.7</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dirty="0" smtClean="0">
                          <a:effectLst/>
                        </a:rPr>
                        <a:t>1800.6</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dirty="0" smtClean="0">
                          <a:effectLst/>
                        </a:rPr>
                        <a:t>565.9</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a:effectLst/>
                        </a:rPr>
                        <a:t>136433.47</a:t>
                      </a:r>
                      <a:endParaRPr lang="it-IT" sz="1600" u="none" strike="noStrike" kern="1200">
                        <a:solidFill>
                          <a:schemeClr val="dk1"/>
                        </a:solidFill>
                        <a:effectLst/>
                        <a:latin typeface="+mn-lt"/>
                        <a:ea typeface="+mn-ea"/>
                        <a:cs typeface="+mn-cs"/>
                      </a:endParaRPr>
                    </a:p>
                  </a:txBody>
                  <a:tcPr marL="45720" marR="45720" anchor="b"/>
                </a:tc>
                <a:extLst>
                  <a:ext uri="{0D108BD9-81ED-4DB2-BD59-A6C34878D82A}">
                    <a16:rowId xmlns:a16="http://schemas.microsoft.com/office/drawing/2014/main" val="2653853915"/>
                  </a:ext>
                </a:extLst>
              </a:tr>
              <a:tr h="356380">
                <a:tc>
                  <a:txBody>
                    <a:bodyPr/>
                    <a:lstStyle/>
                    <a:p>
                      <a:pPr marL="0" algn="ctr" defTabSz="914400" rtl="0" eaLnBrk="1" fontAlgn="b" latinLnBrk="0" hangingPunct="1"/>
                      <a:r>
                        <a:rPr lang="it-IT" sz="1600" u="none" strike="noStrike" kern="1200" dirty="0">
                          <a:effectLst/>
                        </a:rPr>
                        <a:t>26</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ctr" defTabSz="914400" rtl="0" eaLnBrk="1" fontAlgn="b" latinLnBrk="0" hangingPunct="1"/>
                      <a:r>
                        <a:rPr lang="it-IT" sz="1600" u="none" strike="noStrike" kern="1200">
                          <a:effectLst/>
                        </a:rPr>
                        <a:t>200</a:t>
                      </a:r>
                      <a:endParaRPr lang="it-IT" sz="1600" u="none" strike="noStrike" kern="1200">
                        <a:solidFill>
                          <a:schemeClr val="dk1"/>
                        </a:solidFill>
                        <a:effectLst/>
                        <a:latin typeface="+mn-lt"/>
                        <a:ea typeface="+mn-ea"/>
                        <a:cs typeface="+mn-cs"/>
                      </a:endParaRPr>
                    </a:p>
                  </a:txBody>
                  <a:tcPr marL="45720" marR="45720" anchor="b"/>
                </a:tc>
                <a:tc>
                  <a:txBody>
                    <a:bodyPr/>
                    <a:lstStyle/>
                    <a:p>
                      <a:pPr marL="0" algn="l" defTabSz="914400" rtl="0" eaLnBrk="1" fontAlgn="b" latinLnBrk="0" hangingPunct="1"/>
                      <a:r>
                        <a:rPr lang="it-IT" sz="1600" u="none" strike="noStrike" kern="1200" dirty="0">
                          <a:effectLst/>
                        </a:rPr>
                        <a:t>[1,15]</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l" defTabSz="914400" rtl="0" eaLnBrk="1" fontAlgn="b" latinLnBrk="0" hangingPunct="1"/>
                      <a:r>
                        <a:rPr lang="it-IT" sz="1600" u="none" strike="noStrike" kern="1200" dirty="0">
                          <a:effectLst/>
                        </a:rPr>
                        <a:t> [0,5]</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dirty="0" smtClean="0">
                          <a:effectLst/>
                        </a:rPr>
                        <a:t>9.55</a:t>
                      </a:r>
                      <a:endParaRPr lang="it-IT" sz="1600" u="none" strike="noStrike" kern="1200" dirty="0">
                        <a:solidFill>
                          <a:schemeClr val="dk1"/>
                        </a:solidFill>
                        <a:effectLst/>
                        <a:latin typeface="+mn-lt"/>
                        <a:ea typeface="+mn-ea"/>
                        <a:cs typeface="+mn-cs"/>
                      </a:endParaRPr>
                    </a:p>
                  </a:txBody>
                  <a:tcPr marL="45720" marR="45720" anchor="b">
                    <a:solidFill>
                      <a:schemeClr val="accent1">
                        <a:lumMod val="60000"/>
                        <a:lumOff val="40000"/>
                      </a:schemeClr>
                    </a:solidFill>
                  </a:tcPr>
                </a:tc>
                <a:tc>
                  <a:txBody>
                    <a:bodyPr/>
                    <a:lstStyle/>
                    <a:p>
                      <a:pPr marL="0" algn="r" defTabSz="914400" rtl="0" eaLnBrk="1" fontAlgn="b" latinLnBrk="0" hangingPunct="1"/>
                      <a:r>
                        <a:rPr lang="it-IT" sz="1600" u="none" strike="noStrike" kern="1200" dirty="0" smtClean="0">
                          <a:effectLst/>
                        </a:rPr>
                        <a:t>93.17</a:t>
                      </a:r>
                      <a:endParaRPr lang="it-IT" sz="1600" u="none" strike="noStrike" kern="1200" dirty="0">
                        <a:solidFill>
                          <a:schemeClr val="dk1"/>
                        </a:solidFill>
                        <a:effectLst/>
                        <a:latin typeface="+mn-lt"/>
                        <a:ea typeface="+mn-ea"/>
                        <a:cs typeface="+mn-cs"/>
                      </a:endParaRPr>
                    </a:p>
                  </a:txBody>
                  <a:tcPr marL="45720" marR="45720" anchor="b">
                    <a:solidFill>
                      <a:schemeClr val="accent1">
                        <a:lumMod val="60000"/>
                        <a:lumOff val="40000"/>
                      </a:schemeClr>
                    </a:solidFill>
                  </a:tcPr>
                </a:tc>
                <a:tc>
                  <a:txBody>
                    <a:bodyPr/>
                    <a:lstStyle/>
                    <a:p>
                      <a:pPr marL="0" algn="r" defTabSz="914400" rtl="0" eaLnBrk="1" fontAlgn="b" latinLnBrk="0" hangingPunct="1"/>
                      <a:r>
                        <a:rPr lang="it-IT" sz="1600" u="none" strike="noStrike" kern="1200" dirty="0" smtClean="0">
                          <a:effectLst/>
                        </a:rPr>
                        <a:t>81159.2</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dirty="0" smtClean="0">
                          <a:effectLst/>
                        </a:rPr>
                        <a:t>1807.3</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dirty="0" smtClean="0">
                          <a:effectLst/>
                        </a:rPr>
                        <a:t>135.2</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a:effectLst/>
                        </a:rPr>
                        <a:t>105631.01</a:t>
                      </a:r>
                      <a:endParaRPr lang="it-IT" sz="1600" u="none" strike="noStrike" kern="1200">
                        <a:solidFill>
                          <a:schemeClr val="dk1"/>
                        </a:solidFill>
                        <a:effectLst/>
                        <a:latin typeface="+mn-lt"/>
                        <a:ea typeface="+mn-ea"/>
                        <a:cs typeface="+mn-cs"/>
                      </a:endParaRPr>
                    </a:p>
                  </a:txBody>
                  <a:tcPr marL="45720" marR="45720" anchor="b"/>
                </a:tc>
                <a:extLst>
                  <a:ext uri="{0D108BD9-81ED-4DB2-BD59-A6C34878D82A}">
                    <a16:rowId xmlns:a16="http://schemas.microsoft.com/office/drawing/2014/main" val="2694824556"/>
                  </a:ext>
                </a:extLst>
              </a:tr>
              <a:tr h="356380">
                <a:tc>
                  <a:txBody>
                    <a:bodyPr/>
                    <a:lstStyle/>
                    <a:p>
                      <a:pPr marL="0" algn="ctr" defTabSz="914400" rtl="0" eaLnBrk="1" fontAlgn="b" latinLnBrk="0" hangingPunct="1"/>
                      <a:r>
                        <a:rPr lang="it-IT" sz="1600" u="none" strike="noStrike" kern="1200" dirty="0">
                          <a:effectLst/>
                        </a:rPr>
                        <a:t>29</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ctr" defTabSz="914400" rtl="0" eaLnBrk="1" fontAlgn="b" latinLnBrk="0" hangingPunct="1"/>
                      <a:r>
                        <a:rPr lang="it-IT" sz="1600" u="none" strike="noStrike" kern="1200">
                          <a:effectLst/>
                        </a:rPr>
                        <a:t>200</a:t>
                      </a:r>
                      <a:endParaRPr lang="it-IT" sz="1600" u="none" strike="noStrike" kern="1200">
                        <a:solidFill>
                          <a:schemeClr val="dk1"/>
                        </a:solidFill>
                        <a:effectLst/>
                        <a:latin typeface="+mn-lt"/>
                        <a:ea typeface="+mn-ea"/>
                        <a:cs typeface="+mn-cs"/>
                      </a:endParaRPr>
                    </a:p>
                  </a:txBody>
                  <a:tcPr marL="45720" marR="45720" anchor="b"/>
                </a:tc>
                <a:tc>
                  <a:txBody>
                    <a:bodyPr/>
                    <a:lstStyle/>
                    <a:p>
                      <a:pPr marL="0" algn="l" defTabSz="914400" rtl="0" eaLnBrk="1" fontAlgn="b" latinLnBrk="0" hangingPunct="1"/>
                      <a:r>
                        <a:rPr lang="it-IT" sz="1600" u="none" strike="noStrike" kern="1200" dirty="0">
                          <a:effectLst/>
                        </a:rPr>
                        <a:t>[20,40]</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l" defTabSz="914400" rtl="0" eaLnBrk="1" fontAlgn="b" latinLnBrk="0" hangingPunct="1"/>
                      <a:r>
                        <a:rPr lang="it-IT" sz="1600" u="none" strike="noStrike" kern="1200" dirty="0">
                          <a:effectLst/>
                        </a:rPr>
                        <a:t> [0,5]</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dirty="0" smtClean="0">
                          <a:effectLst/>
                        </a:rPr>
                        <a:t>49.90</a:t>
                      </a:r>
                      <a:endParaRPr lang="it-IT" sz="1600" u="none" strike="noStrike" kern="1200" dirty="0">
                        <a:solidFill>
                          <a:schemeClr val="dk1"/>
                        </a:solidFill>
                        <a:effectLst/>
                        <a:latin typeface="+mn-lt"/>
                        <a:ea typeface="+mn-ea"/>
                        <a:cs typeface="+mn-cs"/>
                      </a:endParaRPr>
                    </a:p>
                  </a:txBody>
                  <a:tcPr marL="45720" marR="45720" anchor="b">
                    <a:solidFill>
                      <a:schemeClr val="accent1">
                        <a:lumMod val="60000"/>
                        <a:lumOff val="40000"/>
                      </a:schemeClr>
                    </a:solidFill>
                  </a:tcPr>
                </a:tc>
                <a:tc>
                  <a:txBody>
                    <a:bodyPr/>
                    <a:lstStyle/>
                    <a:p>
                      <a:pPr marL="0" algn="r" defTabSz="914400" rtl="0" eaLnBrk="1" fontAlgn="b" latinLnBrk="0" hangingPunct="1"/>
                      <a:r>
                        <a:rPr lang="it-IT" sz="1600" u="none" strike="noStrike" kern="1200" dirty="0" smtClean="0">
                          <a:effectLst/>
                        </a:rPr>
                        <a:t>113.87</a:t>
                      </a:r>
                      <a:endParaRPr lang="it-IT" sz="1600" u="none" strike="noStrike" kern="1200" dirty="0">
                        <a:solidFill>
                          <a:schemeClr val="dk1"/>
                        </a:solidFill>
                        <a:effectLst/>
                        <a:latin typeface="+mn-lt"/>
                        <a:ea typeface="+mn-ea"/>
                        <a:cs typeface="+mn-cs"/>
                      </a:endParaRPr>
                    </a:p>
                  </a:txBody>
                  <a:tcPr marL="45720" marR="45720" anchor="b">
                    <a:solidFill>
                      <a:schemeClr val="accent1">
                        <a:lumMod val="60000"/>
                        <a:lumOff val="40000"/>
                      </a:schemeClr>
                    </a:solidFill>
                  </a:tcPr>
                </a:tc>
                <a:tc>
                  <a:txBody>
                    <a:bodyPr/>
                    <a:lstStyle/>
                    <a:p>
                      <a:pPr marL="0" algn="r" defTabSz="914400" rtl="0" eaLnBrk="1" fontAlgn="b" latinLnBrk="0" hangingPunct="1"/>
                      <a:r>
                        <a:rPr lang="it-IT" sz="1600" u="none" strike="noStrike" kern="1200" dirty="0" smtClean="0">
                          <a:effectLst/>
                        </a:rPr>
                        <a:t>303418.1</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dirty="0" smtClean="0">
                          <a:effectLst/>
                        </a:rPr>
                        <a:t>1812.9</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dirty="0" smtClean="0">
                          <a:effectLst/>
                        </a:rPr>
                        <a:t>1430.9</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dirty="0">
                          <a:effectLst/>
                        </a:rPr>
                        <a:t>542584.91</a:t>
                      </a:r>
                      <a:endParaRPr lang="it-IT" sz="1600" u="none" strike="noStrike" kern="1200" dirty="0">
                        <a:solidFill>
                          <a:schemeClr val="dk1"/>
                        </a:solidFill>
                        <a:effectLst/>
                        <a:latin typeface="+mn-lt"/>
                        <a:ea typeface="+mn-ea"/>
                        <a:cs typeface="+mn-cs"/>
                      </a:endParaRPr>
                    </a:p>
                  </a:txBody>
                  <a:tcPr marL="45720" marR="45720" anchor="b"/>
                </a:tc>
                <a:extLst>
                  <a:ext uri="{0D108BD9-81ED-4DB2-BD59-A6C34878D82A}">
                    <a16:rowId xmlns:a16="http://schemas.microsoft.com/office/drawing/2014/main" val="2678915450"/>
                  </a:ext>
                </a:extLst>
              </a:tr>
              <a:tr h="356380">
                <a:tc>
                  <a:txBody>
                    <a:bodyPr/>
                    <a:lstStyle/>
                    <a:p>
                      <a:pPr marL="0" algn="ctr" defTabSz="914400" rtl="0" eaLnBrk="1" fontAlgn="b" latinLnBrk="0" hangingPunct="1"/>
                      <a:r>
                        <a:rPr lang="it-IT" sz="1600" u="none" strike="noStrike" kern="1200" dirty="0">
                          <a:effectLst/>
                        </a:rPr>
                        <a:t>32</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ctr" defTabSz="914400" rtl="0" eaLnBrk="1" fontAlgn="b" latinLnBrk="0" hangingPunct="1"/>
                      <a:r>
                        <a:rPr lang="it-IT" sz="1600" u="none" strike="noStrike" kern="1200">
                          <a:effectLst/>
                        </a:rPr>
                        <a:t>200</a:t>
                      </a:r>
                      <a:endParaRPr lang="it-IT" sz="1600" u="none" strike="noStrike" kern="1200">
                        <a:solidFill>
                          <a:schemeClr val="dk1"/>
                        </a:solidFill>
                        <a:effectLst/>
                        <a:latin typeface="+mn-lt"/>
                        <a:ea typeface="+mn-ea"/>
                        <a:cs typeface="+mn-cs"/>
                      </a:endParaRPr>
                    </a:p>
                  </a:txBody>
                  <a:tcPr marL="45720" marR="45720" anchor="b"/>
                </a:tc>
                <a:tc>
                  <a:txBody>
                    <a:bodyPr/>
                    <a:lstStyle/>
                    <a:p>
                      <a:pPr marL="0" algn="l" defTabSz="914400" rtl="0" eaLnBrk="1" fontAlgn="b" latinLnBrk="0" hangingPunct="1"/>
                      <a:r>
                        <a:rPr lang="it-IT" sz="1600" u="none" strike="noStrike" kern="1200" dirty="0">
                          <a:effectLst/>
                        </a:rPr>
                        <a:t>[1,15]</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l" defTabSz="914400" rtl="0" eaLnBrk="1" fontAlgn="b" latinLnBrk="0" hangingPunct="1"/>
                      <a:r>
                        <a:rPr lang="it-IT" sz="1600" u="none" strike="noStrike" kern="1200" dirty="0">
                          <a:effectLst/>
                        </a:rPr>
                        <a:t>[3,10]</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dirty="0" smtClean="0">
                          <a:effectLst/>
                        </a:rPr>
                        <a:t>2.30</a:t>
                      </a:r>
                      <a:endParaRPr lang="it-IT" sz="1600" u="none" strike="noStrike" kern="1200" dirty="0">
                        <a:solidFill>
                          <a:schemeClr val="dk1"/>
                        </a:solidFill>
                        <a:effectLst/>
                        <a:latin typeface="+mn-lt"/>
                        <a:ea typeface="+mn-ea"/>
                        <a:cs typeface="+mn-cs"/>
                      </a:endParaRPr>
                    </a:p>
                  </a:txBody>
                  <a:tcPr marL="45720" marR="45720" anchor="b">
                    <a:solidFill>
                      <a:schemeClr val="accent1">
                        <a:lumMod val="60000"/>
                        <a:lumOff val="40000"/>
                      </a:schemeClr>
                    </a:solidFill>
                  </a:tcPr>
                </a:tc>
                <a:tc>
                  <a:txBody>
                    <a:bodyPr/>
                    <a:lstStyle/>
                    <a:p>
                      <a:pPr marL="0" algn="r" defTabSz="914400" rtl="0" eaLnBrk="1" fontAlgn="b" latinLnBrk="0" hangingPunct="1"/>
                      <a:r>
                        <a:rPr lang="it-IT" sz="1600" u="none" strike="noStrike" kern="1200" dirty="0" smtClean="0">
                          <a:effectLst/>
                        </a:rPr>
                        <a:t>98.31</a:t>
                      </a:r>
                      <a:endParaRPr lang="it-IT" sz="1600" u="none" strike="noStrike" kern="1200" dirty="0">
                        <a:solidFill>
                          <a:schemeClr val="dk1"/>
                        </a:solidFill>
                        <a:effectLst/>
                        <a:latin typeface="+mn-lt"/>
                        <a:ea typeface="+mn-ea"/>
                        <a:cs typeface="+mn-cs"/>
                      </a:endParaRPr>
                    </a:p>
                  </a:txBody>
                  <a:tcPr marL="45720" marR="45720" anchor="b">
                    <a:solidFill>
                      <a:schemeClr val="accent1">
                        <a:lumMod val="60000"/>
                        <a:lumOff val="40000"/>
                      </a:schemeClr>
                    </a:solidFill>
                  </a:tcPr>
                </a:tc>
                <a:tc>
                  <a:txBody>
                    <a:bodyPr/>
                    <a:lstStyle/>
                    <a:p>
                      <a:pPr marL="0" algn="r" defTabSz="914400" rtl="0" eaLnBrk="1" fontAlgn="b" latinLnBrk="0" hangingPunct="1"/>
                      <a:r>
                        <a:rPr lang="it-IT" sz="1600" u="none" strike="noStrike" kern="1200" dirty="0" smtClean="0">
                          <a:effectLst/>
                        </a:rPr>
                        <a:t>81129.5</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dirty="0" smtClean="0">
                          <a:effectLst/>
                        </a:rPr>
                        <a:t>1804.0</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dirty="0" smtClean="0">
                          <a:effectLst/>
                        </a:rPr>
                        <a:t>25.2</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dirty="0">
                          <a:effectLst/>
                        </a:rPr>
                        <a:t>103597.21</a:t>
                      </a:r>
                      <a:endParaRPr lang="it-IT" sz="1600" u="none" strike="noStrike" kern="1200" dirty="0">
                        <a:solidFill>
                          <a:schemeClr val="dk1"/>
                        </a:solidFill>
                        <a:effectLst/>
                        <a:latin typeface="+mn-lt"/>
                        <a:ea typeface="+mn-ea"/>
                        <a:cs typeface="+mn-cs"/>
                      </a:endParaRPr>
                    </a:p>
                  </a:txBody>
                  <a:tcPr marL="45720" marR="45720" anchor="b"/>
                </a:tc>
                <a:extLst>
                  <a:ext uri="{0D108BD9-81ED-4DB2-BD59-A6C34878D82A}">
                    <a16:rowId xmlns:a16="http://schemas.microsoft.com/office/drawing/2014/main" val="1671326050"/>
                  </a:ext>
                </a:extLst>
              </a:tr>
              <a:tr h="356380">
                <a:tc>
                  <a:txBody>
                    <a:bodyPr/>
                    <a:lstStyle/>
                    <a:p>
                      <a:pPr marL="0" algn="ctr" defTabSz="914400" rtl="0" eaLnBrk="1" fontAlgn="b" latinLnBrk="0" hangingPunct="1"/>
                      <a:r>
                        <a:rPr lang="it-IT" sz="1600" u="none" strike="noStrike" kern="1200" dirty="0">
                          <a:effectLst/>
                        </a:rPr>
                        <a:t>35</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ctr" defTabSz="914400" rtl="0" eaLnBrk="1" fontAlgn="b" latinLnBrk="0" hangingPunct="1"/>
                      <a:r>
                        <a:rPr lang="it-IT" sz="1600" u="none" strike="noStrike" kern="1200">
                          <a:effectLst/>
                        </a:rPr>
                        <a:t>200</a:t>
                      </a:r>
                      <a:endParaRPr lang="it-IT" sz="1600" u="none" strike="noStrike" kern="1200">
                        <a:solidFill>
                          <a:schemeClr val="dk1"/>
                        </a:solidFill>
                        <a:effectLst/>
                        <a:latin typeface="+mn-lt"/>
                        <a:ea typeface="+mn-ea"/>
                        <a:cs typeface="+mn-cs"/>
                      </a:endParaRPr>
                    </a:p>
                  </a:txBody>
                  <a:tcPr marL="45720" marR="45720" anchor="b"/>
                </a:tc>
                <a:tc>
                  <a:txBody>
                    <a:bodyPr/>
                    <a:lstStyle/>
                    <a:p>
                      <a:pPr marL="0" algn="l" defTabSz="914400" rtl="0" eaLnBrk="1" fontAlgn="b" latinLnBrk="0" hangingPunct="1"/>
                      <a:r>
                        <a:rPr lang="it-IT" sz="1600" u="none" strike="noStrike" kern="1200" dirty="0">
                          <a:effectLst/>
                        </a:rPr>
                        <a:t>[20,40]</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l" defTabSz="914400" rtl="0" eaLnBrk="1" fontAlgn="b" latinLnBrk="0" hangingPunct="1"/>
                      <a:r>
                        <a:rPr lang="it-IT" sz="1600" u="none" strike="noStrike" kern="1200" dirty="0">
                          <a:effectLst/>
                        </a:rPr>
                        <a:t>[3,10]</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dirty="0" smtClean="0">
                          <a:effectLst/>
                        </a:rPr>
                        <a:t>23.25</a:t>
                      </a:r>
                      <a:endParaRPr lang="it-IT" sz="1600" u="none" strike="noStrike" kern="1200" dirty="0">
                        <a:solidFill>
                          <a:schemeClr val="dk1"/>
                        </a:solidFill>
                        <a:effectLst/>
                        <a:latin typeface="+mn-lt"/>
                        <a:ea typeface="+mn-ea"/>
                        <a:cs typeface="+mn-cs"/>
                      </a:endParaRPr>
                    </a:p>
                  </a:txBody>
                  <a:tcPr marL="45720" marR="45720" anchor="b">
                    <a:solidFill>
                      <a:schemeClr val="accent1">
                        <a:lumMod val="60000"/>
                        <a:lumOff val="40000"/>
                      </a:schemeClr>
                    </a:solidFill>
                  </a:tcPr>
                </a:tc>
                <a:tc>
                  <a:txBody>
                    <a:bodyPr/>
                    <a:lstStyle/>
                    <a:p>
                      <a:pPr marL="0" algn="r" defTabSz="914400" rtl="0" eaLnBrk="1" fontAlgn="b" latinLnBrk="0" hangingPunct="1"/>
                      <a:r>
                        <a:rPr lang="it-IT" sz="1600" u="none" strike="noStrike" kern="1200" dirty="0" smtClean="0">
                          <a:effectLst/>
                        </a:rPr>
                        <a:t>99.96</a:t>
                      </a:r>
                      <a:endParaRPr lang="it-IT" sz="1600" u="none" strike="noStrike" kern="1200" dirty="0">
                        <a:solidFill>
                          <a:schemeClr val="dk1"/>
                        </a:solidFill>
                        <a:effectLst/>
                        <a:latin typeface="+mn-lt"/>
                        <a:ea typeface="+mn-ea"/>
                        <a:cs typeface="+mn-cs"/>
                      </a:endParaRPr>
                    </a:p>
                  </a:txBody>
                  <a:tcPr marL="45720" marR="45720" anchor="b">
                    <a:solidFill>
                      <a:schemeClr val="accent1">
                        <a:lumMod val="60000"/>
                        <a:lumOff val="40000"/>
                      </a:schemeClr>
                    </a:solidFill>
                  </a:tcPr>
                </a:tc>
                <a:tc>
                  <a:txBody>
                    <a:bodyPr/>
                    <a:lstStyle/>
                    <a:p>
                      <a:pPr marL="0" algn="r" defTabSz="914400" rtl="0" eaLnBrk="1" fontAlgn="b" latinLnBrk="0" hangingPunct="1"/>
                      <a:r>
                        <a:rPr lang="it-IT" sz="1600" u="none" strike="noStrike" kern="1200" dirty="0" smtClean="0">
                          <a:effectLst/>
                        </a:rPr>
                        <a:t>303716.9</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dirty="0" smtClean="0">
                          <a:effectLst/>
                        </a:rPr>
                        <a:t>1803.2</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dirty="0" smtClean="0">
                          <a:effectLst/>
                        </a:rPr>
                        <a:t>861.5</a:t>
                      </a:r>
                      <a:endParaRPr lang="it-IT" sz="1600" u="none" strike="noStrike" kern="1200" dirty="0">
                        <a:solidFill>
                          <a:schemeClr val="dk1"/>
                        </a:solidFill>
                        <a:effectLst/>
                        <a:latin typeface="+mn-lt"/>
                        <a:ea typeface="+mn-ea"/>
                        <a:cs typeface="+mn-cs"/>
                      </a:endParaRPr>
                    </a:p>
                  </a:txBody>
                  <a:tcPr marL="45720" marR="45720" anchor="b"/>
                </a:tc>
                <a:tc>
                  <a:txBody>
                    <a:bodyPr/>
                    <a:lstStyle/>
                    <a:p>
                      <a:pPr marL="0" algn="r" defTabSz="914400" rtl="0" eaLnBrk="1" fontAlgn="b" latinLnBrk="0" hangingPunct="1"/>
                      <a:r>
                        <a:rPr lang="it-IT" sz="1600" u="none" strike="noStrike" kern="1200" dirty="0">
                          <a:effectLst/>
                        </a:rPr>
                        <a:t>540200.24</a:t>
                      </a:r>
                      <a:endParaRPr lang="it-IT" sz="1600" u="none" strike="noStrike" kern="1200" dirty="0">
                        <a:solidFill>
                          <a:schemeClr val="dk1"/>
                        </a:solidFill>
                        <a:effectLst/>
                        <a:latin typeface="+mn-lt"/>
                        <a:ea typeface="+mn-ea"/>
                        <a:cs typeface="+mn-cs"/>
                      </a:endParaRPr>
                    </a:p>
                  </a:txBody>
                  <a:tcPr marL="45720" marR="45720" anchor="b"/>
                </a:tc>
                <a:extLst>
                  <a:ext uri="{0D108BD9-81ED-4DB2-BD59-A6C34878D82A}">
                    <a16:rowId xmlns:a16="http://schemas.microsoft.com/office/drawing/2014/main" val="3866464526"/>
                  </a:ext>
                </a:extLst>
              </a:tr>
            </a:tbl>
          </a:graphicData>
        </a:graphic>
      </p:graphicFrame>
    </p:spTree>
    <p:extLst>
      <p:ext uri="{BB962C8B-B14F-4D97-AF65-F5344CB8AC3E}">
        <p14:creationId xmlns:p14="http://schemas.microsoft.com/office/powerpoint/2010/main" val="22766741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Computational</a:t>
            </a:r>
            <a:r>
              <a:rPr lang="it-IT" dirty="0" smtClean="0"/>
              <a:t> </a:t>
            </a:r>
            <a:r>
              <a:rPr lang="it-IT" dirty="0" err="1" smtClean="0"/>
              <a:t>results</a:t>
            </a:r>
            <a:r>
              <a:rPr lang="it-IT" dirty="0" smtClean="0"/>
              <a:t> (late time </a:t>
            </a:r>
            <a:r>
              <a:rPr lang="it-IT" dirty="0" err="1" smtClean="0"/>
              <a:t>window</a:t>
            </a:r>
            <a:r>
              <a:rPr lang="it-IT" dirty="0" smtClean="0"/>
              <a:t>)</a:t>
            </a:r>
            <a:endParaRPr lang="it-IT"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3380840075"/>
              </p:ext>
            </p:extLst>
          </p:nvPr>
        </p:nvGraphicFramePr>
        <p:xfrm>
          <a:off x="382440" y="981071"/>
          <a:ext cx="7789960" cy="5142960"/>
        </p:xfrm>
        <a:graphic>
          <a:graphicData uri="http://schemas.openxmlformats.org/drawingml/2006/table">
            <a:tbl>
              <a:tblPr firstRow="1">
                <a:tableStyleId>{21E4AEA4-8DFA-4A89-87EB-49C32662AFE0}</a:tableStyleId>
              </a:tblPr>
              <a:tblGrid>
                <a:gridCol w="576069">
                  <a:extLst>
                    <a:ext uri="{9D8B030D-6E8A-4147-A177-3AD203B41FA5}">
                      <a16:colId xmlns:a16="http://schemas.microsoft.com/office/drawing/2014/main" val="3757169157"/>
                    </a:ext>
                  </a:extLst>
                </a:gridCol>
                <a:gridCol w="504056">
                  <a:extLst>
                    <a:ext uri="{9D8B030D-6E8A-4147-A177-3AD203B41FA5}">
                      <a16:colId xmlns:a16="http://schemas.microsoft.com/office/drawing/2014/main" val="1935560474"/>
                    </a:ext>
                  </a:extLst>
                </a:gridCol>
                <a:gridCol w="864096">
                  <a:extLst>
                    <a:ext uri="{9D8B030D-6E8A-4147-A177-3AD203B41FA5}">
                      <a16:colId xmlns:a16="http://schemas.microsoft.com/office/drawing/2014/main" val="764139646"/>
                    </a:ext>
                  </a:extLst>
                </a:gridCol>
                <a:gridCol w="648072">
                  <a:extLst>
                    <a:ext uri="{9D8B030D-6E8A-4147-A177-3AD203B41FA5}">
                      <a16:colId xmlns:a16="http://schemas.microsoft.com/office/drawing/2014/main" val="3019291024"/>
                    </a:ext>
                  </a:extLst>
                </a:gridCol>
                <a:gridCol w="648072">
                  <a:extLst>
                    <a:ext uri="{9D8B030D-6E8A-4147-A177-3AD203B41FA5}">
                      <a16:colId xmlns:a16="http://schemas.microsoft.com/office/drawing/2014/main" val="3349671866"/>
                    </a:ext>
                  </a:extLst>
                </a:gridCol>
                <a:gridCol w="792088">
                  <a:extLst>
                    <a:ext uri="{9D8B030D-6E8A-4147-A177-3AD203B41FA5}">
                      <a16:colId xmlns:a16="http://schemas.microsoft.com/office/drawing/2014/main" val="1757925948"/>
                    </a:ext>
                  </a:extLst>
                </a:gridCol>
                <a:gridCol w="936104">
                  <a:extLst>
                    <a:ext uri="{9D8B030D-6E8A-4147-A177-3AD203B41FA5}">
                      <a16:colId xmlns:a16="http://schemas.microsoft.com/office/drawing/2014/main" val="3761298536"/>
                    </a:ext>
                  </a:extLst>
                </a:gridCol>
                <a:gridCol w="792088">
                  <a:extLst>
                    <a:ext uri="{9D8B030D-6E8A-4147-A177-3AD203B41FA5}">
                      <a16:colId xmlns:a16="http://schemas.microsoft.com/office/drawing/2014/main" val="3854857973"/>
                    </a:ext>
                  </a:extLst>
                </a:gridCol>
                <a:gridCol w="936104">
                  <a:extLst>
                    <a:ext uri="{9D8B030D-6E8A-4147-A177-3AD203B41FA5}">
                      <a16:colId xmlns:a16="http://schemas.microsoft.com/office/drawing/2014/main" val="3003337159"/>
                    </a:ext>
                  </a:extLst>
                </a:gridCol>
                <a:gridCol w="1093211">
                  <a:extLst>
                    <a:ext uri="{9D8B030D-6E8A-4147-A177-3AD203B41FA5}">
                      <a16:colId xmlns:a16="http://schemas.microsoft.com/office/drawing/2014/main" val="2440837672"/>
                    </a:ext>
                  </a:extLst>
                </a:gridCol>
              </a:tblGrid>
              <a:tr h="333553">
                <a:tc>
                  <a:txBody>
                    <a:bodyPr/>
                    <a:lstStyle/>
                    <a:p>
                      <a:pPr algn="ctr" rtl="0" fontAlgn="b"/>
                      <a:r>
                        <a:rPr lang="it-IT" sz="1600" u="none" strike="noStrike" dirty="0">
                          <a:effectLst/>
                        </a:rPr>
                        <a:t>Class</a:t>
                      </a:r>
                      <a:endParaRPr lang="it-IT" sz="1600" b="1" i="0" u="none" strike="noStrike" dirty="0">
                        <a:solidFill>
                          <a:srgbClr val="FFFFFF"/>
                        </a:solidFill>
                        <a:effectLst/>
                        <a:latin typeface="Calibri" panose="020F0502020204030204" pitchFamily="34" charset="0"/>
                      </a:endParaRPr>
                    </a:p>
                  </a:txBody>
                  <a:tcPr marL="45720" marR="45720" anchor="b"/>
                </a:tc>
                <a:tc>
                  <a:txBody>
                    <a:bodyPr/>
                    <a:lstStyle/>
                    <a:p>
                      <a:pPr algn="ctr" rtl="0" fontAlgn="b"/>
                      <a:r>
                        <a:rPr lang="it-IT" sz="1600" u="none" strike="noStrike" dirty="0">
                          <a:effectLst/>
                        </a:rPr>
                        <a:t>n</a:t>
                      </a:r>
                      <a:endParaRPr lang="it-IT" sz="1600" b="1" i="0" u="none" strike="noStrike" dirty="0">
                        <a:solidFill>
                          <a:srgbClr val="FFFFFF"/>
                        </a:solidFill>
                        <a:effectLst/>
                        <a:latin typeface="Calibri" panose="020F0502020204030204" pitchFamily="34" charset="0"/>
                      </a:endParaRPr>
                    </a:p>
                  </a:txBody>
                  <a:tcPr marL="45720" marR="45720" anchor="b"/>
                </a:tc>
                <a:tc>
                  <a:txBody>
                    <a:bodyPr/>
                    <a:lstStyle/>
                    <a:p>
                      <a:pPr algn="ctr" rtl="0" fontAlgn="b"/>
                      <a:r>
                        <a:rPr lang="it-IT" sz="1600" i="1" u="none" strike="noStrike" dirty="0" err="1">
                          <a:effectLst/>
                        </a:rPr>
                        <a:t>p</a:t>
                      </a:r>
                      <a:r>
                        <a:rPr lang="it-IT" sz="1600" i="1" u="none" strike="noStrike" baseline="-25000" dirty="0" err="1">
                          <a:effectLst/>
                        </a:rPr>
                        <a:t>i</a:t>
                      </a:r>
                      <a:endParaRPr lang="it-IT" sz="1600" b="1" i="1" u="none" strike="noStrike" dirty="0">
                        <a:solidFill>
                          <a:srgbClr val="FFFFFF"/>
                        </a:solidFill>
                        <a:effectLst/>
                        <a:latin typeface="Calibri" panose="020F0502020204030204" pitchFamily="34" charset="0"/>
                      </a:endParaRPr>
                    </a:p>
                  </a:txBody>
                  <a:tcPr marL="45720" marR="45720" anchor="b"/>
                </a:tc>
                <a:tc>
                  <a:txBody>
                    <a:bodyPr/>
                    <a:lstStyle/>
                    <a:p>
                      <a:pPr algn="ctr" rtl="0" fontAlgn="b"/>
                      <a:r>
                        <a:rPr lang="it-IT" sz="1600" u="none" strike="noStrike" dirty="0" err="1">
                          <a:effectLst/>
                        </a:rPr>
                        <a:t>slack</a:t>
                      </a:r>
                      <a:endParaRPr lang="it-IT" sz="1600" b="1" i="0" u="none" strike="noStrike" dirty="0">
                        <a:solidFill>
                          <a:srgbClr val="FFFFFF"/>
                        </a:solidFill>
                        <a:effectLst/>
                        <a:latin typeface="Calibri" panose="020F0502020204030204" pitchFamily="34" charset="0"/>
                      </a:endParaRPr>
                    </a:p>
                  </a:txBody>
                  <a:tcPr marL="45720" marR="45720" anchor="b"/>
                </a:tc>
                <a:tc>
                  <a:txBody>
                    <a:bodyPr/>
                    <a:lstStyle/>
                    <a:p>
                      <a:pPr algn="ctr" rtl="0" fontAlgn="b"/>
                      <a:r>
                        <a:rPr lang="it-IT" sz="1600" u="none" strike="noStrike" dirty="0">
                          <a:effectLst/>
                        </a:rPr>
                        <a:t>Form.1 </a:t>
                      </a:r>
                      <a:r>
                        <a:rPr lang="it-IT" sz="1600" u="none" strike="noStrike" dirty="0" err="1">
                          <a:effectLst/>
                        </a:rPr>
                        <a:t>regret</a:t>
                      </a:r>
                      <a:endParaRPr lang="it-IT" sz="1600" b="1" i="0" u="none" strike="noStrike" dirty="0">
                        <a:solidFill>
                          <a:srgbClr val="FFFFFF"/>
                        </a:solidFill>
                        <a:effectLst/>
                        <a:latin typeface="Calibri" panose="020F0502020204030204" pitchFamily="34" charset="0"/>
                      </a:endParaRPr>
                    </a:p>
                  </a:txBody>
                  <a:tcPr marL="45720" marR="45720" anchor="b"/>
                </a:tc>
                <a:tc>
                  <a:txBody>
                    <a:bodyPr/>
                    <a:lstStyle/>
                    <a:p>
                      <a:pPr algn="ctr" rtl="0" fontAlgn="b"/>
                      <a:r>
                        <a:rPr lang="it-IT" sz="1600" u="none" strike="noStrike" dirty="0">
                          <a:effectLst/>
                        </a:rPr>
                        <a:t> Form. 1 Time </a:t>
                      </a:r>
                      <a:endParaRPr lang="it-IT" sz="1600" b="1" i="0" u="none" strike="noStrike" dirty="0">
                        <a:solidFill>
                          <a:srgbClr val="FFFFFF"/>
                        </a:solidFill>
                        <a:effectLst/>
                        <a:latin typeface="Calibri" panose="020F0502020204030204" pitchFamily="34" charset="0"/>
                      </a:endParaRPr>
                    </a:p>
                  </a:txBody>
                  <a:tcPr marL="45720" marR="45720" anchor="b"/>
                </a:tc>
                <a:tc>
                  <a:txBody>
                    <a:bodyPr/>
                    <a:lstStyle/>
                    <a:p>
                      <a:pPr algn="ctr" rtl="0" fontAlgn="b"/>
                      <a:r>
                        <a:rPr lang="it-IT" sz="1600" u="none" strike="noStrike" dirty="0">
                          <a:effectLst/>
                        </a:rPr>
                        <a:t>Form. 2 </a:t>
                      </a:r>
                      <a:r>
                        <a:rPr lang="it-IT" sz="1600" u="none" strike="noStrike" dirty="0" err="1">
                          <a:effectLst/>
                        </a:rPr>
                        <a:t>regret</a:t>
                      </a:r>
                      <a:endParaRPr lang="it-IT" sz="1600" b="1" i="0" u="none" strike="noStrike" dirty="0">
                        <a:solidFill>
                          <a:srgbClr val="FFFFFF"/>
                        </a:solidFill>
                        <a:effectLst/>
                        <a:latin typeface="Calibri" panose="020F0502020204030204" pitchFamily="34" charset="0"/>
                      </a:endParaRPr>
                    </a:p>
                  </a:txBody>
                  <a:tcPr marL="45720" marR="45720" anchor="b"/>
                </a:tc>
                <a:tc>
                  <a:txBody>
                    <a:bodyPr/>
                    <a:lstStyle/>
                    <a:p>
                      <a:pPr algn="ctr" rtl="0" fontAlgn="b"/>
                      <a:r>
                        <a:rPr lang="it-IT" sz="1600" u="none" strike="noStrike" dirty="0">
                          <a:effectLst/>
                        </a:rPr>
                        <a:t>Form. 2 Time </a:t>
                      </a:r>
                      <a:endParaRPr lang="it-IT" sz="1600" b="1" i="0" u="none" strike="noStrike" dirty="0">
                        <a:solidFill>
                          <a:srgbClr val="FFFFFF"/>
                        </a:solidFill>
                        <a:effectLst/>
                        <a:latin typeface="Calibri" panose="020F0502020204030204" pitchFamily="34" charset="0"/>
                      </a:endParaRPr>
                    </a:p>
                  </a:txBody>
                  <a:tcPr marL="45720" marR="45720" anchor="b"/>
                </a:tc>
                <a:tc>
                  <a:txBody>
                    <a:bodyPr/>
                    <a:lstStyle/>
                    <a:p>
                      <a:pPr algn="ctr" rtl="0" fontAlgn="b"/>
                      <a:r>
                        <a:rPr lang="it-IT" sz="1600" u="none" strike="noStrike" dirty="0">
                          <a:effectLst/>
                        </a:rPr>
                        <a:t>SPT </a:t>
                      </a:r>
                      <a:r>
                        <a:rPr lang="it-IT" sz="1600" u="none" strike="noStrike" dirty="0" err="1">
                          <a:effectLst/>
                        </a:rPr>
                        <a:t>regret</a:t>
                      </a:r>
                      <a:endParaRPr lang="it-IT" sz="1600" b="1" i="0" u="none" strike="noStrike" dirty="0">
                        <a:solidFill>
                          <a:srgbClr val="FFFFFF"/>
                        </a:solidFill>
                        <a:effectLst/>
                        <a:latin typeface="Calibri" panose="020F0502020204030204" pitchFamily="34" charset="0"/>
                      </a:endParaRPr>
                    </a:p>
                  </a:txBody>
                  <a:tcPr marL="45720" marR="45720" anchor="b"/>
                </a:tc>
                <a:tc>
                  <a:txBody>
                    <a:bodyPr/>
                    <a:lstStyle/>
                    <a:p>
                      <a:pPr algn="ctr" rtl="0" fontAlgn="b"/>
                      <a:r>
                        <a:rPr lang="it-IT" sz="1600" u="none" strike="noStrike" dirty="0">
                          <a:effectLst/>
                        </a:rPr>
                        <a:t>Tot </a:t>
                      </a:r>
                      <a:r>
                        <a:rPr lang="it-IT" sz="1600" u="none" strike="noStrike" dirty="0" err="1">
                          <a:effectLst/>
                        </a:rPr>
                        <a:t>Compl</a:t>
                      </a:r>
                      <a:r>
                        <a:rPr lang="it-IT" sz="1600" u="none" strike="noStrike" dirty="0">
                          <a:effectLst/>
                        </a:rPr>
                        <a:t> Time</a:t>
                      </a:r>
                      <a:endParaRPr lang="it-IT" sz="1600" b="1" i="0" u="none" strike="noStrike" dirty="0">
                        <a:solidFill>
                          <a:srgbClr val="FFFFFF"/>
                        </a:solidFill>
                        <a:effectLst/>
                        <a:latin typeface="Calibri" panose="020F0502020204030204" pitchFamily="34" charset="0"/>
                      </a:endParaRPr>
                    </a:p>
                  </a:txBody>
                  <a:tcPr marL="45720" marR="45720" anchor="b"/>
                </a:tc>
                <a:extLst>
                  <a:ext uri="{0D108BD9-81ED-4DB2-BD59-A6C34878D82A}">
                    <a16:rowId xmlns:a16="http://schemas.microsoft.com/office/drawing/2014/main" val="43952796"/>
                  </a:ext>
                </a:extLst>
              </a:tr>
              <a:tr h="360000">
                <a:tc>
                  <a:txBody>
                    <a:bodyPr/>
                    <a:lstStyle/>
                    <a:p>
                      <a:pPr algn="l" rtl="0" fontAlgn="b"/>
                      <a:r>
                        <a:rPr lang="it-IT" sz="1600" u="none" strike="noStrike" dirty="0">
                          <a:effectLst/>
                        </a:rPr>
                        <a:t>3</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l" rtl="0" fontAlgn="b"/>
                      <a:r>
                        <a:rPr lang="it-IT" sz="1600" u="none" strike="noStrike" dirty="0">
                          <a:effectLst/>
                        </a:rPr>
                        <a:t>50</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l" rtl="0" fontAlgn="b"/>
                      <a:r>
                        <a:rPr lang="it-IT" sz="1600" u="none" strike="noStrike" dirty="0">
                          <a:effectLst/>
                        </a:rPr>
                        <a:t>[1,15]</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l" rtl="0" fontAlgn="b"/>
                      <a:r>
                        <a:rPr lang="it-IT" sz="1600" u="none" strike="noStrike" dirty="0">
                          <a:effectLst/>
                        </a:rPr>
                        <a:t> [0,5]</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it-IT" sz="1600" u="none" strike="noStrike" dirty="0">
                          <a:effectLst/>
                        </a:rPr>
                        <a:t>0</a:t>
                      </a:r>
                      <a:endParaRPr lang="it-IT" sz="1600" b="0" i="0" u="none" strike="noStrike" dirty="0">
                        <a:solidFill>
                          <a:srgbClr val="000000"/>
                        </a:solidFill>
                        <a:effectLst/>
                        <a:latin typeface="Calibri" panose="020F0502020204030204" pitchFamily="34" charset="0"/>
                      </a:endParaRPr>
                    </a:p>
                  </a:txBody>
                  <a:tcPr marL="45720" marR="45720" anchor="b">
                    <a:solidFill>
                      <a:schemeClr val="accent1">
                        <a:lumMod val="60000"/>
                        <a:lumOff val="40000"/>
                      </a:schemeClr>
                    </a:solidFill>
                  </a:tcPr>
                </a:tc>
                <a:tc>
                  <a:txBody>
                    <a:bodyPr/>
                    <a:lstStyle/>
                    <a:p>
                      <a:pPr algn="r" fontAlgn="b"/>
                      <a:r>
                        <a:rPr lang="it-IT" sz="1600" u="none" strike="noStrike" dirty="0" smtClean="0">
                          <a:effectLst/>
                        </a:rPr>
                        <a:t>0.57</a:t>
                      </a:r>
                      <a:endParaRPr lang="it-IT" sz="1600" b="0" i="0" u="none" strike="noStrike" dirty="0">
                        <a:solidFill>
                          <a:srgbClr val="000000"/>
                        </a:solidFill>
                        <a:effectLst/>
                        <a:latin typeface="Calibri" panose="020F0502020204030204" pitchFamily="34" charset="0"/>
                      </a:endParaRPr>
                    </a:p>
                  </a:txBody>
                  <a:tcPr marL="45720" marR="45720" anchor="b">
                    <a:solidFill>
                      <a:schemeClr val="accent1">
                        <a:lumMod val="60000"/>
                        <a:lumOff val="40000"/>
                      </a:schemeClr>
                    </a:solidFill>
                  </a:tcPr>
                </a:tc>
                <a:tc>
                  <a:txBody>
                    <a:bodyPr/>
                    <a:lstStyle/>
                    <a:p>
                      <a:pPr algn="r" fontAlgn="b"/>
                      <a:r>
                        <a:rPr lang="it-IT" sz="1600" u="none" strike="noStrike">
                          <a:effectLst/>
                        </a:rPr>
                        <a:t>0</a:t>
                      </a:r>
                      <a:endParaRPr lang="it-IT" sz="1600" b="0" i="0" u="none" strike="noStrike">
                        <a:solidFill>
                          <a:srgbClr val="000000"/>
                        </a:solidFill>
                        <a:effectLst/>
                        <a:latin typeface="Calibri" panose="020F0502020204030204" pitchFamily="34" charset="0"/>
                      </a:endParaRPr>
                    </a:p>
                  </a:txBody>
                  <a:tcPr marL="45720" marR="45720" anchor="b"/>
                </a:tc>
                <a:tc>
                  <a:txBody>
                    <a:bodyPr/>
                    <a:lstStyle/>
                    <a:p>
                      <a:pPr algn="r" fontAlgn="b"/>
                      <a:r>
                        <a:rPr lang="it-IT" sz="1600" u="none" strike="noStrike" dirty="0" smtClean="0">
                          <a:effectLst/>
                        </a:rPr>
                        <a:t>7.10</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it-IT" sz="1600" u="none" strike="noStrike" dirty="0" smtClean="0">
                          <a:effectLst/>
                        </a:rPr>
                        <a:t>262.5</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r" rtl="0" fontAlgn="b"/>
                      <a:r>
                        <a:rPr lang="it-IT" sz="1600" u="none" strike="noStrike">
                          <a:effectLst/>
                        </a:rPr>
                        <a:t>7112.78</a:t>
                      </a:r>
                      <a:endParaRPr lang="it-IT" sz="16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3767572467"/>
                  </a:ext>
                </a:extLst>
              </a:tr>
              <a:tr h="360000">
                <a:tc>
                  <a:txBody>
                    <a:bodyPr/>
                    <a:lstStyle/>
                    <a:p>
                      <a:pPr algn="l" rtl="0" fontAlgn="b"/>
                      <a:r>
                        <a:rPr lang="it-IT" sz="1600" u="none" strike="noStrike" dirty="0">
                          <a:effectLst/>
                        </a:rPr>
                        <a:t>6</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l" rtl="0" fontAlgn="b"/>
                      <a:r>
                        <a:rPr lang="it-IT" sz="1600" u="none" strike="noStrike" dirty="0">
                          <a:effectLst/>
                        </a:rPr>
                        <a:t>50</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l" rtl="0" fontAlgn="b"/>
                      <a:r>
                        <a:rPr lang="it-IT" sz="1600" u="none" strike="noStrike" dirty="0">
                          <a:effectLst/>
                        </a:rPr>
                        <a:t>[20,40]</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l" rtl="0" fontAlgn="b"/>
                      <a:r>
                        <a:rPr lang="it-IT" sz="1600" u="none" strike="noStrike" dirty="0">
                          <a:effectLst/>
                        </a:rPr>
                        <a:t> [0,5]</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it-IT" sz="1600" u="none" strike="noStrike" dirty="0">
                          <a:effectLst/>
                        </a:rPr>
                        <a:t>0</a:t>
                      </a:r>
                      <a:endParaRPr lang="it-IT" sz="1600" b="0" i="0" u="none" strike="noStrike" dirty="0">
                        <a:solidFill>
                          <a:srgbClr val="000000"/>
                        </a:solidFill>
                        <a:effectLst/>
                        <a:latin typeface="Calibri" panose="020F0502020204030204" pitchFamily="34" charset="0"/>
                      </a:endParaRPr>
                    </a:p>
                  </a:txBody>
                  <a:tcPr marL="45720" marR="45720" anchor="b">
                    <a:solidFill>
                      <a:schemeClr val="accent1">
                        <a:lumMod val="60000"/>
                        <a:lumOff val="40000"/>
                      </a:schemeClr>
                    </a:solidFill>
                  </a:tcPr>
                </a:tc>
                <a:tc>
                  <a:txBody>
                    <a:bodyPr/>
                    <a:lstStyle/>
                    <a:p>
                      <a:pPr algn="r" fontAlgn="b"/>
                      <a:r>
                        <a:rPr lang="it-IT" sz="1600" u="none" strike="noStrike" dirty="0" smtClean="0">
                          <a:effectLst/>
                        </a:rPr>
                        <a:t>0.47</a:t>
                      </a:r>
                      <a:endParaRPr lang="it-IT" sz="1600" b="0" i="0" u="none" strike="noStrike" dirty="0">
                        <a:solidFill>
                          <a:srgbClr val="000000"/>
                        </a:solidFill>
                        <a:effectLst/>
                        <a:latin typeface="Calibri" panose="020F0502020204030204" pitchFamily="34" charset="0"/>
                      </a:endParaRPr>
                    </a:p>
                  </a:txBody>
                  <a:tcPr marL="45720" marR="45720" anchor="b">
                    <a:solidFill>
                      <a:schemeClr val="accent1">
                        <a:lumMod val="60000"/>
                        <a:lumOff val="40000"/>
                      </a:schemeClr>
                    </a:solidFill>
                  </a:tcPr>
                </a:tc>
                <a:tc>
                  <a:txBody>
                    <a:bodyPr/>
                    <a:lstStyle/>
                    <a:p>
                      <a:pPr algn="r" fontAlgn="b"/>
                      <a:r>
                        <a:rPr lang="it-IT" sz="1600" u="none" strike="noStrike">
                          <a:effectLst/>
                        </a:rPr>
                        <a:t>0</a:t>
                      </a:r>
                      <a:endParaRPr lang="it-IT" sz="1600" b="0" i="0" u="none" strike="noStrike">
                        <a:solidFill>
                          <a:srgbClr val="000000"/>
                        </a:solidFill>
                        <a:effectLst/>
                        <a:latin typeface="Calibri" panose="020F0502020204030204" pitchFamily="34" charset="0"/>
                      </a:endParaRPr>
                    </a:p>
                  </a:txBody>
                  <a:tcPr marL="45720" marR="45720" anchor="b"/>
                </a:tc>
                <a:tc>
                  <a:txBody>
                    <a:bodyPr/>
                    <a:lstStyle/>
                    <a:p>
                      <a:pPr algn="r" fontAlgn="b"/>
                      <a:r>
                        <a:rPr lang="it-IT" sz="1600" u="none" strike="noStrike" dirty="0" smtClean="0">
                          <a:effectLst/>
                        </a:rPr>
                        <a:t>2.65</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it-IT" sz="1600" u="none" strike="noStrike" dirty="0" smtClean="0">
                          <a:effectLst/>
                        </a:rPr>
                        <a:t>642.5</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r" rtl="0" fontAlgn="b"/>
                      <a:r>
                        <a:rPr lang="it-IT" sz="1600" u="none" strike="noStrike">
                          <a:effectLst/>
                        </a:rPr>
                        <a:t>6740.70</a:t>
                      </a:r>
                      <a:endParaRPr lang="it-IT" sz="16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3229610309"/>
                  </a:ext>
                </a:extLst>
              </a:tr>
              <a:tr h="360000">
                <a:tc>
                  <a:txBody>
                    <a:bodyPr/>
                    <a:lstStyle/>
                    <a:p>
                      <a:pPr algn="l" rtl="0" fontAlgn="b"/>
                      <a:r>
                        <a:rPr lang="it-IT" sz="1600" u="none" strike="noStrike" dirty="0">
                          <a:effectLst/>
                        </a:rPr>
                        <a:t>9</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l" rtl="0" fontAlgn="b"/>
                      <a:r>
                        <a:rPr lang="it-IT" sz="1600" u="none" strike="noStrike">
                          <a:effectLst/>
                        </a:rPr>
                        <a:t>50</a:t>
                      </a:r>
                      <a:endParaRPr lang="it-IT" sz="1600" b="0" i="0" u="none" strike="noStrike">
                        <a:solidFill>
                          <a:srgbClr val="000000"/>
                        </a:solidFill>
                        <a:effectLst/>
                        <a:latin typeface="Calibri" panose="020F0502020204030204" pitchFamily="34" charset="0"/>
                      </a:endParaRPr>
                    </a:p>
                  </a:txBody>
                  <a:tcPr marL="45720" marR="45720" anchor="b"/>
                </a:tc>
                <a:tc>
                  <a:txBody>
                    <a:bodyPr/>
                    <a:lstStyle/>
                    <a:p>
                      <a:pPr algn="l" rtl="0" fontAlgn="b"/>
                      <a:r>
                        <a:rPr lang="it-IT" sz="1600" u="none" strike="noStrike" dirty="0">
                          <a:effectLst/>
                        </a:rPr>
                        <a:t>[1,15]</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l" rtl="0" fontAlgn="b"/>
                      <a:r>
                        <a:rPr lang="it-IT" sz="1600" u="none" strike="noStrike" dirty="0">
                          <a:effectLst/>
                        </a:rPr>
                        <a:t>[3,10]</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it-IT" sz="1600" u="none" strike="noStrike" dirty="0">
                          <a:effectLst/>
                        </a:rPr>
                        <a:t>0</a:t>
                      </a:r>
                      <a:endParaRPr lang="it-IT" sz="1600" b="0" i="0" u="none" strike="noStrike" dirty="0">
                        <a:solidFill>
                          <a:srgbClr val="000000"/>
                        </a:solidFill>
                        <a:effectLst/>
                        <a:latin typeface="Calibri" panose="020F0502020204030204" pitchFamily="34" charset="0"/>
                      </a:endParaRPr>
                    </a:p>
                  </a:txBody>
                  <a:tcPr marL="45720" marR="45720" anchor="b">
                    <a:solidFill>
                      <a:schemeClr val="accent1">
                        <a:lumMod val="60000"/>
                        <a:lumOff val="40000"/>
                      </a:schemeClr>
                    </a:solidFill>
                  </a:tcPr>
                </a:tc>
                <a:tc>
                  <a:txBody>
                    <a:bodyPr/>
                    <a:lstStyle/>
                    <a:p>
                      <a:pPr algn="r" fontAlgn="b"/>
                      <a:r>
                        <a:rPr lang="it-IT" sz="1600" u="none" strike="noStrike" dirty="0" smtClean="0">
                          <a:effectLst/>
                        </a:rPr>
                        <a:t>0.53</a:t>
                      </a:r>
                      <a:endParaRPr lang="it-IT" sz="1600" b="0" i="0" u="none" strike="noStrike" dirty="0">
                        <a:solidFill>
                          <a:srgbClr val="000000"/>
                        </a:solidFill>
                        <a:effectLst/>
                        <a:latin typeface="Calibri" panose="020F0502020204030204" pitchFamily="34" charset="0"/>
                      </a:endParaRPr>
                    </a:p>
                  </a:txBody>
                  <a:tcPr marL="45720" marR="45720" anchor="b">
                    <a:solidFill>
                      <a:schemeClr val="accent1">
                        <a:lumMod val="60000"/>
                        <a:lumOff val="40000"/>
                      </a:schemeClr>
                    </a:solidFill>
                  </a:tcPr>
                </a:tc>
                <a:tc>
                  <a:txBody>
                    <a:bodyPr/>
                    <a:lstStyle/>
                    <a:p>
                      <a:pPr algn="r" fontAlgn="b"/>
                      <a:r>
                        <a:rPr lang="it-IT" sz="1600" u="none" strike="noStrike">
                          <a:effectLst/>
                        </a:rPr>
                        <a:t>0</a:t>
                      </a:r>
                      <a:endParaRPr lang="it-IT" sz="1600" b="0" i="0" u="none" strike="noStrike">
                        <a:solidFill>
                          <a:srgbClr val="000000"/>
                        </a:solidFill>
                        <a:effectLst/>
                        <a:latin typeface="Calibri" panose="020F0502020204030204" pitchFamily="34" charset="0"/>
                      </a:endParaRPr>
                    </a:p>
                  </a:txBody>
                  <a:tcPr marL="45720" marR="45720" anchor="b"/>
                </a:tc>
                <a:tc>
                  <a:txBody>
                    <a:bodyPr/>
                    <a:lstStyle/>
                    <a:p>
                      <a:pPr algn="r" fontAlgn="b"/>
                      <a:r>
                        <a:rPr lang="it-IT" sz="1600" u="none" strike="noStrike" dirty="0" smtClean="0">
                          <a:effectLst/>
                        </a:rPr>
                        <a:t>5.75</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it-IT" sz="1600" u="none" strike="noStrike" dirty="0" smtClean="0">
                          <a:effectLst/>
                        </a:rPr>
                        <a:t>277.5</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r" rtl="0" fontAlgn="b"/>
                      <a:r>
                        <a:rPr lang="it-IT" sz="1600" u="none" strike="noStrike">
                          <a:effectLst/>
                        </a:rPr>
                        <a:t>7779.51</a:t>
                      </a:r>
                      <a:endParaRPr lang="it-IT" sz="16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1751223578"/>
                  </a:ext>
                </a:extLst>
              </a:tr>
              <a:tr h="360000">
                <a:tc>
                  <a:txBody>
                    <a:bodyPr/>
                    <a:lstStyle/>
                    <a:p>
                      <a:pPr algn="l" rtl="0" fontAlgn="b"/>
                      <a:r>
                        <a:rPr lang="it-IT" sz="1600" u="none" strike="noStrike" dirty="0">
                          <a:effectLst/>
                        </a:rPr>
                        <a:t>12</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l" rtl="0" fontAlgn="b"/>
                      <a:r>
                        <a:rPr lang="it-IT" sz="1600" u="none" strike="noStrike" dirty="0">
                          <a:effectLst/>
                        </a:rPr>
                        <a:t>50</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l" rtl="0" fontAlgn="b"/>
                      <a:r>
                        <a:rPr lang="it-IT" sz="1600" u="none" strike="noStrike" dirty="0">
                          <a:effectLst/>
                        </a:rPr>
                        <a:t>[20,40]</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l" rtl="0" fontAlgn="b"/>
                      <a:r>
                        <a:rPr lang="it-IT" sz="1600" u="none" strike="noStrike" dirty="0">
                          <a:effectLst/>
                        </a:rPr>
                        <a:t>[3,10]</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it-IT" sz="1600" u="none" strike="noStrike">
                          <a:effectLst/>
                        </a:rPr>
                        <a:t>0</a:t>
                      </a:r>
                      <a:endParaRPr lang="it-IT" sz="1600" b="0" i="0" u="none" strike="noStrike">
                        <a:solidFill>
                          <a:srgbClr val="000000"/>
                        </a:solidFill>
                        <a:effectLst/>
                        <a:latin typeface="Calibri" panose="020F0502020204030204" pitchFamily="34" charset="0"/>
                      </a:endParaRPr>
                    </a:p>
                  </a:txBody>
                  <a:tcPr marL="45720" marR="45720" anchor="b">
                    <a:solidFill>
                      <a:schemeClr val="accent1">
                        <a:lumMod val="60000"/>
                        <a:lumOff val="40000"/>
                      </a:schemeClr>
                    </a:solidFill>
                  </a:tcPr>
                </a:tc>
                <a:tc>
                  <a:txBody>
                    <a:bodyPr/>
                    <a:lstStyle/>
                    <a:p>
                      <a:pPr algn="r" fontAlgn="b"/>
                      <a:r>
                        <a:rPr lang="it-IT" sz="1600" u="none" strike="noStrike" dirty="0" smtClean="0">
                          <a:effectLst/>
                        </a:rPr>
                        <a:t>0.51</a:t>
                      </a:r>
                      <a:endParaRPr lang="it-IT" sz="1600" b="0" i="0" u="none" strike="noStrike" dirty="0">
                        <a:solidFill>
                          <a:srgbClr val="000000"/>
                        </a:solidFill>
                        <a:effectLst/>
                        <a:latin typeface="Calibri" panose="020F0502020204030204" pitchFamily="34" charset="0"/>
                      </a:endParaRPr>
                    </a:p>
                  </a:txBody>
                  <a:tcPr marL="45720" marR="45720" anchor="b">
                    <a:solidFill>
                      <a:schemeClr val="accent1">
                        <a:lumMod val="60000"/>
                        <a:lumOff val="40000"/>
                      </a:schemeClr>
                    </a:solidFill>
                  </a:tcPr>
                </a:tc>
                <a:tc>
                  <a:txBody>
                    <a:bodyPr/>
                    <a:lstStyle/>
                    <a:p>
                      <a:pPr algn="r" fontAlgn="b"/>
                      <a:r>
                        <a:rPr lang="it-IT" sz="1600" u="none" strike="noStrike" dirty="0">
                          <a:effectLst/>
                        </a:rPr>
                        <a:t>0</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it-IT" sz="1600" u="none" strike="noStrike" dirty="0" smtClean="0">
                          <a:effectLst/>
                        </a:rPr>
                        <a:t>2.47</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it-IT" sz="1600" u="none" strike="noStrike" dirty="0" smtClean="0">
                          <a:effectLst/>
                        </a:rPr>
                        <a:t>602.5</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r" rtl="0" fontAlgn="b"/>
                      <a:r>
                        <a:rPr lang="it-IT" sz="1600" u="none" strike="noStrike">
                          <a:effectLst/>
                        </a:rPr>
                        <a:t>34711.13</a:t>
                      </a:r>
                      <a:endParaRPr lang="it-IT" sz="16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1370333453"/>
                  </a:ext>
                </a:extLst>
              </a:tr>
              <a:tr h="360000">
                <a:tc>
                  <a:txBody>
                    <a:bodyPr/>
                    <a:lstStyle/>
                    <a:p>
                      <a:pPr algn="l" rtl="0" fontAlgn="b"/>
                      <a:r>
                        <a:rPr lang="it-IT" sz="1600" u="none" strike="noStrike" dirty="0">
                          <a:effectLst/>
                        </a:rPr>
                        <a:t>15</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l" rtl="0" fontAlgn="b"/>
                      <a:r>
                        <a:rPr lang="it-IT" sz="1600" u="none" strike="noStrike" dirty="0">
                          <a:effectLst/>
                        </a:rPr>
                        <a:t>100</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l" rtl="0" fontAlgn="b"/>
                      <a:r>
                        <a:rPr lang="it-IT" sz="1600" u="none" strike="noStrike" dirty="0">
                          <a:effectLst/>
                        </a:rPr>
                        <a:t>[1,15]</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l" rtl="0" fontAlgn="b"/>
                      <a:r>
                        <a:rPr lang="it-IT" sz="1600" u="none" strike="noStrike" dirty="0">
                          <a:effectLst/>
                        </a:rPr>
                        <a:t> [0,5]</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it-IT" sz="1600" u="none" strike="noStrike" dirty="0">
                          <a:effectLst/>
                        </a:rPr>
                        <a:t>0</a:t>
                      </a:r>
                      <a:endParaRPr lang="it-IT" sz="1600" b="0" i="0" u="none" strike="noStrike" dirty="0">
                        <a:solidFill>
                          <a:srgbClr val="000000"/>
                        </a:solidFill>
                        <a:effectLst/>
                        <a:latin typeface="Calibri" panose="020F0502020204030204" pitchFamily="34" charset="0"/>
                      </a:endParaRPr>
                    </a:p>
                  </a:txBody>
                  <a:tcPr marL="45720" marR="45720" anchor="b">
                    <a:solidFill>
                      <a:schemeClr val="accent1">
                        <a:lumMod val="60000"/>
                        <a:lumOff val="40000"/>
                      </a:schemeClr>
                    </a:solidFill>
                  </a:tcPr>
                </a:tc>
                <a:tc>
                  <a:txBody>
                    <a:bodyPr/>
                    <a:lstStyle/>
                    <a:p>
                      <a:pPr algn="r" fontAlgn="b"/>
                      <a:r>
                        <a:rPr lang="it-IT" sz="1600" u="none" strike="noStrike" dirty="0" smtClean="0">
                          <a:effectLst/>
                        </a:rPr>
                        <a:t>1.57</a:t>
                      </a:r>
                      <a:endParaRPr lang="it-IT" sz="1600" b="0" i="0" u="none" strike="noStrike" dirty="0">
                        <a:solidFill>
                          <a:srgbClr val="000000"/>
                        </a:solidFill>
                        <a:effectLst/>
                        <a:latin typeface="Calibri" panose="020F0502020204030204" pitchFamily="34" charset="0"/>
                      </a:endParaRPr>
                    </a:p>
                  </a:txBody>
                  <a:tcPr marL="45720" marR="45720" anchor="b">
                    <a:solidFill>
                      <a:schemeClr val="accent1">
                        <a:lumMod val="60000"/>
                        <a:lumOff val="40000"/>
                      </a:schemeClr>
                    </a:solidFill>
                  </a:tcPr>
                </a:tc>
                <a:tc>
                  <a:txBody>
                    <a:bodyPr/>
                    <a:lstStyle/>
                    <a:p>
                      <a:pPr algn="r" fontAlgn="b"/>
                      <a:r>
                        <a:rPr lang="it-IT" sz="1600" u="none" strike="noStrike" dirty="0">
                          <a:effectLst/>
                        </a:rPr>
                        <a:t>0</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it-IT" sz="1600" u="none" strike="noStrike" dirty="0" smtClean="0">
                          <a:effectLst/>
                        </a:rPr>
                        <a:t>389.47</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it-IT" sz="1600" u="none" strike="noStrike" dirty="0" smtClean="0">
                          <a:effectLst/>
                        </a:rPr>
                        <a:t>530.0</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r" rtl="0" fontAlgn="b"/>
                      <a:r>
                        <a:rPr lang="it-IT" sz="1600" u="none" strike="noStrike">
                          <a:effectLst/>
                        </a:rPr>
                        <a:t>31691.21</a:t>
                      </a:r>
                      <a:endParaRPr lang="it-IT" sz="16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498532867"/>
                  </a:ext>
                </a:extLst>
              </a:tr>
              <a:tr h="360000">
                <a:tc>
                  <a:txBody>
                    <a:bodyPr/>
                    <a:lstStyle/>
                    <a:p>
                      <a:pPr algn="l" rtl="0" fontAlgn="b"/>
                      <a:r>
                        <a:rPr lang="it-IT" sz="1600" u="none" strike="noStrike" dirty="0">
                          <a:effectLst/>
                        </a:rPr>
                        <a:t>18</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l" rtl="0" fontAlgn="b"/>
                      <a:r>
                        <a:rPr lang="it-IT" sz="1600" u="none" strike="noStrike">
                          <a:effectLst/>
                        </a:rPr>
                        <a:t>100</a:t>
                      </a:r>
                      <a:endParaRPr lang="it-IT" sz="1600" b="0" i="0" u="none" strike="noStrike">
                        <a:solidFill>
                          <a:srgbClr val="000000"/>
                        </a:solidFill>
                        <a:effectLst/>
                        <a:latin typeface="Calibri" panose="020F0502020204030204" pitchFamily="34" charset="0"/>
                      </a:endParaRPr>
                    </a:p>
                  </a:txBody>
                  <a:tcPr marL="45720" marR="45720" anchor="b"/>
                </a:tc>
                <a:tc>
                  <a:txBody>
                    <a:bodyPr/>
                    <a:lstStyle/>
                    <a:p>
                      <a:pPr algn="l" rtl="0" fontAlgn="b"/>
                      <a:r>
                        <a:rPr lang="it-IT" sz="1600" u="none" strike="noStrike" dirty="0">
                          <a:effectLst/>
                        </a:rPr>
                        <a:t>[</a:t>
                      </a:r>
                      <a:r>
                        <a:rPr lang="it-IT" sz="1600" u="none" strike="noStrike" dirty="0" smtClean="0">
                          <a:effectLst/>
                        </a:rPr>
                        <a:t>20.40</a:t>
                      </a:r>
                      <a:r>
                        <a:rPr lang="it-IT" sz="1600" u="none" strike="noStrike" dirty="0">
                          <a:effectLst/>
                        </a:rPr>
                        <a:t>]</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l" rtl="0" fontAlgn="b"/>
                      <a:r>
                        <a:rPr lang="it-IT" sz="1600" u="none" strike="noStrike" dirty="0">
                          <a:effectLst/>
                        </a:rPr>
                        <a:t> [0,5]</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it-IT" sz="1600" u="none" strike="noStrike" dirty="0">
                          <a:effectLst/>
                        </a:rPr>
                        <a:t>0</a:t>
                      </a:r>
                      <a:endParaRPr lang="it-IT" sz="1600" b="0" i="0" u="none" strike="noStrike" dirty="0">
                        <a:solidFill>
                          <a:srgbClr val="000000"/>
                        </a:solidFill>
                        <a:effectLst/>
                        <a:latin typeface="Calibri" panose="020F0502020204030204" pitchFamily="34" charset="0"/>
                      </a:endParaRPr>
                    </a:p>
                  </a:txBody>
                  <a:tcPr marL="45720" marR="45720" anchor="b">
                    <a:solidFill>
                      <a:schemeClr val="accent1">
                        <a:lumMod val="60000"/>
                        <a:lumOff val="40000"/>
                      </a:schemeClr>
                    </a:solidFill>
                  </a:tcPr>
                </a:tc>
                <a:tc>
                  <a:txBody>
                    <a:bodyPr/>
                    <a:lstStyle/>
                    <a:p>
                      <a:pPr algn="r" fontAlgn="b"/>
                      <a:r>
                        <a:rPr lang="it-IT" sz="1600" u="none" strike="noStrike" dirty="0" smtClean="0">
                          <a:effectLst/>
                        </a:rPr>
                        <a:t>1.72</a:t>
                      </a:r>
                      <a:endParaRPr lang="it-IT" sz="1600" b="0" i="0" u="none" strike="noStrike" dirty="0">
                        <a:solidFill>
                          <a:srgbClr val="000000"/>
                        </a:solidFill>
                        <a:effectLst/>
                        <a:latin typeface="Calibri" panose="020F0502020204030204" pitchFamily="34" charset="0"/>
                      </a:endParaRPr>
                    </a:p>
                  </a:txBody>
                  <a:tcPr marL="45720" marR="45720" anchor="b">
                    <a:solidFill>
                      <a:schemeClr val="accent1">
                        <a:lumMod val="60000"/>
                        <a:lumOff val="40000"/>
                      </a:schemeClr>
                    </a:solidFill>
                  </a:tcPr>
                </a:tc>
                <a:tc>
                  <a:txBody>
                    <a:bodyPr/>
                    <a:lstStyle/>
                    <a:p>
                      <a:pPr algn="r" fontAlgn="b"/>
                      <a:r>
                        <a:rPr lang="it-IT" sz="1600" u="none" strike="noStrike">
                          <a:effectLst/>
                        </a:rPr>
                        <a:t>0</a:t>
                      </a:r>
                      <a:endParaRPr lang="it-IT" sz="1600" b="0" i="0" u="none" strike="noStrike">
                        <a:solidFill>
                          <a:srgbClr val="000000"/>
                        </a:solidFill>
                        <a:effectLst/>
                        <a:latin typeface="Calibri" panose="020F0502020204030204" pitchFamily="34" charset="0"/>
                      </a:endParaRPr>
                    </a:p>
                  </a:txBody>
                  <a:tcPr marL="45720" marR="45720" anchor="b"/>
                </a:tc>
                <a:tc>
                  <a:txBody>
                    <a:bodyPr/>
                    <a:lstStyle/>
                    <a:p>
                      <a:pPr algn="r" fontAlgn="b"/>
                      <a:r>
                        <a:rPr lang="it-IT" sz="1600" u="none" strike="noStrike" dirty="0" smtClean="0">
                          <a:effectLst/>
                        </a:rPr>
                        <a:t>82.54</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it-IT" sz="1600" u="none" strike="noStrike" dirty="0" smtClean="0">
                          <a:effectLst/>
                        </a:rPr>
                        <a:t>1265.0</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r" rtl="0" fontAlgn="b"/>
                      <a:r>
                        <a:rPr lang="it-IT" sz="1600" u="none" strike="noStrike">
                          <a:effectLst/>
                        </a:rPr>
                        <a:t>142973.65</a:t>
                      </a:r>
                      <a:endParaRPr lang="it-IT" sz="16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1581154231"/>
                  </a:ext>
                </a:extLst>
              </a:tr>
              <a:tr h="360000">
                <a:tc>
                  <a:txBody>
                    <a:bodyPr/>
                    <a:lstStyle/>
                    <a:p>
                      <a:pPr algn="l" rtl="0" fontAlgn="b"/>
                      <a:r>
                        <a:rPr lang="it-IT" sz="1600" u="none" strike="noStrike" dirty="0">
                          <a:effectLst/>
                        </a:rPr>
                        <a:t>21</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l" rtl="0" fontAlgn="b"/>
                      <a:r>
                        <a:rPr lang="it-IT" sz="1600" u="none" strike="noStrike" dirty="0">
                          <a:effectLst/>
                        </a:rPr>
                        <a:t>100</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l" rtl="0" fontAlgn="b"/>
                      <a:r>
                        <a:rPr lang="it-IT" sz="1600" u="none" strike="noStrike" dirty="0">
                          <a:effectLst/>
                        </a:rPr>
                        <a:t>[1,15]</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l" rtl="0" fontAlgn="b"/>
                      <a:r>
                        <a:rPr lang="it-IT" sz="1600" u="none" strike="noStrike" dirty="0">
                          <a:effectLst/>
                        </a:rPr>
                        <a:t>[3,10]</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it-IT" sz="1600" u="none" strike="noStrike">
                          <a:effectLst/>
                        </a:rPr>
                        <a:t>0</a:t>
                      </a:r>
                      <a:endParaRPr lang="it-IT" sz="1600" b="0" i="0" u="none" strike="noStrike">
                        <a:solidFill>
                          <a:srgbClr val="000000"/>
                        </a:solidFill>
                        <a:effectLst/>
                        <a:latin typeface="Calibri" panose="020F0502020204030204" pitchFamily="34" charset="0"/>
                      </a:endParaRPr>
                    </a:p>
                  </a:txBody>
                  <a:tcPr marL="45720" marR="45720" anchor="b">
                    <a:solidFill>
                      <a:schemeClr val="accent1">
                        <a:lumMod val="60000"/>
                        <a:lumOff val="40000"/>
                      </a:schemeClr>
                    </a:solidFill>
                  </a:tcPr>
                </a:tc>
                <a:tc>
                  <a:txBody>
                    <a:bodyPr/>
                    <a:lstStyle/>
                    <a:p>
                      <a:pPr algn="r" fontAlgn="b"/>
                      <a:r>
                        <a:rPr lang="it-IT" sz="1600" u="none" strike="noStrike" dirty="0" smtClean="0">
                          <a:effectLst/>
                        </a:rPr>
                        <a:t>1.74</a:t>
                      </a:r>
                      <a:endParaRPr lang="it-IT" sz="1600" b="0" i="0" u="none" strike="noStrike" dirty="0">
                        <a:solidFill>
                          <a:srgbClr val="000000"/>
                        </a:solidFill>
                        <a:effectLst/>
                        <a:latin typeface="Calibri" panose="020F0502020204030204" pitchFamily="34" charset="0"/>
                      </a:endParaRPr>
                    </a:p>
                  </a:txBody>
                  <a:tcPr marL="45720" marR="45720" anchor="b">
                    <a:solidFill>
                      <a:schemeClr val="accent1">
                        <a:lumMod val="60000"/>
                        <a:lumOff val="40000"/>
                      </a:schemeClr>
                    </a:solidFill>
                  </a:tcPr>
                </a:tc>
                <a:tc>
                  <a:txBody>
                    <a:bodyPr/>
                    <a:lstStyle/>
                    <a:p>
                      <a:pPr algn="r" fontAlgn="b"/>
                      <a:r>
                        <a:rPr lang="it-IT" sz="1600" u="none" strike="noStrike">
                          <a:effectLst/>
                        </a:rPr>
                        <a:t>0</a:t>
                      </a:r>
                      <a:endParaRPr lang="it-IT" sz="1600" b="0" i="0" u="none" strike="noStrike">
                        <a:solidFill>
                          <a:srgbClr val="000000"/>
                        </a:solidFill>
                        <a:effectLst/>
                        <a:latin typeface="Calibri" panose="020F0502020204030204" pitchFamily="34" charset="0"/>
                      </a:endParaRPr>
                    </a:p>
                  </a:txBody>
                  <a:tcPr marL="45720" marR="45720" anchor="b"/>
                </a:tc>
                <a:tc>
                  <a:txBody>
                    <a:bodyPr/>
                    <a:lstStyle/>
                    <a:p>
                      <a:pPr algn="r" fontAlgn="b"/>
                      <a:r>
                        <a:rPr lang="it-IT" sz="1600" u="none" strike="noStrike" dirty="0" smtClean="0">
                          <a:effectLst/>
                        </a:rPr>
                        <a:t>721.09</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it-IT" sz="1600" u="none" strike="noStrike" dirty="0" smtClean="0">
                          <a:effectLst/>
                        </a:rPr>
                        <a:t>540.0</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r" rtl="0" fontAlgn="b"/>
                      <a:r>
                        <a:rPr lang="it-IT" sz="1600" u="none" strike="noStrike">
                          <a:effectLst/>
                        </a:rPr>
                        <a:t>24057.91</a:t>
                      </a:r>
                      <a:endParaRPr lang="it-IT" sz="16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839282661"/>
                  </a:ext>
                </a:extLst>
              </a:tr>
              <a:tr h="360000">
                <a:tc>
                  <a:txBody>
                    <a:bodyPr/>
                    <a:lstStyle/>
                    <a:p>
                      <a:pPr algn="l" rtl="0" fontAlgn="b"/>
                      <a:r>
                        <a:rPr lang="it-IT" sz="1600" u="none" strike="noStrike" dirty="0">
                          <a:effectLst/>
                        </a:rPr>
                        <a:t>24</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l" rtl="0" fontAlgn="b"/>
                      <a:r>
                        <a:rPr lang="it-IT" sz="1600" u="none" strike="noStrike" dirty="0">
                          <a:effectLst/>
                        </a:rPr>
                        <a:t>100</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l" rtl="0" fontAlgn="b"/>
                      <a:r>
                        <a:rPr lang="it-IT" sz="1600" u="none" strike="noStrike" dirty="0">
                          <a:effectLst/>
                        </a:rPr>
                        <a:t>[20,40]</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l" rtl="0" fontAlgn="b"/>
                      <a:r>
                        <a:rPr lang="it-IT" sz="1600" u="none" strike="noStrike" dirty="0">
                          <a:effectLst/>
                        </a:rPr>
                        <a:t>[3,10]</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it-IT" sz="1600" u="none" strike="noStrike">
                          <a:effectLst/>
                        </a:rPr>
                        <a:t>0</a:t>
                      </a:r>
                      <a:endParaRPr lang="it-IT" sz="1600" b="0" i="0" u="none" strike="noStrike">
                        <a:solidFill>
                          <a:srgbClr val="000000"/>
                        </a:solidFill>
                        <a:effectLst/>
                        <a:latin typeface="Calibri" panose="020F0502020204030204" pitchFamily="34" charset="0"/>
                      </a:endParaRPr>
                    </a:p>
                  </a:txBody>
                  <a:tcPr marL="45720" marR="45720" anchor="b">
                    <a:solidFill>
                      <a:schemeClr val="accent1">
                        <a:lumMod val="60000"/>
                        <a:lumOff val="40000"/>
                      </a:schemeClr>
                    </a:solidFill>
                  </a:tcPr>
                </a:tc>
                <a:tc>
                  <a:txBody>
                    <a:bodyPr/>
                    <a:lstStyle/>
                    <a:p>
                      <a:pPr algn="r" fontAlgn="b"/>
                      <a:r>
                        <a:rPr lang="it-IT" sz="1600" u="none" strike="noStrike" dirty="0" smtClean="0">
                          <a:effectLst/>
                        </a:rPr>
                        <a:t>1.71</a:t>
                      </a:r>
                      <a:endParaRPr lang="it-IT" sz="1600" b="0" i="0" u="none" strike="noStrike" dirty="0">
                        <a:solidFill>
                          <a:srgbClr val="000000"/>
                        </a:solidFill>
                        <a:effectLst/>
                        <a:latin typeface="Calibri" panose="020F0502020204030204" pitchFamily="34" charset="0"/>
                      </a:endParaRPr>
                    </a:p>
                  </a:txBody>
                  <a:tcPr marL="45720" marR="45720" anchor="b">
                    <a:solidFill>
                      <a:schemeClr val="accent1">
                        <a:lumMod val="60000"/>
                        <a:lumOff val="40000"/>
                      </a:schemeClr>
                    </a:solidFill>
                  </a:tcPr>
                </a:tc>
                <a:tc>
                  <a:txBody>
                    <a:bodyPr/>
                    <a:lstStyle/>
                    <a:p>
                      <a:pPr algn="r" fontAlgn="b"/>
                      <a:r>
                        <a:rPr lang="it-IT" sz="1600" u="none" strike="noStrike" dirty="0">
                          <a:effectLst/>
                        </a:rPr>
                        <a:t>0</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it-IT" sz="1600" u="none" strike="noStrike" dirty="0" smtClean="0">
                          <a:effectLst/>
                        </a:rPr>
                        <a:t>107.54</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it-IT" sz="1600" u="none" strike="noStrike" dirty="0" smtClean="0">
                          <a:effectLst/>
                        </a:rPr>
                        <a:t>1315.0</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r" rtl="0" fontAlgn="b"/>
                      <a:r>
                        <a:rPr lang="it-IT" sz="1600" u="none" strike="noStrike">
                          <a:effectLst/>
                        </a:rPr>
                        <a:t>137239.94</a:t>
                      </a:r>
                      <a:endParaRPr lang="it-IT" sz="16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1728274790"/>
                  </a:ext>
                </a:extLst>
              </a:tr>
              <a:tr h="360000">
                <a:tc>
                  <a:txBody>
                    <a:bodyPr/>
                    <a:lstStyle/>
                    <a:p>
                      <a:pPr algn="l" rtl="0" fontAlgn="b"/>
                      <a:r>
                        <a:rPr lang="it-IT" sz="1600" u="none" strike="noStrike" dirty="0">
                          <a:effectLst/>
                        </a:rPr>
                        <a:t>27</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l" rtl="0" fontAlgn="b"/>
                      <a:r>
                        <a:rPr lang="it-IT" sz="1600" u="none" strike="noStrike" dirty="0">
                          <a:effectLst/>
                        </a:rPr>
                        <a:t>200</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l" rtl="0" fontAlgn="b"/>
                      <a:r>
                        <a:rPr lang="it-IT" sz="1600" u="none" strike="noStrike" dirty="0">
                          <a:effectLst/>
                        </a:rPr>
                        <a:t>[1,15]</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l" rtl="0" fontAlgn="b"/>
                      <a:r>
                        <a:rPr lang="it-IT" sz="1600" u="none" strike="noStrike" dirty="0">
                          <a:effectLst/>
                        </a:rPr>
                        <a:t> [0,5]</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it-IT" sz="1600" u="none" strike="noStrike">
                          <a:effectLst/>
                        </a:rPr>
                        <a:t>0</a:t>
                      </a:r>
                      <a:endParaRPr lang="it-IT" sz="1600" b="0" i="0" u="none" strike="noStrike">
                        <a:solidFill>
                          <a:srgbClr val="000000"/>
                        </a:solidFill>
                        <a:effectLst/>
                        <a:latin typeface="Calibri" panose="020F0502020204030204" pitchFamily="34" charset="0"/>
                      </a:endParaRPr>
                    </a:p>
                  </a:txBody>
                  <a:tcPr marL="45720" marR="45720" anchor="b">
                    <a:solidFill>
                      <a:schemeClr val="accent1">
                        <a:lumMod val="60000"/>
                        <a:lumOff val="40000"/>
                      </a:schemeClr>
                    </a:solidFill>
                  </a:tcPr>
                </a:tc>
                <a:tc>
                  <a:txBody>
                    <a:bodyPr/>
                    <a:lstStyle/>
                    <a:p>
                      <a:pPr algn="r" fontAlgn="b"/>
                      <a:r>
                        <a:rPr lang="it-IT" sz="1600" u="none" strike="noStrike" dirty="0" smtClean="0">
                          <a:effectLst/>
                        </a:rPr>
                        <a:t>5.98</a:t>
                      </a:r>
                      <a:endParaRPr lang="it-IT" sz="1600" b="0" i="0" u="none" strike="noStrike" dirty="0">
                        <a:solidFill>
                          <a:srgbClr val="000000"/>
                        </a:solidFill>
                        <a:effectLst/>
                        <a:latin typeface="Calibri" panose="020F0502020204030204" pitchFamily="34" charset="0"/>
                      </a:endParaRPr>
                    </a:p>
                  </a:txBody>
                  <a:tcPr marL="45720" marR="45720" anchor="b">
                    <a:solidFill>
                      <a:schemeClr val="accent1">
                        <a:lumMod val="60000"/>
                        <a:lumOff val="40000"/>
                      </a:schemeClr>
                    </a:solidFill>
                  </a:tcPr>
                </a:tc>
                <a:tc>
                  <a:txBody>
                    <a:bodyPr/>
                    <a:lstStyle/>
                    <a:p>
                      <a:pPr algn="r" fontAlgn="b"/>
                      <a:r>
                        <a:rPr lang="it-IT" sz="1600" u="none" strike="noStrike" dirty="0" smtClean="0">
                          <a:effectLst/>
                        </a:rPr>
                        <a:t>93183.2</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it-IT" sz="1600" u="none" strike="noStrike" dirty="0" smtClean="0">
                          <a:effectLst/>
                        </a:rPr>
                        <a:t>1808.36</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it-IT" sz="1600" u="none" strike="noStrike" dirty="0" smtClean="0">
                          <a:effectLst/>
                        </a:rPr>
                        <a:t>1210.0</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r" rtl="0" fontAlgn="b"/>
                      <a:r>
                        <a:rPr lang="it-IT" sz="1600" u="none" strike="noStrike" dirty="0">
                          <a:effectLst/>
                        </a:rPr>
                        <a:t>107553.32</a:t>
                      </a:r>
                      <a:endParaRPr lang="it-IT" sz="16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4094492454"/>
                  </a:ext>
                </a:extLst>
              </a:tr>
              <a:tr h="360000">
                <a:tc>
                  <a:txBody>
                    <a:bodyPr/>
                    <a:lstStyle/>
                    <a:p>
                      <a:pPr algn="l" rtl="0" fontAlgn="b"/>
                      <a:r>
                        <a:rPr lang="it-IT" sz="1600" u="none" strike="noStrike" dirty="0">
                          <a:effectLst/>
                        </a:rPr>
                        <a:t>30</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l" rtl="0" fontAlgn="b"/>
                      <a:r>
                        <a:rPr lang="it-IT" sz="1600" u="none" strike="noStrike" dirty="0">
                          <a:effectLst/>
                        </a:rPr>
                        <a:t>200</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l" rtl="0" fontAlgn="b"/>
                      <a:r>
                        <a:rPr lang="it-IT" sz="1600" u="none" strike="noStrike" dirty="0">
                          <a:effectLst/>
                        </a:rPr>
                        <a:t>[20,40]</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l" rtl="0" fontAlgn="b"/>
                      <a:r>
                        <a:rPr lang="it-IT" sz="1600" u="none" strike="noStrike" dirty="0">
                          <a:effectLst/>
                        </a:rPr>
                        <a:t> [0,5]</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it-IT" sz="1600" u="none" strike="noStrike">
                          <a:effectLst/>
                        </a:rPr>
                        <a:t>0</a:t>
                      </a:r>
                      <a:endParaRPr lang="it-IT" sz="1600" b="0" i="0" u="none" strike="noStrike">
                        <a:solidFill>
                          <a:srgbClr val="000000"/>
                        </a:solidFill>
                        <a:effectLst/>
                        <a:latin typeface="Calibri" panose="020F0502020204030204" pitchFamily="34" charset="0"/>
                      </a:endParaRPr>
                    </a:p>
                  </a:txBody>
                  <a:tcPr marL="45720" marR="45720" anchor="b">
                    <a:solidFill>
                      <a:schemeClr val="accent1">
                        <a:lumMod val="60000"/>
                        <a:lumOff val="40000"/>
                      </a:schemeClr>
                    </a:solidFill>
                  </a:tcPr>
                </a:tc>
                <a:tc>
                  <a:txBody>
                    <a:bodyPr/>
                    <a:lstStyle/>
                    <a:p>
                      <a:pPr algn="r" fontAlgn="b"/>
                      <a:r>
                        <a:rPr lang="it-IT" sz="1600" u="none" strike="noStrike" dirty="0" smtClean="0">
                          <a:effectLst/>
                        </a:rPr>
                        <a:t>6.02</a:t>
                      </a:r>
                      <a:endParaRPr lang="it-IT" sz="1600" b="0" i="0" u="none" strike="noStrike" dirty="0">
                        <a:solidFill>
                          <a:srgbClr val="000000"/>
                        </a:solidFill>
                        <a:effectLst/>
                        <a:latin typeface="Calibri" panose="020F0502020204030204" pitchFamily="34" charset="0"/>
                      </a:endParaRPr>
                    </a:p>
                  </a:txBody>
                  <a:tcPr marL="45720" marR="45720" anchor="b">
                    <a:solidFill>
                      <a:schemeClr val="accent1">
                        <a:lumMod val="60000"/>
                        <a:lumOff val="40000"/>
                      </a:schemeClr>
                    </a:solidFill>
                  </a:tcPr>
                </a:tc>
                <a:tc>
                  <a:txBody>
                    <a:bodyPr/>
                    <a:lstStyle/>
                    <a:p>
                      <a:pPr algn="r" fontAlgn="b"/>
                      <a:r>
                        <a:rPr lang="it-IT" sz="1600" u="none" strike="noStrike" dirty="0" smtClean="0">
                          <a:effectLst/>
                        </a:rPr>
                        <a:t>19057.3</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it-IT" sz="1600" u="none" strike="noStrike" dirty="0" smtClean="0">
                          <a:effectLst/>
                        </a:rPr>
                        <a:t>1305.45</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it-IT" sz="1600" u="none" strike="noStrike" dirty="0" smtClean="0">
                          <a:effectLst/>
                        </a:rPr>
                        <a:t>2590.0</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r" rtl="0" fontAlgn="b"/>
                      <a:r>
                        <a:rPr lang="it-IT" sz="1600" u="none" strike="noStrike" dirty="0">
                          <a:effectLst/>
                        </a:rPr>
                        <a:t>554448.62</a:t>
                      </a:r>
                      <a:endParaRPr lang="it-IT" sz="16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774142843"/>
                  </a:ext>
                </a:extLst>
              </a:tr>
              <a:tr h="360000">
                <a:tc>
                  <a:txBody>
                    <a:bodyPr/>
                    <a:lstStyle/>
                    <a:p>
                      <a:pPr algn="l" rtl="0" fontAlgn="b"/>
                      <a:r>
                        <a:rPr lang="it-IT" sz="1600" u="none" strike="noStrike" dirty="0">
                          <a:effectLst/>
                        </a:rPr>
                        <a:t>33</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l" rtl="0" fontAlgn="b"/>
                      <a:r>
                        <a:rPr lang="it-IT" sz="1600" u="none" strike="noStrike" dirty="0">
                          <a:effectLst/>
                        </a:rPr>
                        <a:t>200</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l" rtl="0" fontAlgn="b"/>
                      <a:r>
                        <a:rPr lang="it-IT" sz="1600" u="none" strike="noStrike" dirty="0">
                          <a:effectLst/>
                        </a:rPr>
                        <a:t>[1,15]</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l" rtl="0" fontAlgn="b"/>
                      <a:r>
                        <a:rPr lang="it-IT" sz="1600" u="none" strike="noStrike" dirty="0">
                          <a:effectLst/>
                        </a:rPr>
                        <a:t>[</a:t>
                      </a:r>
                      <a:r>
                        <a:rPr lang="it-IT" sz="1600" u="none" strike="noStrike" dirty="0" smtClean="0">
                          <a:effectLst/>
                        </a:rPr>
                        <a:t>3.10</a:t>
                      </a:r>
                      <a:r>
                        <a:rPr lang="it-IT" sz="1600" u="none" strike="noStrike" dirty="0">
                          <a:effectLst/>
                        </a:rPr>
                        <a:t>]</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it-IT" sz="1600" u="none" strike="noStrike">
                          <a:effectLst/>
                        </a:rPr>
                        <a:t>0</a:t>
                      </a:r>
                      <a:endParaRPr lang="it-IT" sz="1600" b="0" i="0" u="none" strike="noStrike">
                        <a:solidFill>
                          <a:srgbClr val="000000"/>
                        </a:solidFill>
                        <a:effectLst/>
                        <a:latin typeface="Calibri" panose="020F0502020204030204" pitchFamily="34" charset="0"/>
                      </a:endParaRPr>
                    </a:p>
                  </a:txBody>
                  <a:tcPr marL="45720" marR="45720" anchor="b">
                    <a:solidFill>
                      <a:schemeClr val="accent1">
                        <a:lumMod val="60000"/>
                        <a:lumOff val="40000"/>
                      </a:schemeClr>
                    </a:solidFill>
                  </a:tcPr>
                </a:tc>
                <a:tc>
                  <a:txBody>
                    <a:bodyPr/>
                    <a:lstStyle/>
                    <a:p>
                      <a:pPr algn="r" fontAlgn="b"/>
                      <a:r>
                        <a:rPr lang="it-IT" sz="1600" u="none" strike="noStrike" dirty="0" smtClean="0">
                          <a:effectLst/>
                        </a:rPr>
                        <a:t>6.18</a:t>
                      </a:r>
                      <a:endParaRPr lang="it-IT" sz="1600" b="0" i="0" u="none" strike="noStrike" dirty="0">
                        <a:solidFill>
                          <a:srgbClr val="000000"/>
                        </a:solidFill>
                        <a:effectLst/>
                        <a:latin typeface="Calibri" panose="020F0502020204030204" pitchFamily="34" charset="0"/>
                      </a:endParaRPr>
                    </a:p>
                  </a:txBody>
                  <a:tcPr marL="45720" marR="45720" anchor="b">
                    <a:solidFill>
                      <a:schemeClr val="accent1">
                        <a:lumMod val="60000"/>
                        <a:lumOff val="40000"/>
                      </a:schemeClr>
                    </a:solidFill>
                  </a:tcPr>
                </a:tc>
                <a:tc>
                  <a:txBody>
                    <a:bodyPr/>
                    <a:lstStyle/>
                    <a:p>
                      <a:pPr algn="r" fontAlgn="b"/>
                      <a:r>
                        <a:rPr lang="it-IT" sz="1600" u="none" strike="noStrike" dirty="0">
                          <a:effectLst/>
                        </a:rPr>
                        <a:t>92418</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it-IT" sz="1600" u="none" strike="noStrike" dirty="0" smtClean="0">
                          <a:effectLst/>
                        </a:rPr>
                        <a:t>1803.60</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it-IT" sz="1600" u="none" strike="noStrike" dirty="0" smtClean="0">
                          <a:effectLst/>
                        </a:rPr>
                        <a:t>1210.0</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r" rtl="0" fontAlgn="b"/>
                      <a:r>
                        <a:rPr lang="it-IT" sz="1600" u="none" strike="noStrike" dirty="0">
                          <a:effectLst/>
                        </a:rPr>
                        <a:t>116240.67</a:t>
                      </a:r>
                      <a:endParaRPr lang="it-IT" sz="16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2499266196"/>
                  </a:ext>
                </a:extLst>
              </a:tr>
              <a:tr h="360000">
                <a:tc>
                  <a:txBody>
                    <a:bodyPr/>
                    <a:lstStyle/>
                    <a:p>
                      <a:pPr algn="l" rtl="0" fontAlgn="b"/>
                      <a:r>
                        <a:rPr lang="it-IT" sz="1600" u="none" strike="noStrike" dirty="0">
                          <a:effectLst/>
                        </a:rPr>
                        <a:t>36</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l" rtl="0" fontAlgn="b"/>
                      <a:r>
                        <a:rPr lang="it-IT" sz="1600" u="none" strike="noStrike" dirty="0">
                          <a:effectLst/>
                        </a:rPr>
                        <a:t>200</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l" rtl="0" fontAlgn="b"/>
                      <a:r>
                        <a:rPr lang="it-IT" sz="1600" u="none" strike="noStrike" dirty="0">
                          <a:effectLst/>
                        </a:rPr>
                        <a:t>[20,40]</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l" rtl="0" fontAlgn="b"/>
                      <a:r>
                        <a:rPr lang="it-IT" sz="1600" u="none" strike="noStrike" dirty="0">
                          <a:effectLst/>
                        </a:rPr>
                        <a:t>[3,10]</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it-IT" sz="1600" u="none" strike="noStrike">
                          <a:effectLst/>
                        </a:rPr>
                        <a:t>0</a:t>
                      </a:r>
                      <a:endParaRPr lang="it-IT" sz="1600" b="0" i="0" u="none" strike="noStrike">
                        <a:solidFill>
                          <a:srgbClr val="000000"/>
                        </a:solidFill>
                        <a:effectLst/>
                        <a:latin typeface="Calibri" panose="020F0502020204030204" pitchFamily="34" charset="0"/>
                      </a:endParaRPr>
                    </a:p>
                  </a:txBody>
                  <a:tcPr marL="45720" marR="45720" anchor="b">
                    <a:solidFill>
                      <a:schemeClr val="accent1">
                        <a:lumMod val="60000"/>
                        <a:lumOff val="40000"/>
                      </a:schemeClr>
                    </a:solidFill>
                  </a:tcPr>
                </a:tc>
                <a:tc>
                  <a:txBody>
                    <a:bodyPr/>
                    <a:lstStyle/>
                    <a:p>
                      <a:pPr algn="r" fontAlgn="b"/>
                      <a:r>
                        <a:rPr lang="it-IT" sz="1600" u="none" strike="noStrike" dirty="0" smtClean="0">
                          <a:effectLst/>
                        </a:rPr>
                        <a:t>5.60</a:t>
                      </a:r>
                      <a:endParaRPr lang="it-IT" sz="1600" b="0" i="0" u="none" strike="noStrike" dirty="0">
                        <a:solidFill>
                          <a:srgbClr val="000000"/>
                        </a:solidFill>
                        <a:effectLst/>
                        <a:latin typeface="Calibri" panose="020F0502020204030204" pitchFamily="34" charset="0"/>
                      </a:endParaRPr>
                    </a:p>
                  </a:txBody>
                  <a:tcPr marL="45720" marR="45720" anchor="b">
                    <a:solidFill>
                      <a:schemeClr val="accent1">
                        <a:lumMod val="60000"/>
                        <a:lumOff val="40000"/>
                      </a:schemeClr>
                    </a:solidFill>
                  </a:tcPr>
                </a:tc>
                <a:tc>
                  <a:txBody>
                    <a:bodyPr/>
                    <a:lstStyle/>
                    <a:p>
                      <a:pPr algn="r" fontAlgn="b"/>
                      <a:r>
                        <a:rPr lang="it-IT" sz="1600" u="none" strike="noStrike" dirty="0" smtClean="0">
                          <a:effectLst/>
                        </a:rPr>
                        <a:t>32751.2</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it-IT" sz="1600" u="none" strike="noStrike" dirty="0" smtClean="0">
                          <a:effectLst/>
                        </a:rPr>
                        <a:t>1339.22</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it-IT" sz="1600" u="none" strike="noStrike" dirty="0" smtClean="0">
                          <a:effectLst/>
                        </a:rPr>
                        <a:t>2510.0</a:t>
                      </a:r>
                      <a:endParaRPr lang="it-IT" sz="1600" b="0" i="0" u="none" strike="noStrike" dirty="0">
                        <a:solidFill>
                          <a:srgbClr val="000000"/>
                        </a:solidFill>
                        <a:effectLst/>
                        <a:latin typeface="Calibri" panose="020F0502020204030204" pitchFamily="34" charset="0"/>
                      </a:endParaRPr>
                    </a:p>
                  </a:txBody>
                  <a:tcPr marL="45720" marR="45720" anchor="b"/>
                </a:tc>
                <a:tc>
                  <a:txBody>
                    <a:bodyPr/>
                    <a:lstStyle/>
                    <a:p>
                      <a:pPr algn="r" rtl="0" fontAlgn="b"/>
                      <a:r>
                        <a:rPr lang="it-IT" sz="1600" u="none" strike="noStrike" dirty="0">
                          <a:effectLst/>
                        </a:rPr>
                        <a:t>531514.29</a:t>
                      </a:r>
                      <a:endParaRPr lang="it-IT" sz="16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344345591"/>
                  </a:ext>
                </a:extLst>
              </a:tr>
            </a:tbl>
          </a:graphicData>
        </a:graphic>
      </p:graphicFrame>
    </p:spTree>
    <p:extLst>
      <p:ext uri="{BB962C8B-B14F-4D97-AF65-F5344CB8AC3E}">
        <p14:creationId xmlns:p14="http://schemas.microsoft.com/office/powerpoint/2010/main" val="8080549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Computational</a:t>
            </a:r>
            <a:r>
              <a:rPr lang="it-IT" dirty="0" smtClean="0"/>
              <a:t> </a:t>
            </a:r>
            <a:r>
              <a:rPr lang="it-IT" dirty="0" err="1" smtClean="0"/>
              <a:t>results</a:t>
            </a:r>
            <a:endParaRPr lang="it-IT" dirty="0"/>
          </a:p>
        </p:txBody>
      </p:sp>
      <p:pic>
        <p:nvPicPr>
          <p:cNvPr id="5" name="Immagine 4"/>
          <p:cNvPicPr>
            <a:picLocks noChangeAspect="1"/>
          </p:cNvPicPr>
          <p:nvPr/>
        </p:nvPicPr>
        <p:blipFill>
          <a:blip r:embed="rId3"/>
          <a:stretch>
            <a:fillRect/>
          </a:stretch>
        </p:blipFill>
        <p:spPr>
          <a:xfrm>
            <a:off x="390097" y="908720"/>
            <a:ext cx="8358367" cy="5328592"/>
          </a:xfrm>
          <a:prstGeom prst="rect">
            <a:avLst/>
          </a:prstGeom>
        </p:spPr>
      </p:pic>
    </p:spTree>
    <p:extLst>
      <p:ext uri="{BB962C8B-B14F-4D97-AF65-F5344CB8AC3E}">
        <p14:creationId xmlns:p14="http://schemas.microsoft.com/office/powerpoint/2010/main" val="16604896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Computational</a:t>
            </a:r>
            <a:r>
              <a:rPr lang="it-IT" dirty="0" smtClean="0"/>
              <a:t> </a:t>
            </a:r>
            <a:r>
              <a:rPr lang="it-IT" dirty="0" err="1" smtClean="0"/>
              <a:t>results</a:t>
            </a:r>
            <a:endParaRPr lang="it-IT" dirty="0"/>
          </a:p>
        </p:txBody>
      </p:sp>
      <p:pic>
        <p:nvPicPr>
          <p:cNvPr id="3" name="Immagine 2"/>
          <p:cNvPicPr>
            <a:picLocks noChangeAspect="1"/>
          </p:cNvPicPr>
          <p:nvPr/>
        </p:nvPicPr>
        <p:blipFill>
          <a:blip r:embed="rId3"/>
          <a:stretch>
            <a:fillRect/>
          </a:stretch>
        </p:blipFill>
        <p:spPr>
          <a:xfrm>
            <a:off x="395537" y="893289"/>
            <a:ext cx="8280919" cy="5207261"/>
          </a:xfrm>
          <a:prstGeom prst="rect">
            <a:avLst/>
          </a:prstGeom>
        </p:spPr>
      </p:pic>
    </p:spTree>
    <p:extLst>
      <p:ext uri="{BB962C8B-B14F-4D97-AF65-F5344CB8AC3E}">
        <p14:creationId xmlns:p14="http://schemas.microsoft.com/office/powerpoint/2010/main" val="13144924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Computational</a:t>
            </a:r>
            <a:r>
              <a:rPr lang="it-IT" dirty="0" smtClean="0"/>
              <a:t> </a:t>
            </a:r>
            <a:r>
              <a:rPr lang="it-IT" dirty="0" err="1" smtClean="0"/>
              <a:t>results</a:t>
            </a:r>
            <a:endParaRPr lang="it-IT" dirty="0"/>
          </a:p>
        </p:txBody>
      </p:sp>
      <p:graphicFrame>
        <p:nvGraphicFramePr>
          <p:cNvPr id="3" name="Grafico 2"/>
          <p:cNvGraphicFramePr>
            <a:graphicFrameLocks/>
          </p:cNvGraphicFramePr>
          <p:nvPr>
            <p:extLst>
              <p:ext uri="{D42A27DB-BD31-4B8C-83A1-F6EECF244321}">
                <p14:modId xmlns:p14="http://schemas.microsoft.com/office/powerpoint/2010/main" val="1015062298"/>
              </p:ext>
            </p:extLst>
          </p:nvPr>
        </p:nvGraphicFramePr>
        <p:xfrm>
          <a:off x="503548" y="1124744"/>
          <a:ext cx="8208912" cy="51845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61219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Computational</a:t>
            </a:r>
            <a:r>
              <a:rPr lang="it-IT" dirty="0" smtClean="0"/>
              <a:t> </a:t>
            </a:r>
            <a:r>
              <a:rPr lang="it-IT" dirty="0" err="1" smtClean="0"/>
              <a:t>results</a:t>
            </a:r>
            <a:r>
              <a:rPr lang="it-IT" dirty="0" smtClean="0"/>
              <a:t>: SPT performance</a:t>
            </a:r>
            <a:endParaRPr lang="it-IT" dirty="0"/>
          </a:p>
        </p:txBody>
      </p:sp>
      <p:pic>
        <p:nvPicPr>
          <p:cNvPr id="4" name="Immagine 3"/>
          <p:cNvPicPr>
            <a:picLocks noChangeAspect="1"/>
          </p:cNvPicPr>
          <p:nvPr/>
        </p:nvPicPr>
        <p:blipFill>
          <a:blip r:embed="rId3"/>
          <a:stretch>
            <a:fillRect/>
          </a:stretch>
        </p:blipFill>
        <p:spPr>
          <a:xfrm>
            <a:off x="226352" y="1052736"/>
            <a:ext cx="8442973" cy="4896544"/>
          </a:xfrm>
          <a:prstGeom prst="rect">
            <a:avLst/>
          </a:prstGeom>
        </p:spPr>
      </p:pic>
    </p:spTree>
    <p:extLst>
      <p:ext uri="{BB962C8B-B14F-4D97-AF65-F5344CB8AC3E}">
        <p14:creationId xmlns:p14="http://schemas.microsoft.com/office/powerpoint/2010/main" val="29216465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Computational</a:t>
            </a:r>
            <a:r>
              <a:rPr lang="it-IT" dirty="0" smtClean="0"/>
              <a:t> </a:t>
            </a:r>
            <a:r>
              <a:rPr lang="it-IT" dirty="0" err="1" smtClean="0"/>
              <a:t>results</a:t>
            </a:r>
            <a:endParaRPr lang="it-IT" dirty="0"/>
          </a:p>
        </p:txBody>
      </p:sp>
      <p:pic>
        <p:nvPicPr>
          <p:cNvPr id="3" name="Immagine 2"/>
          <p:cNvPicPr>
            <a:picLocks noChangeAspect="1"/>
          </p:cNvPicPr>
          <p:nvPr/>
        </p:nvPicPr>
        <p:blipFill>
          <a:blip r:embed="rId3"/>
          <a:stretch>
            <a:fillRect/>
          </a:stretch>
        </p:blipFill>
        <p:spPr>
          <a:xfrm>
            <a:off x="539553" y="1005885"/>
            <a:ext cx="7992888" cy="5379313"/>
          </a:xfrm>
          <a:prstGeom prst="rect">
            <a:avLst/>
          </a:prstGeom>
        </p:spPr>
      </p:pic>
    </p:spTree>
    <p:extLst>
      <p:ext uri="{BB962C8B-B14F-4D97-AF65-F5344CB8AC3E}">
        <p14:creationId xmlns:p14="http://schemas.microsoft.com/office/powerpoint/2010/main" val="36405371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23850" y="-100013"/>
            <a:ext cx="8569325" cy="968376"/>
          </a:xfrm>
        </p:spPr>
        <p:txBody>
          <a:bodyPr/>
          <a:lstStyle/>
          <a:p>
            <a:pPr eaLnBrk="1" fontAlgn="auto" hangingPunct="1">
              <a:spcAft>
                <a:spcPts val="0"/>
              </a:spcAft>
              <a:defRPr/>
            </a:pPr>
            <a:r>
              <a:rPr lang="it-IT" dirty="0" err="1"/>
              <a:t>Robust</a:t>
            </a:r>
            <a:r>
              <a:rPr lang="it-IT" dirty="0"/>
              <a:t> </a:t>
            </a:r>
            <a:r>
              <a:rPr lang="it-IT" dirty="0" err="1"/>
              <a:t>optimization</a:t>
            </a:r>
            <a:endParaRPr lang="en-US" altLang="it-IT" dirty="0">
              <a:solidFill>
                <a:schemeClr val="tx1">
                  <a:lumMod val="75000"/>
                  <a:lumOff val="25000"/>
                </a:schemeClr>
              </a:solidFill>
            </a:endParaRPr>
          </a:p>
        </p:txBody>
      </p:sp>
      <p:sp>
        <p:nvSpPr>
          <p:cNvPr id="23555" name="Rectangle 3"/>
          <p:cNvSpPr>
            <a:spLocks noGrp="1" noChangeArrowheads="1"/>
          </p:cNvSpPr>
          <p:nvPr>
            <p:ph idx="1"/>
          </p:nvPr>
        </p:nvSpPr>
        <p:spPr>
          <a:xfrm>
            <a:off x="457200" y="980728"/>
            <a:ext cx="8229600" cy="5688360"/>
          </a:xfrm>
        </p:spPr>
        <p:txBody>
          <a:bodyPr/>
          <a:lstStyle/>
          <a:p>
            <a:r>
              <a:rPr lang="en-US" dirty="0" smtClean="0">
                <a:solidFill>
                  <a:srgbClr val="008000"/>
                </a:solidFill>
              </a:rPr>
              <a:t>Robust </a:t>
            </a:r>
            <a:r>
              <a:rPr lang="en-US" dirty="0">
                <a:solidFill>
                  <a:srgbClr val="008000"/>
                </a:solidFill>
              </a:rPr>
              <a:t>optimization </a:t>
            </a:r>
            <a:r>
              <a:rPr lang="en-US" dirty="0" smtClean="0">
                <a:solidFill>
                  <a:srgbClr val="008000"/>
                </a:solidFill>
              </a:rPr>
              <a:t>problems</a:t>
            </a:r>
            <a:r>
              <a:rPr lang="en-US" dirty="0" smtClean="0"/>
              <a:t>: take </a:t>
            </a:r>
            <a:r>
              <a:rPr lang="en-US" dirty="0"/>
              <a:t>care of incomplete or erroneous data through a proactive approach. </a:t>
            </a:r>
            <a:endParaRPr lang="en-US" dirty="0" smtClean="0"/>
          </a:p>
          <a:p>
            <a:r>
              <a:rPr lang="en-US" dirty="0"/>
              <a:t>In </a:t>
            </a:r>
            <a:r>
              <a:rPr lang="en-US" dirty="0">
                <a:solidFill>
                  <a:srgbClr val="008000"/>
                </a:solidFill>
              </a:rPr>
              <a:t>robust discrete optimization problems</a:t>
            </a:r>
            <a:r>
              <a:rPr lang="en-US" dirty="0"/>
              <a:t>, usually one assumes that, due to the variability of some parameters, </a:t>
            </a:r>
            <a:r>
              <a:rPr lang="en-US" dirty="0">
                <a:solidFill>
                  <a:srgbClr val="3333FF"/>
                </a:solidFill>
              </a:rPr>
              <a:t>a set of possible scenarios</a:t>
            </a:r>
            <a:r>
              <a:rPr lang="en-US" dirty="0"/>
              <a:t> is defined. </a:t>
            </a:r>
            <a:endParaRPr lang="en-US" dirty="0" smtClean="0"/>
          </a:p>
          <a:p>
            <a:endParaRPr lang="en-US" dirty="0" smtClean="0"/>
          </a:p>
          <a:p>
            <a:endParaRPr lang="en-US" dirty="0" smtClean="0"/>
          </a:p>
          <a:p>
            <a:endParaRPr lang="en-US" sz="1800" dirty="0"/>
          </a:p>
          <a:p>
            <a:pPr lvl="2">
              <a:buFont typeface="Wingdings" panose="05000000000000000000" pitchFamily="2" charset="2"/>
              <a:buChar char="q"/>
            </a:pPr>
            <a:r>
              <a:rPr lang="en-US" dirty="0" err="1" smtClean="0"/>
              <a:t>Mulvey</a:t>
            </a:r>
            <a:r>
              <a:rPr lang="en-US" dirty="0" smtClean="0"/>
              <a:t> </a:t>
            </a:r>
            <a:r>
              <a:rPr lang="en-US" dirty="0"/>
              <a:t>et al. (1995):  general framework for explicitly incorporating conflicting objectives and model robustness</a:t>
            </a:r>
          </a:p>
          <a:p>
            <a:pPr lvl="2">
              <a:buFont typeface="Wingdings" panose="05000000000000000000" pitchFamily="2" charset="2"/>
              <a:buChar char="q"/>
            </a:pPr>
            <a:r>
              <a:rPr lang="en-US" dirty="0" err="1"/>
              <a:t>Kouvelis</a:t>
            </a:r>
            <a:r>
              <a:rPr lang="en-US" dirty="0"/>
              <a:t> et al. (1997): several robustness criteria are discussed. </a:t>
            </a:r>
          </a:p>
          <a:p>
            <a:pPr lvl="2">
              <a:buFont typeface="Wingdings" panose="05000000000000000000" pitchFamily="2" charset="2"/>
              <a:buChar char="q"/>
            </a:pPr>
            <a:r>
              <a:rPr lang="en-US" dirty="0"/>
              <a:t>Daniels et al. (1995) introduce a commonly used approach: minimizing the </a:t>
            </a:r>
            <a:r>
              <a:rPr lang="en-US" i="1" dirty="0"/>
              <a:t>maximum regret</a:t>
            </a:r>
            <a:r>
              <a:rPr lang="en-US" dirty="0"/>
              <a:t>, that is the maximal possible deviation of a given solution from </a:t>
            </a:r>
            <a:r>
              <a:rPr lang="en-US" dirty="0" smtClean="0"/>
              <a:t>the optimal one</a:t>
            </a:r>
            <a:endParaRPr lang="en-US" altLang="it-IT" dirty="0" smtClean="0"/>
          </a:p>
        </p:txBody>
      </p:sp>
      <p:sp>
        <p:nvSpPr>
          <p:cNvPr id="2" name="Rettangolo arrotondato 1"/>
          <p:cNvSpPr/>
          <p:nvPr/>
        </p:nvSpPr>
        <p:spPr>
          <a:xfrm>
            <a:off x="323850" y="2933296"/>
            <a:ext cx="8712646" cy="919401"/>
          </a:xfrm>
          <a:prstGeom prst="round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spAutoFit/>
          </a:bodyPr>
          <a:lstStyle/>
          <a:p>
            <a:pPr algn="ctr"/>
            <a:r>
              <a:rPr lang="en-US" sz="2400" dirty="0"/>
              <a:t>The robust approach consists </a:t>
            </a:r>
            <a:r>
              <a:rPr lang="en-US" sz="2400" dirty="0" smtClean="0"/>
              <a:t>in minimizing </a:t>
            </a:r>
            <a:r>
              <a:rPr lang="en-US" sz="2400" dirty="0"/>
              <a:t>the worst case performance of a solution over all scenarios</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Computational</a:t>
            </a:r>
            <a:r>
              <a:rPr lang="it-IT" dirty="0" smtClean="0"/>
              <a:t> </a:t>
            </a:r>
            <a:r>
              <a:rPr lang="it-IT" dirty="0" err="1" smtClean="0"/>
              <a:t>results</a:t>
            </a:r>
            <a:endParaRPr lang="it-IT" dirty="0"/>
          </a:p>
        </p:txBody>
      </p:sp>
      <p:pic>
        <p:nvPicPr>
          <p:cNvPr id="3" name="Immagine 2"/>
          <p:cNvPicPr>
            <a:picLocks noChangeAspect="1"/>
          </p:cNvPicPr>
          <p:nvPr/>
        </p:nvPicPr>
        <p:blipFill>
          <a:blip r:embed="rId3"/>
          <a:stretch>
            <a:fillRect/>
          </a:stretch>
        </p:blipFill>
        <p:spPr>
          <a:xfrm>
            <a:off x="683568" y="1221649"/>
            <a:ext cx="7865438" cy="4727631"/>
          </a:xfrm>
          <a:prstGeom prst="rect">
            <a:avLst/>
          </a:prstGeom>
        </p:spPr>
      </p:pic>
    </p:spTree>
    <p:extLst>
      <p:ext uri="{BB962C8B-B14F-4D97-AF65-F5344CB8AC3E}">
        <p14:creationId xmlns:p14="http://schemas.microsoft.com/office/powerpoint/2010/main" val="22579309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Computational</a:t>
            </a:r>
            <a:r>
              <a:rPr lang="it-IT" dirty="0" smtClean="0"/>
              <a:t> </a:t>
            </a:r>
            <a:r>
              <a:rPr lang="it-IT" dirty="0" err="1" smtClean="0"/>
              <a:t>results</a:t>
            </a:r>
            <a:endParaRPr lang="it-IT" dirty="0"/>
          </a:p>
        </p:txBody>
      </p:sp>
      <p:pic>
        <p:nvPicPr>
          <p:cNvPr id="3" name="Immagine 2"/>
          <p:cNvPicPr>
            <a:picLocks noChangeAspect="1"/>
          </p:cNvPicPr>
          <p:nvPr/>
        </p:nvPicPr>
        <p:blipFill>
          <a:blip r:embed="rId3"/>
          <a:stretch>
            <a:fillRect/>
          </a:stretch>
        </p:blipFill>
        <p:spPr>
          <a:xfrm>
            <a:off x="474556" y="1052736"/>
            <a:ext cx="8273908" cy="4973148"/>
          </a:xfrm>
          <a:prstGeom prst="rect">
            <a:avLst/>
          </a:prstGeom>
        </p:spPr>
      </p:pic>
    </p:spTree>
    <p:extLst>
      <p:ext uri="{BB962C8B-B14F-4D97-AF65-F5344CB8AC3E}">
        <p14:creationId xmlns:p14="http://schemas.microsoft.com/office/powerpoint/2010/main" val="42047014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Computational</a:t>
            </a:r>
            <a:r>
              <a:rPr lang="it-IT" dirty="0" smtClean="0"/>
              <a:t> </a:t>
            </a:r>
            <a:r>
              <a:rPr lang="it-IT" dirty="0" err="1" smtClean="0"/>
              <a:t>results</a:t>
            </a:r>
            <a:endParaRPr lang="en-US" dirty="0"/>
          </a:p>
        </p:txBody>
      </p:sp>
      <p:sp>
        <p:nvSpPr>
          <p:cNvPr id="3" name="Segnaposto contenuto 2"/>
          <p:cNvSpPr>
            <a:spLocks noGrp="1"/>
          </p:cNvSpPr>
          <p:nvPr>
            <p:ph idx="1"/>
          </p:nvPr>
        </p:nvSpPr>
        <p:spPr/>
        <p:txBody>
          <a:bodyPr/>
          <a:lstStyle/>
          <a:p>
            <a:endParaRPr lang="en-US"/>
          </a:p>
        </p:txBody>
      </p:sp>
      <p:graphicFrame>
        <p:nvGraphicFramePr>
          <p:cNvPr id="6" name="Table 3"/>
          <p:cNvGraphicFramePr>
            <a:graphicFrameLocks noGrp="1"/>
          </p:cNvGraphicFramePr>
          <p:nvPr>
            <p:extLst>
              <p:ext uri="{D42A27DB-BD31-4B8C-83A1-F6EECF244321}">
                <p14:modId xmlns:p14="http://schemas.microsoft.com/office/powerpoint/2010/main" val="3047157957"/>
              </p:ext>
            </p:extLst>
          </p:nvPr>
        </p:nvGraphicFramePr>
        <p:xfrm>
          <a:off x="602409" y="634911"/>
          <a:ext cx="8075537" cy="7406708"/>
        </p:xfrm>
        <a:graphic>
          <a:graphicData uri="http://schemas.openxmlformats.org/drawingml/2006/table">
            <a:tbl>
              <a:tblPr/>
              <a:tblGrid>
                <a:gridCol w="549058">
                  <a:extLst>
                    <a:ext uri="{9D8B030D-6E8A-4147-A177-3AD203B41FA5}">
                      <a16:colId xmlns:a16="http://schemas.microsoft.com/office/drawing/2014/main" val="20000"/>
                    </a:ext>
                  </a:extLst>
                </a:gridCol>
                <a:gridCol w="677333">
                  <a:extLst>
                    <a:ext uri="{9D8B030D-6E8A-4147-A177-3AD203B41FA5}">
                      <a16:colId xmlns:a16="http://schemas.microsoft.com/office/drawing/2014/main" val="20001"/>
                    </a:ext>
                  </a:extLst>
                </a:gridCol>
                <a:gridCol w="804333">
                  <a:extLst>
                    <a:ext uri="{9D8B030D-6E8A-4147-A177-3AD203B41FA5}">
                      <a16:colId xmlns:a16="http://schemas.microsoft.com/office/drawing/2014/main" val="20002"/>
                    </a:ext>
                  </a:extLst>
                </a:gridCol>
                <a:gridCol w="1871134">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2190216">
                  <a:extLst>
                    <a:ext uri="{9D8B030D-6E8A-4147-A177-3AD203B41FA5}">
                      <a16:colId xmlns:a16="http://schemas.microsoft.com/office/drawing/2014/main" val="20005"/>
                    </a:ext>
                  </a:extLst>
                </a:gridCol>
                <a:gridCol w="1069063">
                  <a:extLst>
                    <a:ext uri="{9D8B030D-6E8A-4147-A177-3AD203B41FA5}">
                      <a16:colId xmlns:a16="http://schemas.microsoft.com/office/drawing/2014/main" val="20006"/>
                    </a:ext>
                  </a:extLst>
                </a:gridCol>
              </a:tblGrid>
              <a:tr h="557240">
                <a:tc>
                  <a:txBody>
                    <a:bodyPr/>
                    <a:lstStyle/>
                    <a:p>
                      <a:pPr algn="ctr" fontAlgn="b"/>
                      <a:r>
                        <a:rPr lang="en-US" sz="1200" b="1" i="0" u="none" strike="noStrike" dirty="0" smtClean="0">
                          <a:solidFill>
                            <a:srgbClr val="000000"/>
                          </a:solidFill>
                          <a:effectLst/>
                          <a:latin typeface="Calibri"/>
                        </a:rPr>
                        <a:t>Instance </a:t>
                      </a:r>
                    </a:p>
                    <a:p>
                      <a:pPr algn="ctr" fontAlgn="b"/>
                      <a:r>
                        <a:rPr lang="en-US" sz="1200" b="1" i="0" u="none" strike="noStrike" dirty="0" smtClean="0">
                          <a:solidFill>
                            <a:srgbClr val="000000"/>
                          </a:solidFill>
                          <a:effectLst/>
                          <a:latin typeface="Calibri"/>
                        </a:rPr>
                        <a:t>class</a:t>
                      </a:r>
                      <a:endParaRPr lang="en-US" sz="1200" b="1" i="0" u="none" strike="noStrike" dirty="0">
                        <a:solidFill>
                          <a:srgbClr val="000000"/>
                        </a:solidFill>
                        <a:effectLst/>
                        <a:latin typeface="Calibri"/>
                      </a:endParaRPr>
                    </a:p>
                  </a:txBody>
                  <a:tcPr marL="7383" marR="7383" marT="7383" marB="0" anchor="ctr">
                    <a:lnL>
                      <a:noFill/>
                    </a:lnL>
                    <a:lnR>
                      <a:noFill/>
                    </a:lnR>
                    <a:lnT>
                      <a:noFill/>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fontAlgn="b"/>
                      <a:r>
                        <a:rPr lang="en-US" sz="1200" b="1" i="0" u="none" strike="noStrike" dirty="0" smtClean="0">
                          <a:solidFill>
                            <a:srgbClr val="000000"/>
                          </a:solidFill>
                          <a:effectLst/>
                          <a:latin typeface="Calibri"/>
                        </a:rPr>
                        <a:t># jobs</a:t>
                      </a:r>
                    </a:p>
                  </a:txBody>
                  <a:tcPr marL="7383" marR="7383" marT="7383" marB="0" anchor="ctr">
                    <a:lnL>
                      <a:noFill/>
                    </a:lnL>
                    <a:lnR>
                      <a:noFill/>
                    </a:lnR>
                    <a:lnT>
                      <a:noFill/>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fontAlgn="b"/>
                      <a:r>
                        <a:rPr lang="en-US" sz="1200" b="1" i="0" u="none" strike="noStrike" dirty="0" smtClean="0">
                          <a:solidFill>
                            <a:srgbClr val="000000"/>
                          </a:solidFill>
                          <a:effectLst/>
                          <a:latin typeface="Calibri"/>
                        </a:rPr>
                        <a:t>Processing</a:t>
                      </a:r>
                      <a:r>
                        <a:rPr lang="en-US" sz="1200" b="1" i="0" u="none" strike="noStrike" baseline="0" dirty="0" smtClean="0">
                          <a:solidFill>
                            <a:srgbClr val="000000"/>
                          </a:solidFill>
                          <a:effectLst/>
                          <a:latin typeface="Calibri"/>
                        </a:rPr>
                        <a:t/>
                      </a:r>
                      <a:br>
                        <a:rPr lang="en-US" sz="1200" b="1" i="0" u="none" strike="noStrike" baseline="0" dirty="0" smtClean="0">
                          <a:solidFill>
                            <a:srgbClr val="000000"/>
                          </a:solidFill>
                          <a:effectLst/>
                          <a:latin typeface="Calibri"/>
                        </a:rPr>
                      </a:br>
                      <a:r>
                        <a:rPr lang="en-US" sz="1200" b="1" i="0" u="none" strike="noStrike" baseline="0" dirty="0" smtClean="0">
                          <a:solidFill>
                            <a:srgbClr val="000000"/>
                          </a:solidFill>
                          <a:effectLst/>
                          <a:latin typeface="Calibri"/>
                        </a:rPr>
                        <a:t>times</a:t>
                      </a:r>
                      <a:endParaRPr lang="en-US" sz="1200" b="1" i="0" u="none" strike="noStrike" dirty="0">
                        <a:solidFill>
                          <a:srgbClr val="000000"/>
                        </a:solidFill>
                        <a:effectLst/>
                        <a:latin typeface="Calibri"/>
                      </a:endParaRPr>
                    </a:p>
                  </a:txBody>
                  <a:tcPr marL="7383" marR="7383" marT="7383" marB="0" anchor="ctr">
                    <a:lnL>
                      <a:noFill/>
                    </a:lnL>
                    <a:lnR>
                      <a:noFill/>
                    </a:lnR>
                    <a:lnT>
                      <a:noFill/>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fontAlgn="b"/>
                      <a:r>
                        <a:rPr lang="en-US" sz="1200" b="1" i="0" u="none" strike="noStrike" dirty="0" err="1" smtClean="0">
                          <a:solidFill>
                            <a:srgbClr val="000000"/>
                          </a:solidFill>
                          <a:effectLst/>
                          <a:latin typeface="Calibri"/>
                        </a:rPr>
                        <a:t>Minimax</a:t>
                      </a:r>
                      <a:r>
                        <a:rPr lang="en-US" sz="1200" b="1" i="0" u="none" strike="noStrike" dirty="0" smtClean="0">
                          <a:solidFill>
                            <a:srgbClr val="000000"/>
                          </a:solidFill>
                          <a:effectLst/>
                          <a:latin typeface="Calibri"/>
                        </a:rPr>
                        <a:t> regret</a:t>
                      </a:r>
                    </a:p>
                    <a:p>
                      <a:pPr algn="ctr" fontAlgn="b"/>
                      <a:r>
                        <a:rPr lang="en-US" sz="1200" b="1" i="0" u="none" strike="noStrike" dirty="0" smtClean="0">
                          <a:solidFill>
                            <a:srgbClr val="000000"/>
                          </a:solidFill>
                          <a:effectLst/>
                          <a:latin typeface="Calibri"/>
                        </a:rPr>
                        <a:t>(</a:t>
                      </a:r>
                      <a:r>
                        <a:rPr lang="en-US" sz="1200" b="1" i="0" u="none" strike="noStrike" baseline="0" dirty="0" smtClean="0">
                          <a:solidFill>
                            <a:srgbClr val="000000"/>
                          </a:solidFill>
                          <a:effectLst/>
                          <a:latin typeface="Calibri"/>
                        </a:rPr>
                        <a:t>objective </a:t>
                      </a:r>
                      <a:r>
                        <a:rPr lang="en-US" sz="1200" b="1" i="0" u="none" strike="noStrike" dirty="0" smtClean="0">
                          <a:solidFill>
                            <a:srgbClr val="000000"/>
                          </a:solidFill>
                          <a:effectLst/>
                          <a:latin typeface="+mn-lt"/>
                        </a:rPr>
                        <a:t>opt.</a:t>
                      </a:r>
                      <a:r>
                        <a:rPr lang="en-US" sz="1200" b="1" i="0" u="none" strike="noStrike" baseline="0" dirty="0" smtClean="0">
                          <a:solidFill>
                            <a:srgbClr val="000000"/>
                          </a:solidFill>
                          <a:effectLst/>
                          <a:latin typeface="+mn-lt"/>
                        </a:rPr>
                        <a:t> </a:t>
                      </a:r>
                      <a:r>
                        <a:rPr lang="en-US" sz="1200" b="1" i="0" u="none" strike="noStrike" baseline="0" dirty="0" smtClean="0">
                          <a:solidFill>
                            <a:srgbClr val="000000"/>
                          </a:solidFill>
                          <a:effectLst/>
                          <a:latin typeface="Calibri"/>
                        </a:rPr>
                        <a:t>val.)</a:t>
                      </a:r>
                      <a:endParaRPr lang="en-US" sz="1200" b="1" i="0" u="none" strike="noStrike" dirty="0">
                        <a:solidFill>
                          <a:srgbClr val="000000"/>
                        </a:solidFill>
                        <a:effectLst/>
                        <a:latin typeface="Calibri"/>
                      </a:endParaRPr>
                    </a:p>
                  </a:txBody>
                  <a:tcPr marL="7383" marR="7383" marT="7383" marB="0" anchor="ctr">
                    <a:lnL>
                      <a:noFill/>
                    </a:lnL>
                    <a:lnR>
                      <a:noFill/>
                    </a:lnR>
                    <a:lnT>
                      <a:noFill/>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fontAlgn="b"/>
                      <a:r>
                        <a:rPr lang="en-US" sz="1200" b="1" i="0" u="none" strike="noStrike" dirty="0" smtClean="0">
                          <a:solidFill>
                            <a:srgbClr val="000000"/>
                          </a:solidFill>
                          <a:effectLst/>
                          <a:latin typeface="Calibri"/>
                        </a:rPr>
                        <a:t>Time</a:t>
                      </a:r>
                    </a:p>
                    <a:p>
                      <a:pPr algn="ctr" fontAlgn="b"/>
                      <a:r>
                        <a:rPr lang="en-US" sz="1200" b="1" i="0" u="none" strike="noStrike" dirty="0" smtClean="0">
                          <a:solidFill>
                            <a:srgbClr val="000000"/>
                          </a:solidFill>
                          <a:effectLst/>
                          <a:latin typeface="Calibri"/>
                        </a:rPr>
                        <a:t>(</a:t>
                      </a:r>
                      <a:r>
                        <a:rPr lang="en-US" sz="1200" b="1" i="0" u="none" strike="noStrike" dirty="0" err="1" smtClean="0">
                          <a:solidFill>
                            <a:srgbClr val="000000"/>
                          </a:solidFill>
                          <a:effectLst/>
                          <a:latin typeface="Calibri"/>
                        </a:rPr>
                        <a:t>sec.s</a:t>
                      </a:r>
                      <a:r>
                        <a:rPr lang="en-US" sz="1200" b="1" i="0" u="none" strike="noStrike" dirty="0" smtClean="0">
                          <a:solidFill>
                            <a:srgbClr val="000000"/>
                          </a:solidFill>
                          <a:effectLst/>
                          <a:latin typeface="Calibri"/>
                        </a:rPr>
                        <a:t>)</a:t>
                      </a:r>
                      <a:endParaRPr lang="en-US" sz="1200" b="1" i="0" u="none" strike="noStrike" dirty="0">
                        <a:solidFill>
                          <a:srgbClr val="000000"/>
                        </a:solidFill>
                        <a:effectLst/>
                        <a:latin typeface="Calibri"/>
                      </a:endParaRPr>
                    </a:p>
                  </a:txBody>
                  <a:tcPr marL="7383" marR="7383" marT="7383" marB="0" anchor="ctr">
                    <a:lnL>
                      <a:noFill/>
                    </a:lnL>
                    <a:lnR>
                      <a:noFill/>
                    </a:lnR>
                    <a:lnT>
                      <a:noFill/>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fontAlgn="b"/>
                      <a:r>
                        <a:rPr lang="en-US" sz="1200" b="1" i="0" u="none" strike="noStrike" dirty="0" smtClean="0">
                          <a:solidFill>
                            <a:srgbClr val="000000"/>
                          </a:solidFill>
                          <a:effectLst/>
                          <a:latin typeface="Calibri"/>
                        </a:rPr>
                        <a:t>Total completion</a:t>
                      </a:r>
                      <a:r>
                        <a:rPr lang="en-US" sz="1200" b="1" i="0" u="none" strike="noStrike" baseline="0" dirty="0" smtClean="0">
                          <a:solidFill>
                            <a:srgbClr val="000000"/>
                          </a:solidFill>
                          <a:effectLst/>
                          <a:latin typeface="Calibri"/>
                        </a:rPr>
                        <a:t> time values</a:t>
                      </a:r>
                    </a:p>
                    <a:p>
                      <a:pPr algn="ctr" fontAlgn="b"/>
                      <a:r>
                        <a:rPr lang="en-US" sz="1200" b="1" i="0" u="none" strike="noStrike" baseline="0" dirty="0" smtClean="0">
                          <a:solidFill>
                            <a:srgbClr val="000000"/>
                          </a:solidFill>
                          <a:effectLst/>
                          <a:latin typeface="Calibri"/>
                        </a:rPr>
                        <a:t>(average over all scenarios)</a:t>
                      </a:r>
                      <a:endParaRPr lang="en-US" sz="1200" b="1" i="0" u="none" strike="noStrike" dirty="0">
                        <a:solidFill>
                          <a:srgbClr val="000000"/>
                        </a:solidFill>
                        <a:effectLst/>
                        <a:latin typeface="Calibri"/>
                      </a:endParaRPr>
                    </a:p>
                  </a:txBody>
                  <a:tcPr marL="7383" marR="7383" marT="7383" marB="0" anchor="ctr">
                    <a:lnL>
                      <a:noFill/>
                    </a:lnL>
                    <a:lnR>
                      <a:noFill/>
                    </a:lnR>
                    <a:lnT>
                      <a:noFill/>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fontAlgn="b"/>
                      <a:r>
                        <a:rPr lang="en-US" sz="1200" b="1" i="0" u="none" strike="noStrike" dirty="0">
                          <a:solidFill>
                            <a:srgbClr val="000000"/>
                          </a:solidFill>
                          <a:effectLst/>
                          <a:latin typeface="Calibri"/>
                        </a:rPr>
                        <a:t>Average Regret </a:t>
                      </a:r>
                      <a:r>
                        <a:rPr lang="en-US" sz="1200" b="1" i="0" u="none" strike="noStrike" dirty="0" smtClean="0">
                          <a:solidFill>
                            <a:srgbClr val="000000"/>
                          </a:solidFill>
                          <a:effectLst/>
                          <a:latin typeface="Calibri"/>
                        </a:rPr>
                        <a:t>(per mille)</a:t>
                      </a:r>
                      <a:endParaRPr lang="en-US" sz="1200" b="1" i="0" u="none" strike="noStrike" dirty="0">
                        <a:solidFill>
                          <a:srgbClr val="000000"/>
                        </a:solidFill>
                        <a:effectLst/>
                        <a:latin typeface="Calibri"/>
                      </a:endParaRPr>
                    </a:p>
                  </a:txBody>
                  <a:tcPr marL="7383" marR="7383" marT="7383" marB="0" anchor="ctr">
                    <a:lnL>
                      <a:noFill/>
                    </a:lnL>
                    <a:lnR>
                      <a:noFill/>
                    </a:lnR>
                    <a:lnT>
                      <a:noFill/>
                    </a:lnT>
                    <a:lnB w="12700" cap="flat" cmpd="sng" algn="ctr">
                      <a:solidFill>
                        <a:scrgbClr r="0" g="0" b="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146418">
                <a:tc>
                  <a:txBody>
                    <a:bodyPr/>
                    <a:lstStyle/>
                    <a:p>
                      <a:pPr algn="ctr" fontAlgn="b"/>
                      <a:r>
                        <a:rPr lang="en-US" sz="1200" b="0" i="0" u="none" strike="noStrike" dirty="0">
                          <a:solidFill>
                            <a:srgbClr val="000000"/>
                          </a:solidFill>
                          <a:effectLst/>
                          <a:latin typeface="Calibri"/>
                        </a:rPr>
                        <a:t>1</a:t>
                      </a:r>
                    </a:p>
                  </a:txBody>
                  <a:tcPr marL="7383" marR="7383" marT="7383"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Calibri"/>
                        </a:rPr>
                        <a:t>50</a:t>
                      </a:r>
                    </a:p>
                  </a:txBody>
                  <a:tcPr marL="7383" marR="7383" marT="7383"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b"/>
                      <a:r>
                        <a:rPr lang="pt-BR" sz="1200" b="0" i="0" u="none" strike="noStrike" dirty="0">
                          <a:solidFill>
                            <a:srgbClr val="000000"/>
                          </a:solidFill>
                          <a:effectLst/>
                          <a:latin typeface="Calibri"/>
                        </a:rPr>
                        <a:t>[1,15]</a:t>
                      </a:r>
                    </a:p>
                  </a:txBody>
                  <a:tcPr marL="7383" marR="7383" marT="7383"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b"/>
                      <a:r>
                        <a:rPr lang="hr-HR" sz="1200" b="0" i="0" u="none" strike="noStrike" dirty="0">
                          <a:solidFill>
                            <a:srgbClr val="000000"/>
                          </a:solidFill>
                          <a:effectLst/>
                          <a:latin typeface="Calibri"/>
                        </a:rPr>
                        <a:t>14.55</a:t>
                      </a:r>
                    </a:p>
                  </a:txBody>
                  <a:tcPr marL="7383" marR="7383" marT="7383"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b"/>
                      <a:r>
                        <a:rPr lang="hr-HR" sz="1200" b="0" i="0" u="none" strike="noStrike">
                          <a:solidFill>
                            <a:srgbClr val="000000"/>
                          </a:solidFill>
                          <a:effectLst/>
                          <a:latin typeface="Calibri"/>
                        </a:rPr>
                        <a:t>2.01</a:t>
                      </a:r>
                    </a:p>
                  </a:txBody>
                  <a:tcPr marL="7383" marR="7383" marT="7383"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b"/>
                      <a:r>
                        <a:rPr lang="hr-HR" sz="1200" b="0" i="0" u="none" strike="noStrike">
                          <a:solidFill>
                            <a:srgbClr val="000000"/>
                          </a:solidFill>
                          <a:effectLst/>
                          <a:latin typeface="Calibri"/>
                        </a:rPr>
                        <a:t>7536.44</a:t>
                      </a:r>
                    </a:p>
                  </a:txBody>
                  <a:tcPr marL="7383" marR="7383" marT="7383"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b"/>
                      <a:r>
                        <a:rPr lang="nb-NO" sz="1200" b="0" i="0" u="none" strike="noStrike" dirty="0">
                          <a:solidFill>
                            <a:srgbClr val="000000"/>
                          </a:solidFill>
                          <a:effectLst/>
                          <a:latin typeface="Calibri"/>
                        </a:rPr>
                        <a:t>1.93</a:t>
                      </a:r>
                    </a:p>
                  </a:txBody>
                  <a:tcPr marL="7383" marR="7383" marT="7383" marB="0" anchor="ctr">
                    <a:lnL>
                      <a:noFill/>
                    </a:lnL>
                    <a:lnR>
                      <a:noFill/>
                    </a:lnR>
                    <a:lnT w="12700" cap="flat" cmpd="sng" algn="ctr">
                      <a:solidFill>
                        <a:scrgbClr r="0" g="0" b="0"/>
                      </a:solidFill>
                      <a:prstDash val="solid"/>
                      <a:round/>
                      <a:headEnd type="none" w="med" len="med"/>
                      <a:tailEnd type="none" w="med" len="med"/>
                    </a:lnT>
                    <a:lnB>
                      <a:noFill/>
                    </a:lnB>
                  </a:tcPr>
                </a:tc>
                <a:extLst>
                  <a:ext uri="{0D108BD9-81ED-4DB2-BD59-A6C34878D82A}">
                    <a16:rowId xmlns:a16="http://schemas.microsoft.com/office/drawing/2014/main" val="10001"/>
                  </a:ext>
                </a:extLst>
              </a:tr>
              <a:tr h="146418">
                <a:tc>
                  <a:txBody>
                    <a:bodyPr/>
                    <a:lstStyle/>
                    <a:p>
                      <a:pPr algn="ctr" fontAlgn="b"/>
                      <a:r>
                        <a:rPr lang="is-IS" sz="1200" b="0" i="0" u="none" strike="noStrike">
                          <a:solidFill>
                            <a:srgbClr val="000000"/>
                          </a:solidFill>
                          <a:effectLst/>
                          <a:latin typeface="Calibri"/>
                        </a:rPr>
                        <a:t>2</a:t>
                      </a:r>
                    </a:p>
                  </a:txBody>
                  <a:tcPr marL="7383" marR="7383" marT="7383" marB="0" anchor="ctr">
                    <a:lnL>
                      <a:noFill/>
                    </a:lnL>
                    <a:lnR>
                      <a:noFill/>
                    </a:lnR>
                    <a:lnT>
                      <a:noFill/>
                    </a:lnT>
                    <a:lnB>
                      <a:noFill/>
                    </a:lnB>
                  </a:tcPr>
                </a:tc>
                <a:tc>
                  <a:txBody>
                    <a:bodyPr/>
                    <a:lstStyle/>
                    <a:p>
                      <a:pPr algn="ctr" fontAlgn="b"/>
                      <a:r>
                        <a:rPr lang="en-US" sz="1200" b="0" i="0" u="none" strike="noStrike" dirty="0">
                          <a:solidFill>
                            <a:srgbClr val="000000"/>
                          </a:solidFill>
                          <a:effectLst/>
                          <a:latin typeface="Calibri"/>
                        </a:rPr>
                        <a:t>50</a:t>
                      </a:r>
                    </a:p>
                  </a:txBody>
                  <a:tcPr marL="7383" marR="7383" marT="7383" marB="0" anchor="ctr">
                    <a:lnL>
                      <a:noFill/>
                    </a:lnL>
                    <a:lnR>
                      <a:noFill/>
                    </a:lnR>
                    <a:lnT>
                      <a:noFill/>
                    </a:lnT>
                    <a:lnB>
                      <a:noFill/>
                    </a:lnB>
                  </a:tcPr>
                </a:tc>
                <a:tc>
                  <a:txBody>
                    <a:bodyPr/>
                    <a:lstStyle/>
                    <a:p>
                      <a:pPr algn="ctr" fontAlgn="b"/>
                      <a:r>
                        <a:rPr lang="pt-BR" sz="1200" b="0" i="0" u="none" strike="noStrike" dirty="0">
                          <a:solidFill>
                            <a:srgbClr val="000000"/>
                          </a:solidFill>
                          <a:effectLst/>
                          <a:latin typeface="Calibri"/>
                        </a:rPr>
                        <a:t>[1,15]</a:t>
                      </a:r>
                    </a:p>
                  </a:txBody>
                  <a:tcPr marL="7383" marR="7383" marT="7383" marB="0" anchor="ctr">
                    <a:lnL>
                      <a:noFill/>
                    </a:lnL>
                    <a:lnR>
                      <a:noFill/>
                    </a:lnR>
                    <a:lnT>
                      <a:noFill/>
                    </a:lnT>
                    <a:lnB>
                      <a:noFill/>
                    </a:lnB>
                  </a:tcPr>
                </a:tc>
                <a:tc>
                  <a:txBody>
                    <a:bodyPr/>
                    <a:lstStyle/>
                    <a:p>
                      <a:pPr algn="ctr" fontAlgn="b"/>
                      <a:r>
                        <a:rPr lang="hr-HR" sz="1200" b="0" i="0" u="none" strike="noStrike" dirty="0">
                          <a:solidFill>
                            <a:srgbClr val="000000"/>
                          </a:solidFill>
                          <a:effectLst/>
                          <a:latin typeface="Calibri"/>
                        </a:rPr>
                        <a:t>14.75</a:t>
                      </a:r>
                    </a:p>
                  </a:txBody>
                  <a:tcPr marL="7383" marR="7383" marT="7383" marB="0" anchor="ctr">
                    <a:lnL>
                      <a:noFill/>
                    </a:lnL>
                    <a:lnR>
                      <a:noFill/>
                    </a:lnR>
                    <a:lnT>
                      <a:noFill/>
                    </a:lnT>
                    <a:lnB>
                      <a:noFill/>
                    </a:lnB>
                  </a:tcPr>
                </a:tc>
                <a:tc>
                  <a:txBody>
                    <a:bodyPr/>
                    <a:lstStyle/>
                    <a:p>
                      <a:pPr algn="ctr" fontAlgn="b"/>
                      <a:r>
                        <a:rPr lang="hr-HR" sz="1200" b="0" i="0" u="none" strike="noStrike" dirty="0">
                          <a:solidFill>
                            <a:srgbClr val="000000"/>
                          </a:solidFill>
                          <a:effectLst/>
                          <a:latin typeface="Calibri"/>
                        </a:rPr>
                        <a:t>3.09</a:t>
                      </a:r>
                    </a:p>
                  </a:txBody>
                  <a:tcPr marL="7383" marR="7383" marT="7383" marB="0" anchor="ctr">
                    <a:lnL>
                      <a:noFill/>
                    </a:lnL>
                    <a:lnR>
                      <a:noFill/>
                    </a:lnR>
                    <a:lnT>
                      <a:noFill/>
                    </a:lnT>
                    <a:lnB>
                      <a:noFill/>
                    </a:lnB>
                  </a:tcPr>
                </a:tc>
                <a:tc>
                  <a:txBody>
                    <a:bodyPr/>
                    <a:lstStyle/>
                    <a:p>
                      <a:pPr algn="ctr" fontAlgn="b"/>
                      <a:r>
                        <a:rPr lang="en-US" sz="1200" b="0" i="0" u="none" strike="noStrike" dirty="0">
                          <a:solidFill>
                            <a:srgbClr val="000000"/>
                          </a:solidFill>
                          <a:effectLst/>
                          <a:latin typeface="Calibri"/>
                        </a:rPr>
                        <a:t>7024.01</a:t>
                      </a:r>
                    </a:p>
                  </a:txBody>
                  <a:tcPr marL="7383" marR="7383" marT="7383" marB="0" anchor="ctr">
                    <a:lnL>
                      <a:noFill/>
                    </a:lnL>
                    <a:lnR>
                      <a:noFill/>
                    </a:lnR>
                    <a:lnT>
                      <a:noFill/>
                    </a:lnT>
                    <a:lnB>
                      <a:noFill/>
                    </a:lnB>
                  </a:tcPr>
                </a:tc>
                <a:tc>
                  <a:txBody>
                    <a:bodyPr/>
                    <a:lstStyle/>
                    <a:p>
                      <a:pPr algn="ctr" fontAlgn="b"/>
                      <a:r>
                        <a:rPr lang="hr-HR" sz="1200" b="0" i="0" u="none" strike="noStrike" dirty="0">
                          <a:solidFill>
                            <a:srgbClr val="000000"/>
                          </a:solidFill>
                          <a:effectLst/>
                          <a:latin typeface="Calibri"/>
                        </a:rPr>
                        <a:t>2.10</a:t>
                      </a:r>
                    </a:p>
                  </a:txBody>
                  <a:tcPr marL="7383" marR="7383" marT="7383" marB="0" anchor="ctr">
                    <a:lnL>
                      <a:noFill/>
                    </a:lnL>
                    <a:lnR>
                      <a:noFill/>
                    </a:lnR>
                    <a:lnT>
                      <a:noFill/>
                    </a:lnT>
                    <a:lnB>
                      <a:noFill/>
                    </a:lnB>
                  </a:tcPr>
                </a:tc>
                <a:extLst>
                  <a:ext uri="{0D108BD9-81ED-4DB2-BD59-A6C34878D82A}">
                    <a16:rowId xmlns:a16="http://schemas.microsoft.com/office/drawing/2014/main" val="10002"/>
                  </a:ext>
                </a:extLst>
              </a:tr>
              <a:tr h="146418">
                <a:tc>
                  <a:txBody>
                    <a:bodyPr/>
                    <a:lstStyle/>
                    <a:p>
                      <a:pPr algn="ctr" fontAlgn="b"/>
                      <a:r>
                        <a:rPr lang="en-US" sz="1200" b="0" i="0" u="none" strike="noStrike">
                          <a:solidFill>
                            <a:srgbClr val="000000"/>
                          </a:solidFill>
                          <a:effectLst/>
                          <a:latin typeface="Calibri"/>
                        </a:rPr>
                        <a:t>3</a:t>
                      </a:r>
                    </a:p>
                  </a:txBody>
                  <a:tcPr marL="7383" marR="7383" marT="7383" marB="0" anchor="ctr">
                    <a:lnL>
                      <a:noFill/>
                    </a:lnL>
                    <a:lnR>
                      <a:noFill/>
                    </a:lnR>
                    <a:lnT>
                      <a:noFill/>
                    </a:lnT>
                    <a:lnB>
                      <a:noFill/>
                    </a:lnB>
                  </a:tcPr>
                </a:tc>
                <a:tc>
                  <a:txBody>
                    <a:bodyPr/>
                    <a:lstStyle/>
                    <a:p>
                      <a:pPr algn="ctr" fontAlgn="b"/>
                      <a:r>
                        <a:rPr lang="en-US" sz="1200" b="0" i="0" u="none" strike="noStrike">
                          <a:solidFill>
                            <a:srgbClr val="000000"/>
                          </a:solidFill>
                          <a:effectLst/>
                          <a:latin typeface="Calibri"/>
                        </a:rPr>
                        <a:t>50</a:t>
                      </a:r>
                    </a:p>
                  </a:txBody>
                  <a:tcPr marL="7383" marR="7383" marT="7383" marB="0" anchor="ctr">
                    <a:lnL>
                      <a:noFill/>
                    </a:lnL>
                    <a:lnR>
                      <a:noFill/>
                    </a:lnR>
                    <a:lnT>
                      <a:noFill/>
                    </a:lnT>
                    <a:lnB>
                      <a:noFill/>
                    </a:lnB>
                  </a:tcPr>
                </a:tc>
                <a:tc>
                  <a:txBody>
                    <a:bodyPr/>
                    <a:lstStyle/>
                    <a:p>
                      <a:pPr algn="ctr" fontAlgn="b"/>
                      <a:r>
                        <a:rPr lang="pt-BR" sz="1200" b="0" i="0" u="none" strike="noStrike">
                          <a:solidFill>
                            <a:srgbClr val="000000"/>
                          </a:solidFill>
                          <a:effectLst/>
                          <a:latin typeface="Calibri"/>
                        </a:rPr>
                        <a:t>[1,15]</a:t>
                      </a:r>
                    </a:p>
                  </a:txBody>
                  <a:tcPr marL="7383" marR="7383" marT="7383" marB="0" anchor="ctr">
                    <a:lnL>
                      <a:noFill/>
                    </a:lnL>
                    <a:lnR>
                      <a:noFill/>
                    </a:lnR>
                    <a:lnT>
                      <a:noFill/>
                    </a:lnT>
                    <a:lnB>
                      <a:noFill/>
                    </a:lnB>
                  </a:tcPr>
                </a:tc>
                <a:tc>
                  <a:txBody>
                    <a:bodyPr/>
                    <a:lstStyle/>
                    <a:p>
                      <a:pPr algn="ctr" fontAlgn="b"/>
                      <a:r>
                        <a:rPr lang="nb-NO" sz="1200" b="0" i="0" u="none" strike="noStrike" dirty="0">
                          <a:solidFill>
                            <a:srgbClr val="000000"/>
                          </a:solidFill>
                          <a:effectLst/>
                          <a:latin typeface="Calibri"/>
                        </a:rPr>
                        <a:t>0.00</a:t>
                      </a:r>
                    </a:p>
                  </a:txBody>
                  <a:tcPr marL="7383" marR="7383" marT="7383" marB="0" anchor="ctr">
                    <a:lnL>
                      <a:noFill/>
                    </a:lnL>
                    <a:lnR>
                      <a:noFill/>
                    </a:lnR>
                    <a:lnT>
                      <a:noFill/>
                    </a:lnT>
                    <a:lnB>
                      <a:noFill/>
                    </a:lnB>
                  </a:tcPr>
                </a:tc>
                <a:tc>
                  <a:txBody>
                    <a:bodyPr/>
                    <a:lstStyle/>
                    <a:p>
                      <a:pPr algn="ctr" fontAlgn="b"/>
                      <a:r>
                        <a:rPr lang="nb-NO" sz="1200" b="0" i="0" u="none" strike="noStrike">
                          <a:solidFill>
                            <a:srgbClr val="000000"/>
                          </a:solidFill>
                          <a:effectLst/>
                          <a:latin typeface="Calibri"/>
                        </a:rPr>
                        <a:t>0.57</a:t>
                      </a:r>
                    </a:p>
                  </a:txBody>
                  <a:tcPr marL="7383" marR="7383" marT="7383" marB="0" anchor="ctr">
                    <a:lnL>
                      <a:noFill/>
                    </a:lnL>
                    <a:lnR>
                      <a:noFill/>
                    </a:lnR>
                    <a:lnT>
                      <a:noFill/>
                    </a:lnT>
                    <a:lnB>
                      <a:noFill/>
                    </a:lnB>
                  </a:tcPr>
                </a:tc>
                <a:tc>
                  <a:txBody>
                    <a:bodyPr/>
                    <a:lstStyle/>
                    <a:p>
                      <a:pPr algn="ctr" fontAlgn="b"/>
                      <a:r>
                        <a:rPr lang="nb-NO" sz="1200" b="0" i="0" u="none" strike="noStrike">
                          <a:solidFill>
                            <a:srgbClr val="000000"/>
                          </a:solidFill>
                          <a:effectLst/>
                          <a:latin typeface="Calibri"/>
                        </a:rPr>
                        <a:t>7112.78</a:t>
                      </a:r>
                    </a:p>
                  </a:txBody>
                  <a:tcPr marL="7383" marR="7383" marT="7383" marB="0" anchor="ctr">
                    <a:lnL>
                      <a:noFill/>
                    </a:lnL>
                    <a:lnR>
                      <a:noFill/>
                    </a:lnR>
                    <a:lnT>
                      <a:noFill/>
                    </a:lnT>
                    <a:lnB>
                      <a:noFill/>
                    </a:lnB>
                  </a:tcPr>
                </a:tc>
                <a:tc>
                  <a:txBody>
                    <a:bodyPr/>
                    <a:lstStyle/>
                    <a:p>
                      <a:pPr algn="ctr" fontAlgn="b"/>
                      <a:r>
                        <a:rPr lang="nb-NO" sz="1200" b="0" i="0" u="none" strike="noStrike">
                          <a:solidFill>
                            <a:srgbClr val="000000"/>
                          </a:solidFill>
                          <a:effectLst/>
                          <a:latin typeface="Calibri"/>
                        </a:rPr>
                        <a:t>0.00</a:t>
                      </a:r>
                    </a:p>
                  </a:txBody>
                  <a:tcPr marL="7383" marR="7383" marT="7383" marB="0" anchor="ctr">
                    <a:lnL>
                      <a:noFill/>
                    </a:lnL>
                    <a:lnR>
                      <a:noFill/>
                    </a:lnR>
                    <a:lnT>
                      <a:noFill/>
                    </a:lnT>
                    <a:lnB>
                      <a:noFill/>
                    </a:lnB>
                  </a:tcPr>
                </a:tc>
                <a:extLst>
                  <a:ext uri="{0D108BD9-81ED-4DB2-BD59-A6C34878D82A}">
                    <a16:rowId xmlns:a16="http://schemas.microsoft.com/office/drawing/2014/main" val="10003"/>
                  </a:ext>
                </a:extLst>
              </a:tr>
              <a:tr h="146418">
                <a:tc>
                  <a:txBody>
                    <a:bodyPr/>
                    <a:lstStyle/>
                    <a:p>
                      <a:pPr algn="ctr" fontAlgn="b"/>
                      <a:r>
                        <a:rPr lang="en-US" sz="1200" b="0" i="0" u="none" strike="noStrike">
                          <a:solidFill>
                            <a:srgbClr val="000000"/>
                          </a:solidFill>
                          <a:effectLst/>
                          <a:latin typeface="Calibri"/>
                        </a:rPr>
                        <a:t>4</a:t>
                      </a:r>
                    </a:p>
                  </a:txBody>
                  <a:tcPr marL="7383" marR="7383" marT="7383" marB="0" anchor="ctr">
                    <a:lnL>
                      <a:noFill/>
                    </a:lnL>
                    <a:lnR>
                      <a:noFill/>
                    </a:lnR>
                    <a:lnT>
                      <a:noFill/>
                    </a:lnT>
                    <a:lnB>
                      <a:noFill/>
                    </a:lnB>
                  </a:tcPr>
                </a:tc>
                <a:tc>
                  <a:txBody>
                    <a:bodyPr/>
                    <a:lstStyle/>
                    <a:p>
                      <a:pPr algn="ctr" fontAlgn="b"/>
                      <a:r>
                        <a:rPr lang="en-US" sz="1200" b="0" i="0" u="none" strike="noStrike">
                          <a:solidFill>
                            <a:srgbClr val="000000"/>
                          </a:solidFill>
                          <a:effectLst/>
                          <a:latin typeface="Calibri"/>
                        </a:rPr>
                        <a:t>50</a:t>
                      </a:r>
                    </a:p>
                  </a:txBody>
                  <a:tcPr marL="7383" marR="7383" marT="7383" marB="0" anchor="ctr">
                    <a:lnL>
                      <a:noFill/>
                    </a:lnL>
                    <a:lnR>
                      <a:noFill/>
                    </a:lnR>
                    <a:lnT>
                      <a:noFill/>
                    </a:lnT>
                    <a:lnB>
                      <a:noFill/>
                    </a:lnB>
                  </a:tcPr>
                </a:tc>
                <a:tc>
                  <a:txBody>
                    <a:bodyPr/>
                    <a:lstStyle/>
                    <a:p>
                      <a:pPr algn="ctr" fontAlgn="b"/>
                      <a:r>
                        <a:rPr lang="pt-BR" sz="1200" b="0" i="0" u="none" strike="noStrike" dirty="0">
                          <a:solidFill>
                            <a:srgbClr val="000000"/>
                          </a:solidFill>
                          <a:effectLst/>
                          <a:latin typeface="Calibri"/>
                        </a:rPr>
                        <a:t>[20,40]</a:t>
                      </a:r>
                    </a:p>
                  </a:txBody>
                  <a:tcPr marL="7383" marR="7383" marT="7383" marB="0" anchor="ctr">
                    <a:lnL>
                      <a:noFill/>
                    </a:lnL>
                    <a:lnR>
                      <a:noFill/>
                    </a:lnR>
                    <a:lnT>
                      <a:noFill/>
                    </a:lnT>
                    <a:lnB>
                      <a:noFill/>
                    </a:lnB>
                  </a:tcPr>
                </a:tc>
                <a:tc>
                  <a:txBody>
                    <a:bodyPr/>
                    <a:lstStyle/>
                    <a:p>
                      <a:pPr algn="ctr" fontAlgn="b"/>
                      <a:r>
                        <a:rPr lang="nb-NO" sz="1200" b="0" i="0" u="none" strike="noStrike" dirty="0">
                          <a:solidFill>
                            <a:srgbClr val="000000"/>
                          </a:solidFill>
                          <a:effectLst/>
                          <a:latin typeface="Calibri"/>
                        </a:rPr>
                        <a:t>47.80</a:t>
                      </a:r>
                    </a:p>
                  </a:txBody>
                  <a:tcPr marL="7383" marR="7383" marT="7383" marB="0" anchor="ctr">
                    <a:lnL>
                      <a:noFill/>
                    </a:lnL>
                    <a:lnR>
                      <a:noFill/>
                    </a:lnR>
                    <a:lnT>
                      <a:noFill/>
                    </a:lnT>
                    <a:lnB>
                      <a:noFill/>
                    </a:lnB>
                  </a:tcPr>
                </a:tc>
                <a:tc>
                  <a:txBody>
                    <a:bodyPr/>
                    <a:lstStyle/>
                    <a:p>
                      <a:pPr algn="ctr" fontAlgn="b"/>
                      <a:r>
                        <a:rPr lang="nb-NO" sz="1200" b="0" i="0" u="none" strike="noStrike">
                          <a:solidFill>
                            <a:srgbClr val="000000"/>
                          </a:solidFill>
                          <a:effectLst/>
                          <a:latin typeface="Calibri"/>
                        </a:rPr>
                        <a:t>1.88</a:t>
                      </a:r>
                    </a:p>
                  </a:txBody>
                  <a:tcPr marL="7383" marR="7383" marT="7383" marB="0" anchor="ctr">
                    <a:lnL>
                      <a:noFill/>
                    </a:lnL>
                    <a:lnR>
                      <a:noFill/>
                    </a:lnR>
                    <a:lnT>
                      <a:noFill/>
                    </a:lnT>
                    <a:lnB>
                      <a:noFill/>
                    </a:lnB>
                  </a:tcPr>
                </a:tc>
                <a:tc>
                  <a:txBody>
                    <a:bodyPr/>
                    <a:lstStyle/>
                    <a:p>
                      <a:pPr algn="ctr" fontAlgn="b"/>
                      <a:r>
                        <a:rPr lang="cs-CZ" sz="1200" b="0" i="0" u="none" strike="noStrike">
                          <a:solidFill>
                            <a:srgbClr val="000000"/>
                          </a:solidFill>
                          <a:effectLst/>
                          <a:latin typeface="Calibri"/>
                        </a:rPr>
                        <a:t>7483.89</a:t>
                      </a:r>
                    </a:p>
                  </a:txBody>
                  <a:tcPr marL="7383" marR="7383" marT="7383" marB="0" anchor="ctr">
                    <a:lnL>
                      <a:noFill/>
                    </a:lnL>
                    <a:lnR>
                      <a:noFill/>
                    </a:lnR>
                    <a:lnT>
                      <a:noFill/>
                    </a:lnT>
                    <a:lnB>
                      <a:noFill/>
                    </a:lnB>
                  </a:tcPr>
                </a:tc>
                <a:tc>
                  <a:txBody>
                    <a:bodyPr/>
                    <a:lstStyle/>
                    <a:p>
                      <a:pPr algn="ctr" fontAlgn="b"/>
                      <a:r>
                        <a:rPr lang="uk-UA" sz="1200" b="0" i="0" u="none" strike="noStrike">
                          <a:solidFill>
                            <a:srgbClr val="000000"/>
                          </a:solidFill>
                          <a:effectLst/>
                          <a:latin typeface="Calibri"/>
                        </a:rPr>
                        <a:t>6.39</a:t>
                      </a:r>
                    </a:p>
                  </a:txBody>
                  <a:tcPr marL="7383" marR="7383" marT="7383" marB="0" anchor="ctr">
                    <a:lnL>
                      <a:noFill/>
                    </a:lnL>
                    <a:lnR>
                      <a:noFill/>
                    </a:lnR>
                    <a:lnT>
                      <a:noFill/>
                    </a:lnT>
                    <a:lnB>
                      <a:noFill/>
                    </a:lnB>
                  </a:tcPr>
                </a:tc>
                <a:extLst>
                  <a:ext uri="{0D108BD9-81ED-4DB2-BD59-A6C34878D82A}">
                    <a16:rowId xmlns:a16="http://schemas.microsoft.com/office/drawing/2014/main" val="10004"/>
                  </a:ext>
                </a:extLst>
              </a:tr>
              <a:tr h="146418">
                <a:tc>
                  <a:txBody>
                    <a:bodyPr/>
                    <a:lstStyle/>
                    <a:p>
                      <a:pPr algn="ctr" fontAlgn="b"/>
                      <a:r>
                        <a:rPr lang="en-US" sz="1200" b="0" i="0" u="none" strike="noStrike">
                          <a:solidFill>
                            <a:srgbClr val="000000"/>
                          </a:solidFill>
                          <a:effectLst/>
                          <a:latin typeface="Calibri"/>
                        </a:rPr>
                        <a:t>5</a:t>
                      </a:r>
                    </a:p>
                  </a:txBody>
                  <a:tcPr marL="7383" marR="7383" marT="7383" marB="0" anchor="ctr">
                    <a:lnL>
                      <a:noFill/>
                    </a:lnL>
                    <a:lnR>
                      <a:noFill/>
                    </a:lnR>
                    <a:lnT>
                      <a:noFill/>
                    </a:lnT>
                    <a:lnB>
                      <a:noFill/>
                    </a:lnB>
                  </a:tcPr>
                </a:tc>
                <a:tc>
                  <a:txBody>
                    <a:bodyPr/>
                    <a:lstStyle/>
                    <a:p>
                      <a:pPr algn="ctr" fontAlgn="b"/>
                      <a:r>
                        <a:rPr lang="en-US" sz="1200" b="0" i="0" u="none" strike="noStrike">
                          <a:solidFill>
                            <a:srgbClr val="000000"/>
                          </a:solidFill>
                          <a:effectLst/>
                          <a:latin typeface="Calibri"/>
                        </a:rPr>
                        <a:t>50</a:t>
                      </a:r>
                    </a:p>
                  </a:txBody>
                  <a:tcPr marL="7383" marR="7383" marT="7383" marB="0" anchor="ctr">
                    <a:lnL>
                      <a:noFill/>
                    </a:lnL>
                    <a:lnR>
                      <a:noFill/>
                    </a:lnR>
                    <a:lnT>
                      <a:noFill/>
                    </a:lnT>
                    <a:lnB>
                      <a:noFill/>
                    </a:lnB>
                  </a:tcPr>
                </a:tc>
                <a:tc>
                  <a:txBody>
                    <a:bodyPr/>
                    <a:lstStyle/>
                    <a:p>
                      <a:pPr algn="ctr" fontAlgn="b"/>
                      <a:r>
                        <a:rPr lang="pt-BR" sz="1200" b="0" i="0" u="none" strike="noStrike">
                          <a:solidFill>
                            <a:srgbClr val="000000"/>
                          </a:solidFill>
                          <a:effectLst/>
                          <a:latin typeface="Calibri"/>
                        </a:rPr>
                        <a:t>[20,40]</a:t>
                      </a:r>
                    </a:p>
                  </a:txBody>
                  <a:tcPr marL="7383" marR="7383" marT="7383" marB="0" anchor="ctr">
                    <a:lnL>
                      <a:noFill/>
                    </a:lnL>
                    <a:lnR>
                      <a:noFill/>
                    </a:lnR>
                    <a:lnT>
                      <a:noFill/>
                    </a:lnT>
                    <a:lnB>
                      <a:noFill/>
                    </a:lnB>
                  </a:tcPr>
                </a:tc>
                <a:tc>
                  <a:txBody>
                    <a:bodyPr/>
                    <a:lstStyle/>
                    <a:p>
                      <a:pPr algn="ctr" fontAlgn="b"/>
                      <a:r>
                        <a:rPr lang="nb-NO" sz="1200" b="0" i="0" u="none" strike="noStrike" dirty="0">
                          <a:solidFill>
                            <a:srgbClr val="000000"/>
                          </a:solidFill>
                          <a:effectLst/>
                          <a:latin typeface="Calibri"/>
                        </a:rPr>
                        <a:t>31.80</a:t>
                      </a:r>
                    </a:p>
                  </a:txBody>
                  <a:tcPr marL="7383" marR="7383" marT="7383" marB="0" anchor="ctr">
                    <a:lnL>
                      <a:noFill/>
                    </a:lnL>
                    <a:lnR>
                      <a:noFill/>
                    </a:lnR>
                    <a:lnT>
                      <a:noFill/>
                    </a:lnT>
                    <a:lnB>
                      <a:noFill/>
                    </a:lnB>
                  </a:tcPr>
                </a:tc>
                <a:tc>
                  <a:txBody>
                    <a:bodyPr/>
                    <a:lstStyle/>
                    <a:p>
                      <a:pPr algn="ctr" fontAlgn="b"/>
                      <a:r>
                        <a:rPr lang="nb-NO" sz="1200" b="0" i="0" u="none" strike="noStrike">
                          <a:solidFill>
                            <a:srgbClr val="000000"/>
                          </a:solidFill>
                          <a:effectLst/>
                          <a:latin typeface="Calibri"/>
                        </a:rPr>
                        <a:t>1.50</a:t>
                      </a:r>
                    </a:p>
                  </a:txBody>
                  <a:tcPr marL="7383" marR="7383" marT="7383" marB="0" anchor="ctr">
                    <a:lnL>
                      <a:noFill/>
                    </a:lnL>
                    <a:lnR>
                      <a:noFill/>
                    </a:lnR>
                    <a:lnT>
                      <a:noFill/>
                    </a:lnT>
                    <a:lnB>
                      <a:noFill/>
                    </a:lnB>
                  </a:tcPr>
                </a:tc>
                <a:tc>
                  <a:txBody>
                    <a:bodyPr/>
                    <a:lstStyle/>
                    <a:p>
                      <a:pPr algn="ctr" fontAlgn="b"/>
                      <a:r>
                        <a:rPr lang="hr-HR" sz="1200" b="0" i="0" u="none" strike="noStrike">
                          <a:solidFill>
                            <a:srgbClr val="000000"/>
                          </a:solidFill>
                          <a:effectLst/>
                          <a:latin typeface="Calibri"/>
                        </a:rPr>
                        <a:t>8346.10</a:t>
                      </a:r>
                    </a:p>
                  </a:txBody>
                  <a:tcPr marL="7383" marR="7383" marT="7383" marB="0" anchor="ctr">
                    <a:lnL>
                      <a:noFill/>
                    </a:lnL>
                    <a:lnR>
                      <a:noFill/>
                    </a:lnR>
                    <a:lnT>
                      <a:noFill/>
                    </a:lnT>
                    <a:lnB>
                      <a:noFill/>
                    </a:lnB>
                  </a:tcPr>
                </a:tc>
                <a:tc>
                  <a:txBody>
                    <a:bodyPr/>
                    <a:lstStyle/>
                    <a:p>
                      <a:pPr algn="ctr" fontAlgn="b"/>
                      <a:r>
                        <a:rPr lang="hr-HR" sz="1200" b="0" i="0" u="none" strike="noStrike">
                          <a:solidFill>
                            <a:srgbClr val="000000"/>
                          </a:solidFill>
                          <a:effectLst/>
                          <a:latin typeface="Calibri"/>
                        </a:rPr>
                        <a:t>3.81</a:t>
                      </a:r>
                    </a:p>
                  </a:txBody>
                  <a:tcPr marL="7383" marR="7383" marT="7383" marB="0" anchor="ctr">
                    <a:lnL>
                      <a:noFill/>
                    </a:lnL>
                    <a:lnR>
                      <a:noFill/>
                    </a:lnR>
                    <a:lnT>
                      <a:noFill/>
                    </a:lnT>
                    <a:lnB>
                      <a:noFill/>
                    </a:lnB>
                  </a:tcPr>
                </a:tc>
                <a:extLst>
                  <a:ext uri="{0D108BD9-81ED-4DB2-BD59-A6C34878D82A}">
                    <a16:rowId xmlns:a16="http://schemas.microsoft.com/office/drawing/2014/main" val="10005"/>
                  </a:ext>
                </a:extLst>
              </a:tr>
              <a:tr h="146418">
                <a:tc>
                  <a:txBody>
                    <a:bodyPr/>
                    <a:lstStyle/>
                    <a:p>
                      <a:pPr algn="ctr" fontAlgn="b"/>
                      <a:r>
                        <a:rPr lang="en-US" sz="1200" b="0" i="0" u="none" strike="noStrike">
                          <a:solidFill>
                            <a:srgbClr val="000000"/>
                          </a:solidFill>
                          <a:effectLst/>
                          <a:latin typeface="Calibri"/>
                        </a:rPr>
                        <a:t>6</a:t>
                      </a:r>
                    </a:p>
                  </a:txBody>
                  <a:tcPr marL="7383" marR="7383" marT="7383" marB="0" anchor="ctr">
                    <a:lnL>
                      <a:noFill/>
                    </a:lnL>
                    <a:lnR>
                      <a:noFill/>
                    </a:lnR>
                    <a:lnT>
                      <a:noFill/>
                    </a:lnT>
                    <a:lnB>
                      <a:noFill/>
                    </a:lnB>
                  </a:tcPr>
                </a:tc>
                <a:tc>
                  <a:txBody>
                    <a:bodyPr/>
                    <a:lstStyle/>
                    <a:p>
                      <a:pPr algn="ctr" fontAlgn="b"/>
                      <a:r>
                        <a:rPr lang="en-US" sz="1200" b="0" i="0" u="none" strike="noStrike">
                          <a:solidFill>
                            <a:srgbClr val="000000"/>
                          </a:solidFill>
                          <a:effectLst/>
                          <a:latin typeface="Calibri"/>
                        </a:rPr>
                        <a:t>50</a:t>
                      </a:r>
                    </a:p>
                  </a:txBody>
                  <a:tcPr marL="7383" marR="7383" marT="7383" marB="0" anchor="ctr">
                    <a:lnL>
                      <a:noFill/>
                    </a:lnL>
                    <a:lnR>
                      <a:noFill/>
                    </a:lnR>
                    <a:lnT>
                      <a:noFill/>
                    </a:lnT>
                    <a:lnB>
                      <a:noFill/>
                    </a:lnB>
                  </a:tcPr>
                </a:tc>
                <a:tc>
                  <a:txBody>
                    <a:bodyPr/>
                    <a:lstStyle/>
                    <a:p>
                      <a:pPr algn="ctr" fontAlgn="b"/>
                      <a:r>
                        <a:rPr lang="pt-BR" sz="1200" b="0" i="0" u="none" strike="noStrike">
                          <a:solidFill>
                            <a:srgbClr val="000000"/>
                          </a:solidFill>
                          <a:effectLst/>
                          <a:latin typeface="Calibri"/>
                        </a:rPr>
                        <a:t>[20,40]</a:t>
                      </a:r>
                    </a:p>
                  </a:txBody>
                  <a:tcPr marL="7383" marR="7383" marT="7383" marB="0" anchor="ctr">
                    <a:lnL>
                      <a:noFill/>
                    </a:lnL>
                    <a:lnR>
                      <a:noFill/>
                    </a:lnR>
                    <a:lnT>
                      <a:noFill/>
                    </a:lnT>
                    <a:lnB>
                      <a:noFill/>
                    </a:lnB>
                  </a:tcPr>
                </a:tc>
                <a:tc>
                  <a:txBody>
                    <a:bodyPr/>
                    <a:lstStyle/>
                    <a:p>
                      <a:pPr algn="ctr" fontAlgn="b"/>
                      <a:r>
                        <a:rPr lang="nb-NO" sz="1200" b="0" i="0" u="none" strike="noStrike" dirty="0">
                          <a:solidFill>
                            <a:srgbClr val="000000"/>
                          </a:solidFill>
                          <a:effectLst/>
                          <a:latin typeface="Calibri"/>
                        </a:rPr>
                        <a:t>0.00</a:t>
                      </a:r>
                    </a:p>
                  </a:txBody>
                  <a:tcPr marL="7383" marR="7383" marT="7383" marB="0" anchor="ctr">
                    <a:lnL>
                      <a:noFill/>
                    </a:lnL>
                    <a:lnR>
                      <a:noFill/>
                    </a:lnR>
                    <a:lnT>
                      <a:noFill/>
                    </a:lnT>
                    <a:lnB>
                      <a:noFill/>
                    </a:lnB>
                  </a:tcPr>
                </a:tc>
                <a:tc>
                  <a:txBody>
                    <a:bodyPr/>
                    <a:lstStyle/>
                    <a:p>
                      <a:pPr algn="ctr" fontAlgn="b"/>
                      <a:r>
                        <a:rPr lang="nb-NO" sz="1200" b="0" i="0" u="none" strike="noStrike" dirty="0">
                          <a:solidFill>
                            <a:srgbClr val="000000"/>
                          </a:solidFill>
                          <a:effectLst/>
                          <a:latin typeface="Calibri"/>
                        </a:rPr>
                        <a:t>0.48</a:t>
                      </a:r>
                    </a:p>
                  </a:txBody>
                  <a:tcPr marL="7383" marR="7383" marT="7383" marB="0" anchor="ctr">
                    <a:lnL>
                      <a:noFill/>
                    </a:lnL>
                    <a:lnR>
                      <a:noFill/>
                    </a:lnR>
                    <a:lnT>
                      <a:noFill/>
                    </a:lnT>
                    <a:lnB>
                      <a:noFill/>
                    </a:lnB>
                  </a:tcPr>
                </a:tc>
                <a:tc>
                  <a:txBody>
                    <a:bodyPr/>
                    <a:lstStyle/>
                    <a:p>
                      <a:pPr algn="ctr" fontAlgn="b"/>
                      <a:r>
                        <a:rPr lang="nb-NO" sz="1200" b="0" i="0" u="none" strike="noStrike">
                          <a:solidFill>
                            <a:srgbClr val="000000"/>
                          </a:solidFill>
                          <a:effectLst/>
                          <a:latin typeface="Calibri"/>
                        </a:rPr>
                        <a:t>6740.70</a:t>
                      </a:r>
                    </a:p>
                  </a:txBody>
                  <a:tcPr marL="7383" marR="7383" marT="7383" marB="0" anchor="ctr">
                    <a:lnL>
                      <a:noFill/>
                    </a:lnL>
                    <a:lnR>
                      <a:noFill/>
                    </a:lnR>
                    <a:lnT>
                      <a:noFill/>
                    </a:lnT>
                    <a:lnB>
                      <a:noFill/>
                    </a:lnB>
                  </a:tcPr>
                </a:tc>
                <a:tc>
                  <a:txBody>
                    <a:bodyPr/>
                    <a:lstStyle/>
                    <a:p>
                      <a:pPr algn="ctr" fontAlgn="b"/>
                      <a:r>
                        <a:rPr lang="nb-NO" sz="1200" b="0" i="0" u="none" strike="noStrike">
                          <a:solidFill>
                            <a:srgbClr val="000000"/>
                          </a:solidFill>
                          <a:effectLst/>
                          <a:latin typeface="Calibri"/>
                        </a:rPr>
                        <a:t>0.00</a:t>
                      </a:r>
                    </a:p>
                  </a:txBody>
                  <a:tcPr marL="7383" marR="7383" marT="7383" marB="0" anchor="ctr">
                    <a:lnL>
                      <a:noFill/>
                    </a:lnL>
                    <a:lnR>
                      <a:noFill/>
                    </a:lnR>
                    <a:lnT>
                      <a:noFill/>
                    </a:lnT>
                    <a:lnB>
                      <a:noFill/>
                    </a:lnB>
                  </a:tcPr>
                </a:tc>
                <a:extLst>
                  <a:ext uri="{0D108BD9-81ED-4DB2-BD59-A6C34878D82A}">
                    <a16:rowId xmlns:a16="http://schemas.microsoft.com/office/drawing/2014/main" val="10006"/>
                  </a:ext>
                </a:extLst>
              </a:tr>
              <a:tr h="146418">
                <a:tc>
                  <a:txBody>
                    <a:bodyPr/>
                    <a:lstStyle/>
                    <a:p>
                      <a:pPr algn="ctr" fontAlgn="b"/>
                      <a:r>
                        <a:rPr lang="en-US" sz="1200" b="0" i="0" u="none" strike="noStrike">
                          <a:solidFill>
                            <a:srgbClr val="000000"/>
                          </a:solidFill>
                          <a:effectLst/>
                          <a:latin typeface="Calibri"/>
                        </a:rPr>
                        <a:t>7</a:t>
                      </a:r>
                    </a:p>
                  </a:txBody>
                  <a:tcPr marL="7383" marR="7383" marT="7383" marB="0" anchor="ctr">
                    <a:lnL>
                      <a:noFill/>
                    </a:lnL>
                    <a:lnR>
                      <a:noFill/>
                    </a:lnR>
                    <a:lnT>
                      <a:noFill/>
                    </a:lnT>
                    <a:lnB>
                      <a:noFill/>
                    </a:lnB>
                  </a:tcPr>
                </a:tc>
                <a:tc>
                  <a:txBody>
                    <a:bodyPr/>
                    <a:lstStyle/>
                    <a:p>
                      <a:pPr algn="ctr" fontAlgn="b"/>
                      <a:r>
                        <a:rPr lang="en-US" sz="1200" b="0" i="0" u="none" strike="noStrike">
                          <a:solidFill>
                            <a:srgbClr val="000000"/>
                          </a:solidFill>
                          <a:effectLst/>
                          <a:latin typeface="Calibri"/>
                        </a:rPr>
                        <a:t>50</a:t>
                      </a:r>
                    </a:p>
                  </a:txBody>
                  <a:tcPr marL="7383" marR="7383" marT="7383" marB="0" anchor="ctr">
                    <a:lnL>
                      <a:noFill/>
                    </a:lnL>
                    <a:lnR>
                      <a:noFill/>
                    </a:lnR>
                    <a:lnT>
                      <a:noFill/>
                    </a:lnT>
                    <a:lnB>
                      <a:noFill/>
                    </a:lnB>
                  </a:tcPr>
                </a:tc>
                <a:tc>
                  <a:txBody>
                    <a:bodyPr/>
                    <a:lstStyle/>
                    <a:p>
                      <a:pPr algn="ctr" fontAlgn="b"/>
                      <a:r>
                        <a:rPr lang="pt-BR" sz="1200" b="0" i="0" u="none" strike="noStrike">
                          <a:solidFill>
                            <a:srgbClr val="000000"/>
                          </a:solidFill>
                          <a:effectLst/>
                          <a:latin typeface="Calibri"/>
                        </a:rPr>
                        <a:t>[1,15]</a:t>
                      </a:r>
                    </a:p>
                  </a:txBody>
                  <a:tcPr marL="7383" marR="7383" marT="7383" marB="0" anchor="ctr">
                    <a:lnL>
                      <a:noFill/>
                    </a:lnL>
                    <a:lnR>
                      <a:noFill/>
                    </a:lnR>
                    <a:lnT>
                      <a:noFill/>
                    </a:lnT>
                    <a:lnB>
                      <a:noFill/>
                    </a:lnB>
                  </a:tcPr>
                </a:tc>
                <a:tc>
                  <a:txBody>
                    <a:bodyPr/>
                    <a:lstStyle/>
                    <a:p>
                      <a:pPr algn="ctr" fontAlgn="b"/>
                      <a:r>
                        <a:rPr lang="hr-HR" sz="1200" b="0" i="0" u="none" strike="noStrike">
                          <a:solidFill>
                            <a:srgbClr val="000000"/>
                          </a:solidFill>
                          <a:effectLst/>
                          <a:latin typeface="Calibri"/>
                        </a:rPr>
                        <a:t>2.25</a:t>
                      </a:r>
                    </a:p>
                  </a:txBody>
                  <a:tcPr marL="7383" marR="7383" marT="7383" marB="0" anchor="ctr">
                    <a:lnL>
                      <a:noFill/>
                    </a:lnL>
                    <a:lnR>
                      <a:noFill/>
                    </a:lnR>
                    <a:lnT>
                      <a:noFill/>
                    </a:lnT>
                    <a:lnB>
                      <a:noFill/>
                    </a:lnB>
                  </a:tcPr>
                </a:tc>
                <a:tc>
                  <a:txBody>
                    <a:bodyPr/>
                    <a:lstStyle/>
                    <a:p>
                      <a:pPr algn="ctr" fontAlgn="b"/>
                      <a:r>
                        <a:rPr lang="nb-NO" sz="1200" b="0" i="0" u="none" strike="noStrike" dirty="0">
                          <a:solidFill>
                            <a:srgbClr val="000000"/>
                          </a:solidFill>
                          <a:effectLst/>
                          <a:latin typeface="Calibri"/>
                        </a:rPr>
                        <a:t>1.91</a:t>
                      </a:r>
                    </a:p>
                  </a:txBody>
                  <a:tcPr marL="7383" marR="7383" marT="7383" marB="0" anchor="ctr">
                    <a:lnL>
                      <a:noFill/>
                    </a:lnL>
                    <a:lnR>
                      <a:noFill/>
                    </a:lnR>
                    <a:lnT>
                      <a:noFill/>
                    </a:lnT>
                    <a:lnB>
                      <a:noFill/>
                    </a:lnB>
                  </a:tcPr>
                </a:tc>
                <a:tc>
                  <a:txBody>
                    <a:bodyPr/>
                    <a:lstStyle/>
                    <a:p>
                      <a:pPr algn="ctr" fontAlgn="b"/>
                      <a:r>
                        <a:rPr lang="hr-HR" sz="1200" b="0" i="0" u="none" strike="noStrike">
                          <a:solidFill>
                            <a:srgbClr val="000000"/>
                          </a:solidFill>
                          <a:effectLst/>
                          <a:latin typeface="Calibri"/>
                        </a:rPr>
                        <a:t>7598.30</a:t>
                      </a:r>
                    </a:p>
                  </a:txBody>
                  <a:tcPr marL="7383" marR="7383" marT="7383" marB="0" anchor="ctr">
                    <a:lnL>
                      <a:noFill/>
                    </a:lnL>
                    <a:lnR>
                      <a:noFill/>
                    </a:lnR>
                    <a:lnT>
                      <a:noFill/>
                    </a:lnT>
                    <a:lnB>
                      <a:noFill/>
                    </a:lnB>
                  </a:tcPr>
                </a:tc>
                <a:tc>
                  <a:txBody>
                    <a:bodyPr/>
                    <a:lstStyle/>
                    <a:p>
                      <a:pPr algn="ctr" fontAlgn="b"/>
                      <a:r>
                        <a:rPr lang="nb-NO" sz="1200" b="0" i="0" u="none" strike="noStrike">
                          <a:solidFill>
                            <a:srgbClr val="000000"/>
                          </a:solidFill>
                          <a:effectLst/>
                          <a:latin typeface="Calibri"/>
                        </a:rPr>
                        <a:t>0.30</a:t>
                      </a:r>
                    </a:p>
                  </a:txBody>
                  <a:tcPr marL="7383" marR="7383" marT="7383" marB="0" anchor="ctr">
                    <a:lnL>
                      <a:noFill/>
                    </a:lnL>
                    <a:lnR>
                      <a:noFill/>
                    </a:lnR>
                    <a:lnT>
                      <a:noFill/>
                    </a:lnT>
                    <a:lnB>
                      <a:noFill/>
                    </a:lnB>
                  </a:tcPr>
                </a:tc>
                <a:extLst>
                  <a:ext uri="{0D108BD9-81ED-4DB2-BD59-A6C34878D82A}">
                    <a16:rowId xmlns:a16="http://schemas.microsoft.com/office/drawing/2014/main" val="10007"/>
                  </a:ext>
                </a:extLst>
              </a:tr>
              <a:tr h="146418">
                <a:tc>
                  <a:txBody>
                    <a:bodyPr/>
                    <a:lstStyle/>
                    <a:p>
                      <a:pPr algn="ctr" fontAlgn="b"/>
                      <a:r>
                        <a:rPr lang="en-US" sz="1200" b="0" i="0" u="none" strike="noStrike">
                          <a:solidFill>
                            <a:srgbClr val="000000"/>
                          </a:solidFill>
                          <a:effectLst/>
                          <a:latin typeface="Calibri"/>
                        </a:rPr>
                        <a:t>8</a:t>
                      </a:r>
                    </a:p>
                  </a:txBody>
                  <a:tcPr marL="7383" marR="7383" marT="7383" marB="0" anchor="ctr">
                    <a:lnL>
                      <a:noFill/>
                    </a:lnL>
                    <a:lnR>
                      <a:noFill/>
                    </a:lnR>
                    <a:lnT>
                      <a:noFill/>
                    </a:lnT>
                    <a:lnB>
                      <a:noFill/>
                    </a:lnB>
                  </a:tcPr>
                </a:tc>
                <a:tc>
                  <a:txBody>
                    <a:bodyPr/>
                    <a:lstStyle/>
                    <a:p>
                      <a:pPr algn="ctr" fontAlgn="b"/>
                      <a:r>
                        <a:rPr lang="en-US" sz="1200" b="0" i="0" u="none" strike="noStrike">
                          <a:solidFill>
                            <a:srgbClr val="000000"/>
                          </a:solidFill>
                          <a:effectLst/>
                          <a:latin typeface="Calibri"/>
                        </a:rPr>
                        <a:t>50</a:t>
                      </a:r>
                    </a:p>
                  </a:txBody>
                  <a:tcPr marL="7383" marR="7383" marT="7383" marB="0" anchor="ctr">
                    <a:lnL>
                      <a:noFill/>
                    </a:lnL>
                    <a:lnR>
                      <a:noFill/>
                    </a:lnR>
                    <a:lnT>
                      <a:noFill/>
                    </a:lnT>
                    <a:lnB>
                      <a:noFill/>
                    </a:lnB>
                  </a:tcPr>
                </a:tc>
                <a:tc>
                  <a:txBody>
                    <a:bodyPr/>
                    <a:lstStyle/>
                    <a:p>
                      <a:pPr algn="ctr" fontAlgn="b"/>
                      <a:r>
                        <a:rPr lang="pt-BR" sz="1200" b="0" i="0" u="none" strike="noStrike">
                          <a:solidFill>
                            <a:srgbClr val="000000"/>
                          </a:solidFill>
                          <a:effectLst/>
                          <a:latin typeface="Calibri"/>
                        </a:rPr>
                        <a:t>[1,15]</a:t>
                      </a:r>
                    </a:p>
                  </a:txBody>
                  <a:tcPr marL="7383" marR="7383" marT="7383" marB="0" anchor="ctr">
                    <a:lnL>
                      <a:noFill/>
                    </a:lnL>
                    <a:lnR>
                      <a:noFill/>
                    </a:lnR>
                    <a:lnT>
                      <a:noFill/>
                    </a:lnT>
                    <a:lnB>
                      <a:noFill/>
                    </a:lnB>
                  </a:tcPr>
                </a:tc>
                <a:tc>
                  <a:txBody>
                    <a:bodyPr/>
                    <a:lstStyle/>
                    <a:p>
                      <a:pPr algn="ctr" fontAlgn="b"/>
                      <a:r>
                        <a:rPr lang="nb-NO" sz="1200" b="0" i="0" u="none" strike="noStrike" dirty="0">
                          <a:solidFill>
                            <a:srgbClr val="000000"/>
                          </a:solidFill>
                          <a:effectLst/>
                          <a:latin typeface="Calibri"/>
                        </a:rPr>
                        <a:t>0.65</a:t>
                      </a:r>
                    </a:p>
                  </a:txBody>
                  <a:tcPr marL="7383" marR="7383" marT="7383" marB="0" anchor="ctr">
                    <a:lnL>
                      <a:noFill/>
                    </a:lnL>
                    <a:lnR>
                      <a:noFill/>
                    </a:lnR>
                    <a:lnT>
                      <a:noFill/>
                    </a:lnT>
                    <a:lnB>
                      <a:noFill/>
                    </a:lnB>
                  </a:tcPr>
                </a:tc>
                <a:tc>
                  <a:txBody>
                    <a:bodyPr/>
                    <a:lstStyle/>
                    <a:p>
                      <a:pPr algn="ctr" fontAlgn="b"/>
                      <a:r>
                        <a:rPr lang="nb-NO" sz="1200" b="0" i="0" u="none" strike="noStrike">
                          <a:solidFill>
                            <a:srgbClr val="000000"/>
                          </a:solidFill>
                          <a:effectLst/>
                          <a:latin typeface="Calibri"/>
                        </a:rPr>
                        <a:t>1.43</a:t>
                      </a:r>
                    </a:p>
                  </a:txBody>
                  <a:tcPr marL="7383" marR="7383" marT="7383" marB="0" anchor="ctr">
                    <a:lnL>
                      <a:noFill/>
                    </a:lnL>
                    <a:lnR>
                      <a:noFill/>
                    </a:lnR>
                    <a:lnT>
                      <a:noFill/>
                    </a:lnT>
                    <a:lnB>
                      <a:noFill/>
                    </a:lnB>
                  </a:tcPr>
                </a:tc>
                <a:tc>
                  <a:txBody>
                    <a:bodyPr/>
                    <a:lstStyle/>
                    <a:p>
                      <a:pPr algn="ctr" fontAlgn="b"/>
                      <a:r>
                        <a:rPr lang="hr-HR" sz="1200" b="0" i="0" u="none" strike="noStrike">
                          <a:solidFill>
                            <a:srgbClr val="000000"/>
                          </a:solidFill>
                          <a:effectLst/>
                          <a:latin typeface="Calibri"/>
                        </a:rPr>
                        <a:t>8089.39</a:t>
                      </a:r>
                    </a:p>
                  </a:txBody>
                  <a:tcPr marL="7383" marR="7383" marT="7383" marB="0" anchor="ctr">
                    <a:lnL>
                      <a:noFill/>
                    </a:lnL>
                    <a:lnR>
                      <a:noFill/>
                    </a:lnR>
                    <a:lnT>
                      <a:noFill/>
                    </a:lnT>
                    <a:lnB>
                      <a:noFill/>
                    </a:lnB>
                  </a:tcPr>
                </a:tc>
                <a:tc>
                  <a:txBody>
                    <a:bodyPr/>
                    <a:lstStyle/>
                    <a:p>
                      <a:pPr algn="ctr" fontAlgn="b"/>
                      <a:r>
                        <a:rPr lang="nb-NO" sz="1200" b="0" i="0" u="none" strike="noStrike">
                          <a:solidFill>
                            <a:srgbClr val="000000"/>
                          </a:solidFill>
                          <a:effectLst/>
                          <a:latin typeface="Calibri"/>
                        </a:rPr>
                        <a:t>0.08</a:t>
                      </a:r>
                    </a:p>
                  </a:txBody>
                  <a:tcPr marL="7383" marR="7383" marT="7383" marB="0" anchor="ctr">
                    <a:lnL>
                      <a:noFill/>
                    </a:lnL>
                    <a:lnR>
                      <a:noFill/>
                    </a:lnR>
                    <a:lnT>
                      <a:noFill/>
                    </a:lnT>
                    <a:lnB>
                      <a:noFill/>
                    </a:lnB>
                  </a:tcPr>
                </a:tc>
                <a:extLst>
                  <a:ext uri="{0D108BD9-81ED-4DB2-BD59-A6C34878D82A}">
                    <a16:rowId xmlns:a16="http://schemas.microsoft.com/office/drawing/2014/main" val="10008"/>
                  </a:ext>
                </a:extLst>
              </a:tr>
              <a:tr h="146418">
                <a:tc>
                  <a:txBody>
                    <a:bodyPr/>
                    <a:lstStyle/>
                    <a:p>
                      <a:pPr algn="ctr" fontAlgn="b"/>
                      <a:r>
                        <a:rPr lang="en-US" sz="1200" b="0" i="0" u="none" strike="noStrike">
                          <a:solidFill>
                            <a:srgbClr val="000000"/>
                          </a:solidFill>
                          <a:effectLst/>
                          <a:latin typeface="Calibri"/>
                        </a:rPr>
                        <a:t>9</a:t>
                      </a:r>
                    </a:p>
                  </a:txBody>
                  <a:tcPr marL="7383" marR="7383" marT="7383" marB="0" anchor="ctr">
                    <a:lnL>
                      <a:noFill/>
                    </a:lnL>
                    <a:lnR>
                      <a:noFill/>
                    </a:lnR>
                    <a:lnT>
                      <a:noFill/>
                    </a:lnT>
                    <a:lnB>
                      <a:noFill/>
                    </a:lnB>
                  </a:tcPr>
                </a:tc>
                <a:tc>
                  <a:txBody>
                    <a:bodyPr/>
                    <a:lstStyle/>
                    <a:p>
                      <a:pPr algn="ctr" fontAlgn="b"/>
                      <a:r>
                        <a:rPr lang="en-US" sz="1200" b="0" i="0" u="none" strike="noStrike">
                          <a:solidFill>
                            <a:srgbClr val="000000"/>
                          </a:solidFill>
                          <a:effectLst/>
                          <a:latin typeface="Calibri"/>
                        </a:rPr>
                        <a:t>50</a:t>
                      </a:r>
                    </a:p>
                  </a:txBody>
                  <a:tcPr marL="7383" marR="7383" marT="7383" marB="0" anchor="ctr">
                    <a:lnL>
                      <a:noFill/>
                    </a:lnL>
                    <a:lnR>
                      <a:noFill/>
                    </a:lnR>
                    <a:lnT>
                      <a:noFill/>
                    </a:lnT>
                    <a:lnB>
                      <a:noFill/>
                    </a:lnB>
                  </a:tcPr>
                </a:tc>
                <a:tc>
                  <a:txBody>
                    <a:bodyPr/>
                    <a:lstStyle/>
                    <a:p>
                      <a:pPr algn="ctr" fontAlgn="b"/>
                      <a:r>
                        <a:rPr lang="pt-BR" sz="1200" b="0" i="0" u="none" strike="noStrike">
                          <a:solidFill>
                            <a:srgbClr val="000000"/>
                          </a:solidFill>
                          <a:effectLst/>
                          <a:latin typeface="Calibri"/>
                        </a:rPr>
                        <a:t>[1,15]</a:t>
                      </a:r>
                    </a:p>
                  </a:txBody>
                  <a:tcPr marL="7383" marR="7383" marT="7383" marB="0" anchor="ctr">
                    <a:lnL>
                      <a:noFill/>
                    </a:lnL>
                    <a:lnR>
                      <a:noFill/>
                    </a:lnR>
                    <a:lnT>
                      <a:noFill/>
                    </a:lnT>
                    <a:lnB>
                      <a:noFill/>
                    </a:lnB>
                  </a:tcPr>
                </a:tc>
                <a:tc>
                  <a:txBody>
                    <a:bodyPr/>
                    <a:lstStyle/>
                    <a:p>
                      <a:pPr algn="ctr" fontAlgn="b"/>
                      <a:r>
                        <a:rPr lang="nb-NO" sz="1200" b="0" i="0" u="none" strike="noStrike">
                          <a:solidFill>
                            <a:srgbClr val="000000"/>
                          </a:solidFill>
                          <a:effectLst/>
                          <a:latin typeface="Calibri"/>
                        </a:rPr>
                        <a:t>0.00</a:t>
                      </a:r>
                    </a:p>
                  </a:txBody>
                  <a:tcPr marL="7383" marR="7383" marT="7383" marB="0" anchor="ctr">
                    <a:lnL>
                      <a:noFill/>
                    </a:lnL>
                    <a:lnR>
                      <a:noFill/>
                    </a:lnR>
                    <a:lnT>
                      <a:noFill/>
                    </a:lnT>
                    <a:lnB>
                      <a:noFill/>
                    </a:lnB>
                  </a:tcPr>
                </a:tc>
                <a:tc>
                  <a:txBody>
                    <a:bodyPr/>
                    <a:lstStyle/>
                    <a:p>
                      <a:pPr algn="ctr" fontAlgn="b"/>
                      <a:r>
                        <a:rPr lang="nb-NO" sz="1200" b="0" i="0" u="none" strike="noStrike">
                          <a:solidFill>
                            <a:srgbClr val="000000"/>
                          </a:solidFill>
                          <a:effectLst/>
                          <a:latin typeface="Calibri"/>
                        </a:rPr>
                        <a:t>0.53</a:t>
                      </a:r>
                    </a:p>
                  </a:txBody>
                  <a:tcPr marL="7383" marR="7383" marT="7383" marB="0" anchor="ctr">
                    <a:lnL>
                      <a:noFill/>
                    </a:lnL>
                    <a:lnR>
                      <a:noFill/>
                    </a:lnR>
                    <a:lnT>
                      <a:noFill/>
                    </a:lnT>
                    <a:lnB>
                      <a:noFill/>
                    </a:lnB>
                  </a:tcPr>
                </a:tc>
                <a:tc>
                  <a:txBody>
                    <a:bodyPr/>
                    <a:lstStyle/>
                    <a:p>
                      <a:pPr algn="ctr" fontAlgn="b"/>
                      <a:r>
                        <a:rPr lang="fi-FI" sz="1200" b="0" i="0" u="none" strike="noStrike">
                          <a:solidFill>
                            <a:srgbClr val="000000"/>
                          </a:solidFill>
                          <a:effectLst/>
                          <a:latin typeface="Calibri"/>
                        </a:rPr>
                        <a:t>7779.51</a:t>
                      </a:r>
                    </a:p>
                  </a:txBody>
                  <a:tcPr marL="7383" marR="7383" marT="7383" marB="0" anchor="ctr">
                    <a:lnL>
                      <a:noFill/>
                    </a:lnL>
                    <a:lnR>
                      <a:noFill/>
                    </a:lnR>
                    <a:lnT>
                      <a:noFill/>
                    </a:lnT>
                    <a:lnB>
                      <a:noFill/>
                    </a:lnB>
                  </a:tcPr>
                </a:tc>
                <a:tc>
                  <a:txBody>
                    <a:bodyPr/>
                    <a:lstStyle/>
                    <a:p>
                      <a:pPr algn="ctr" fontAlgn="b"/>
                      <a:r>
                        <a:rPr lang="nb-NO" sz="1200" b="0" i="0" u="none" strike="noStrike">
                          <a:solidFill>
                            <a:srgbClr val="000000"/>
                          </a:solidFill>
                          <a:effectLst/>
                          <a:latin typeface="Calibri"/>
                        </a:rPr>
                        <a:t>0.00</a:t>
                      </a:r>
                    </a:p>
                  </a:txBody>
                  <a:tcPr marL="7383" marR="7383" marT="7383" marB="0" anchor="ctr">
                    <a:lnL>
                      <a:noFill/>
                    </a:lnL>
                    <a:lnR>
                      <a:noFill/>
                    </a:lnR>
                    <a:lnT>
                      <a:noFill/>
                    </a:lnT>
                    <a:lnB>
                      <a:noFill/>
                    </a:lnB>
                  </a:tcPr>
                </a:tc>
                <a:extLst>
                  <a:ext uri="{0D108BD9-81ED-4DB2-BD59-A6C34878D82A}">
                    <a16:rowId xmlns:a16="http://schemas.microsoft.com/office/drawing/2014/main" val="10009"/>
                  </a:ext>
                </a:extLst>
              </a:tr>
              <a:tr h="146418">
                <a:tc>
                  <a:txBody>
                    <a:bodyPr/>
                    <a:lstStyle/>
                    <a:p>
                      <a:pPr algn="ctr" fontAlgn="b"/>
                      <a:r>
                        <a:rPr lang="en-US" sz="1200" b="0" i="0" u="none" strike="noStrike">
                          <a:solidFill>
                            <a:srgbClr val="000000"/>
                          </a:solidFill>
                          <a:effectLst/>
                          <a:latin typeface="Calibri"/>
                        </a:rPr>
                        <a:t>10</a:t>
                      </a:r>
                    </a:p>
                  </a:txBody>
                  <a:tcPr marL="7383" marR="7383" marT="7383" marB="0" anchor="ctr">
                    <a:lnL>
                      <a:noFill/>
                    </a:lnL>
                    <a:lnR>
                      <a:noFill/>
                    </a:lnR>
                    <a:lnT>
                      <a:noFill/>
                    </a:lnT>
                    <a:lnB>
                      <a:noFill/>
                    </a:lnB>
                  </a:tcPr>
                </a:tc>
                <a:tc>
                  <a:txBody>
                    <a:bodyPr/>
                    <a:lstStyle/>
                    <a:p>
                      <a:pPr algn="ctr" fontAlgn="b"/>
                      <a:r>
                        <a:rPr lang="en-US" sz="1200" b="0" i="0" u="none" strike="noStrike">
                          <a:solidFill>
                            <a:srgbClr val="000000"/>
                          </a:solidFill>
                          <a:effectLst/>
                          <a:latin typeface="Calibri"/>
                        </a:rPr>
                        <a:t>50</a:t>
                      </a:r>
                    </a:p>
                  </a:txBody>
                  <a:tcPr marL="7383" marR="7383" marT="7383" marB="0" anchor="ctr">
                    <a:lnL>
                      <a:noFill/>
                    </a:lnL>
                    <a:lnR>
                      <a:noFill/>
                    </a:lnR>
                    <a:lnT>
                      <a:noFill/>
                    </a:lnT>
                    <a:lnB>
                      <a:noFill/>
                    </a:lnB>
                  </a:tcPr>
                </a:tc>
                <a:tc>
                  <a:txBody>
                    <a:bodyPr/>
                    <a:lstStyle/>
                    <a:p>
                      <a:pPr algn="ctr" fontAlgn="b"/>
                      <a:r>
                        <a:rPr lang="pt-BR" sz="1200" b="0" i="0" u="none" strike="noStrike">
                          <a:solidFill>
                            <a:srgbClr val="000000"/>
                          </a:solidFill>
                          <a:effectLst/>
                          <a:latin typeface="Calibri"/>
                        </a:rPr>
                        <a:t>[20,40]</a:t>
                      </a:r>
                    </a:p>
                  </a:txBody>
                  <a:tcPr marL="7383" marR="7383" marT="7383" marB="0" anchor="ctr">
                    <a:lnL>
                      <a:noFill/>
                    </a:lnL>
                    <a:lnR>
                      <a:noFill/>
                    </a:lnR>
                    <a:lnT>
                      <a:noFill/>
                    </a:lnT>
                    <a:lnB>
                      <a:noFill/>
                    </a:lnB>
                  </a:tcPr>
                </a:tc>
                <a:tc>
                  <a:txBody>
                    <a:bodyPr/>
                    <a:lstStyle/>
                    <a:p>
                      <a:pPr algn="ctr" fontAlgn="b"/>
                      <a:r>
                        <a:rPr lang="hr-HR" sz="1200" b="0" i="0" u="none" strike="noStrike">
                          <a:solidFill>
                            <a:srgbClr val="000000"/>
                          </a:solidFill>
                          <a:effectLst/>
                          <a:latin typeface="Calibri"/>
                        </a:rPr>
                        <a:t>52.15</a:t>
                      </a:r>
                    </a:p>
                  </a:txBody>
                  <a:tcPr marL="7383" marR="7383" marT="7383" marB="0" anchor="ctr">
                    <a:lnL>
                      <a:noFill/>
                    </a:lnL>
                    <a:lnR>
                      <a:noFill/>
                    </a:lnR>
                    <a:lnT>
                      <a:noFill/>
                    </a:lnT>
                    <a:lnB>
                      <a:noFill/>
                    </a:lnB>
                  </a:tcPr>
                </a:tc>
                <a:tc>
                  <a:txBody>
                    <a:bodyPr/>
                    <a:lstStyle/>
                    <a:p>
                      <a:pPr algn="ctr" fontAlgn="b"/>
                      <a:r>
                        <a:rPr lang="hr-HR" sz="1200" b="0" i="0" u="none" strike="noStrike" dirty="0">
                          <a:solidFill>
                            <a:srgbClr val="000000"/>
                          </a:solidFill>
                          <a:effectLst/>
                          <a:latin typeface="Calibri"/>
                        </a:rPr>
                        <a:t>156.72</a:t>
                      </a:r>
                    </a:p>
                  </a:txBody>
                  <a:tcPr marL="7383" marR="7383" marT="7383" marB="0" anchor="ctr">
                    <a:lnL>
                      <a:noFill/>
                    </a:lnL>
                    <a:lnR>
                      <a:noFill/>
                    </a:lnR>
                    <a:lnT>
                      <a:noFill/>
                    </a:lnT>
                    <a:lnB>
                      <a:noFill/>
                    </a:lnB>
                  </a:tcPr>
                </a:tc>
                <a:tc>
                  <a:txBody>
                    <a:bodyPr/>
                    <a:lstStyle/>
                    <a:p>
                      <a:pPr algn="ctr" fontAlgn="b"/>
                      <a:r>
                        <a:rPr lang="nb-NO" sz="1200" b="0" i="0" u="none" strike="noStrike">
                          <a:solidFill>
                            <a:srgbClr val="000000"/>
                          </a:solidFill>
                          <a:effectLst/>
                          <a:latin typeface="Calibri"/>
                        </a:rPr>
                        <a:t>35443.78</a:t>
                      </a:r>
                    </a:p>
                  </a:txBody>
                  <a:tcPr marL="7383" marR="7383" marT="7383" marB="0" anchor="ctr">
                    <a:lnL>
                      <a:noFill/>
                    </a:lnL>
                    <a:lnR>
                      <a:noFill/>
                    </a:lnR>
                    <a:lnT>
                      <a:noFill/>
                    </a:lnT>
                    <a:lnB>
                      <a:noFill/>
                    </a:lnB>
                  </a:tcPr>
                </a:tc>
                <a:tc>
                  <a:txBody>
                    <a:bodyPr/>
                    <a:lstStyle/>
                    <a:p>
                      <a:pPr algn="ctr" fontAlgn="b"/>
                      <a:r>
                        <a:rPr lang="nb-NO" sz="1200" b="0" i="0" u="none" strike="noStrike">
                          <a:solidFill>
                            <a:srgbClr val="000000"/>
                          </a:solidFill>
                          <a:effectLst/>
                          <a:latin typeface="Calibri"/>
                        </a:rPr>
                        <a:t>1.47</a:t>
                      </a:r>
                    </a:p>
                  </a:txBody>
                  <a:tcPr marL="7383" marR="7383" marT="7383" marB="0" anchor="ctr">
                    <a:lnL>
                      <a:noFill/>
                    </a:lnL>
                    <a:lnR>
                      <a:noFill/>
                    </a:lnR>
                    <a:lnT>
                      <a:noFill/>
                    </a:lnT>
                    <a:lnB>
                      <a:noFill/>
                    </a:lnB>
                  </a:tcPr>
                </a:tc>
                <a:extLst>
                  <a:ext uri="{0D108BD9-81ED-4DB2-BD59-A6C34878D82A}">
                    <a16:rowId xmlns:a16="http://schemas.microsoft.com/office/drawing/2014/main" val="10010"/>
                  </a:ext>
                </a:extLst>
              </a:tr>
              <a:tr h="146418">
                <a:tc>
                  <a:txBody>
                    <a:bodyPr/>
                    <a:lstStyle/>
                    <a:p>
                      <a:pPr algn="ctr" fontAlgn="b"/>
                      <a:r>
                        <a:rPr lang="cs-CZ" sz="1200" b="0" i="0" u="none" strike="noStrike">
                          <a:solidFill>
                            <a:srgbClr val="000000"/>
                          </a:solidFill>
                          <a:effectLst/>
                          <a:latin typeface="Calibri"/>
                        </a:rPr>
                        <a:t>11</a:t>
                      </a:r>
                    </a:p>
                  </a:txBody>
                  <a:tcPr marL="7383" marR="7383" marT="7383" marB="0" anchor="ctr">
                    <a:lnL>
                      <a:noFill/>
                    </a:lnL>
                    <a:lnR>
                      <a:noFill/>
                    </a:lnR>
                    <a:lnT>
                      <a:noFill/>
                    </a:lnT>
                    <a:lnB>
                      <a:noFill/>
                    </a:lnB>
                  </a:tcPr>
                </a:tc>
                <a:tc>
                  <a:txBody>
                    <a:bodyPr/>
                    <a:lstStyle/>
                    <a:p>
                      <a:pPr algn="ctr" fontAlgn="b"/>
                      <a:r>
                        <a:rPr lang="en-US" sz="1200" b="0" i="0" u="none" strike="noStrike">
                          <a:solidFill>
                            <a:srgbClr val="000000"/>
                          </a:solidFill>
                          <a:effectLst/>
                          <a:latin typeface="Calibri"/>
                        </a:rPr>
                        <a:t>50</a:t>
                      </a:r>
                    </a:p>
                  </a:txBody>
                  <a:tcPr marL="7383" marR="7383" marT="7383" marB="0" anchor="ctr">
                    <a:lnL>
                      <a:noFill/>
                    </a:lnL>
                    <a:lnR>
                      <a:noFill/>
                    </a:lnR>
                    <a:lnT>
                      <a:noFill/>
                    </a:lnT>
                    <a:lnB>
                      <a:noFill/>
                    </a:lnB>
                  </a:tcPr>
                </a:tc>
                <a:tc>
                  <a:txBody>
                    <a:bodyPr/>
                    <a:lstStyle/>
                    <a:p>
                      <a:pPr algn="ctr" fontAlgn="b"/>
                      <a:r>
                        <a:rPr lang="pt-BR" sz="1200" b="0" i="0" u="none" strike="noStrike" dirty="0">
                          <a:solidFill>
                            <a:srgbClr val="000000"/>
                          </a:solidFill>
                          <a:effectLst/>
                          <a:latin typeface="Calibri"/>
                        </a:rPr>
                        <a:t>[20,40]</a:t>
                      </a:r>
                    </a:p>
                  </a:txBody>
                  <a:tcPr marL="7383" marR="7383" marT="7383" marB="0" anchor="ctr">
                    <a:lnL>
                      <a:noFill/>
                    </a:lnL>
                    <a:lnR>
                      <a:noFill/>
                    </a:lnR>
                    <a:lnT>
                      <a:noFill/>
                    </a:lnT>
                    <a:lnB>
                      <a:noFill/>
                    </a:lnB>
                  </a:tcPr>
                </a:tc>
                <a:tc>
                  <a:txBody>
                    <a:bodyPr/>
                    <a:lstStyle/>
                    <a:p>
                      <a:pPr algn="ctr" fontAlgn="b"/>
                      <a:r>
                        <a:rPr lang="hr-HR" sz="1200" b="0" i="0" u="none" strike="noStrike">
                          <a:solidFill>
                            <a:srgbClr val="000000"/>
                          </a:solidFill>
                          <a:effectLst/>
                          <a:latin typeface="Calibri"/>
                        </a:rPr>
                        <a:t>6.60</a:t>
                      </a:r>
                    </a:p>
                  </a:txBody>
                  <a:tcPr marL="7383" marR="7383" marT="7383" marB="0" anchor="ctr">
                    <a:lnL>
                      <a:noFill/>
                    </a:lnL>
                    <a:lnR>
                      <a:noFill/>
                    </a:lnR>
                    <a:lnT>
                      <a:noFill/>
                    </a:lnT>
                    <a:lnB>
                      <a:noFill/>
                    </a:lnB>
                  </a:tcPr>
                </a:tc>
                <a:tc>
                  <a:txBody>
                    <a:bodyPr/>
                    <a:lstStyle/>
                    <a:p>
                      <a:pPr algn="ctr" fontAlgn="b"/>
                      <a:r>
                        <a:rPr lang="hr-HR" sz="1200" b="0" i="0" u="none" strike="noStrike" dirty="0">
                          <a:solidFill>
                            <a:srgbClr val="000000"/>
                          </a:solidFill>
                          <a:effectLst/>
                          <a:latin typeface="Calibri"/>
                        </a:rPr>
                        <a:t>1.24</a:t>
                      </a:r>
                    </a:p>
                  </a:txBody>
                  <a:tcPr marL="7383" marR="7383" marT="7383" marB="0" anchor="ctr">
                    <a:lnL>
                      <a:noFill/>
                    </a:lnL>
                    <a:lnR>
                      <a:noFill/>
                    </a:lnR>
                    <a:lnT>
                      <a:noFill/>
                    </a:lnT>
                    <a:lnB>
                      <a:noFill/>
                    </a:lnB>
                  </a:tcPr>
                </a:tc>
                <a:tc>
                  <a:txBody>
                    <a:bodyPr/>
                    <a:lstStyle/>
                    <a:p>
                      <a:pPr algn="ctr" fontAlgn="b"/>
                      <a:r>
                        <a:rPr lang="fi-FI" sz="1200" b="0" i="0" u="none" strike="noStrike">
                          <a:solidFill>
                            <a:srgbClr val="000000"/>
                          </a:solidFill>
                          <a:effectLst/>
                          <a:latin typeface="Calibri"/>
                        </a:rPr>
                        <a:t>34871.88</a:t>
                      </a:r>
                    </a:p>
                  </a:txBody>
                  <a:tcPr marL="7383" marR="7383" marT="7383" marB="0" anchor="ctr">
                    <a:lnL>
                      <a:noFill/>
                    </a:lnL>
                    <a:lnR>
                      <a:noFill/>
                    </a:lnR>
                    <a:lnT>
                      <a:noFill/>
                    </a:lnT>
                    <a:lnB>
                      <a:noFill/>
                    </a:lnB>
                  </a:tcPr>
                </a:tc>
                <a:tc>
                  <a:txBody>
                    <a:bodyPr/>
                    <a:lstStyle/>
                    <a:p>
                      <a:pPr algn="ctr" fontAlgn="b"/>
                      <a:r>
                        <a:rPr lang="nb-NO" sz="1200" b="0" i="0" u="none" strike="noStrike">
                          <a:solidFill>
                            <a:srgbClr val="000000"/>
                          </a:solidFill>
                          <a:effectLst/>
                          <a:latin typeface="Calibri"/>
                        </a:rPr>
                        <a:t>0.19</a:t>
                      </a:r>
                    </a:p>
                  </a:txBody>
                  <a:tcPr marL="7383" marR="7383" marT="7383" marB="0" anchor="ctr">
                    <a:lnL>
                      <a:noFill/>
                    </a:lnL>
                    <a:lnR>
                      <a:noFill/>
                    </a:lnR>
                    <a:lnT>
                      <a:noFill/>
                    </a:lnT>
                    <a:lnB>
                      <a:noFill/>
                    </a:lnB>
                  </a:tcPr>
                </a:tc>
                <a:extLst>
                  <a:ext uri="{0D108BD9-81ED-4DB2-BD59-A6C34878D82A}">
                    <a16:rowId xmlns:a16="http://schemas.microsoft.com/office/drawing/2014/main" val="10011"/>
                  </a:ext>
                </a:extLst>
              </a:tr>
              <a:tr h="146418">
                <a:tc>
                  <a:txBody>
                    <a:bodyPr/>
                    <a:lstStyle/>
                    <a:p>
                      <a:pPr algn="ctr" fontAlgn="b"/>
                      <a:r>
                        <a:rPr lang="is-IS" sz="1200" b="0" i="0" u="none" strike="noStrike">
                          <a:solidFill>
                            <a:srgbClr val="000000"/>
                          </a:solidFill>
                          <a:effectLst/>
                          <a:latin typeface="Calibri"/>
                        </a:rPr>
                        <a:t>12</a:t>
                      </a:r>
                    </a:p>
                  </a:txBody>
                  <a:tcPr marL="7383" marR="7383" marT="7383" marB="0" anchor="ctr">
                    <a:lnL>
                      <a:noFill/>
                    </a:lnL>
                    <a:lnR>
                      <a:noFill/>
                    </a:lnR>
                    <a:lnT>
                      <a:noFill/>
                    </a:lnT>
                    <a:lnB>
                      <a:noFill/>
                    </a:lnB>
                  </a:tcPr>
                </a:tc>
                <a:tc>
                  <a:txBody>
                    <a:bodyPr/>
                    <a:lstStyle/>
                    <a:p>
                      <a:pPr algn="ctr" fontAlgn="b"/>
                      <a:r>
                        <a:rPr lang="en-US" sz="1200" b="0" i="0" u="none" strike="noStrike">
                          <a:solidFill>
                            <a:srgbClr val="000000"/>
                          </a:solidFill>
                          <a:effectLst/>
                          <a:latin typeface="Calibri"/>
                        </a:rPr>
                        <a:t>50</a:t>
                      </a:r>
                    </a:p>
                  </a:txBody>
                  <a:tcPr marL="7383" marR="7383" marT="7383" marB="0" anchor="ctr">
                    <a:lnL>
                      <a:noFill/>
                    </a:lnL>
                    <a:lnR>
                      <a:noFill/>
                    </a:lnR>
                    <a:lnT>
                      <a:noFill/>
                    </a:lnT>
                    <a:lnB>
                      <a:noFill/>
                    </a:lnB>
                  </a:tcPr>
                </a:tc>
                <a:tc>
                  <a:txBody>
                    <a:bodyPr/>
                    <a:lstStyle/>
                    <a:p>
                      <a:pPr algn="ctr" fontAlgn="b"/>
                      <a:r>
                        <a:rPr lang="pt-BR" sz="1200" b="0" i="0" u="none" strike="noStrike">
                          <a:solidFill>
                            <a:srgbClr val="000000"/>
                          </a:solidFill>
                          <a:effectLst/>
                          <a:latin typeface="Calibri"/>
                        </a:rPr>
                        <a:t>[20,40]</a:t>
                      </a:r>
                    </a:p>
                  </a:txBody>
                  <a:tcPr marL="7383" marR="7383" marT="7383" marB="0" anchor="ctr">
                    <a:lnL>
                      <a:noFill/>
                    </a:lnL>
                    <a:lnR>
                      <a:noFill/>
                    </a:lnR>
                    <a:lnT>
                      <a:noFill/>
                    </a:lnT>
                    <a:lnB>
                      <a:noFill/>
                    </a:lnB>
                  </a:tcPr>
                </a:tc>
                <a:tc>
                  <a:txBody>
                    <a:bodyPr/>
                    <a:lstStyle/>
                    <a:p>
                      <a:pPr algn="ctr" fontAlgn="b"/>
                      <a:r>
                        <a:rPr lang="nb-NO" sz="1200" b="0" i="0" u="none" strike="noStrike">
                          <a:solidFill>
                            <a:srgbClr val="000000"/>
                          </a:solidFill>
                          <a:effectLst/>
                          <a:latin typeface="Calibri"/>
                        </a:rPr>
                        <a:t>0.00</a:t>
                      </a:r>
                    </a:p>
                  </a:txBody>
                  <a:tcPr marL="7383" marR="7383" marT="7383" marB="0" anchor="ctr">
                    <a:lnL>
                      <a:noFill/>
                    </a:lnL>
                    <a:lnR>
                      <a:noFill/>
                    </a:lnR>
                    <a:lnT>
                      <a:noFill/>
                    </a:lnT>
                    <a:lnB>
                      <a:noFill/>
                    </a:lnB>
                  </a:tcPr>
                </a:tc>
                <a:tc>
                  <a:txBody>
                    <a:bodyPr/>
                    <a:lstStyle/>
                    <a:p>
                      <a:pPr algn="ctr" fontAlgn="b"/>
                      <a:r>
                        <a:rPr lang="nb-NO" sz="1200" b="0" i="0" u="none" strike="noStrike" dirty="0">
                          <a:solidFill>
                            <a:srgbClr val="000000"/>
                          </a:solidFill>
                          <a:effectLst/>
                          <a:latin typeface="Calibri"/>
                        </a:rPr>
                        <a:t>0.52</a:t>
                      </a:r>
                    </a:p>
                  </a:txBody>
                  <a:tcPr marL="7383" marR="7383" marT="7383" marB="0" anchor="ctr">
                    <a:lnL>
                      <a:noFill/>
                    </a:lnL>
                    <a:lnR>
                      <a:noFill/>
                    </a:lnR>
                    <a:lnT>
                      <a:noFill/>
                    </a:lnT>
                    <a:lnB>
                      <a:noFill/>
                    </a:lnB>
                  </a:tcPr>
                </a:tc>
                <a:tc>
                  <a:txBody>
                    <a:bodyPr/>
                    <a:lstStyle/>
                    <a:p>
                      <a:pPr algn="ctr" fontAlgn="b"/>
                      <a:r>
                        <a:rPr lang="hr-HR" sz="1200" b="0" i="0" u="none" strike="noStrike" dirty="0">
                          <a:solidFill>
                            <a:srgbClr val="000000"/>
                          </a:solidFill>
                          <a:effectLst/>
                          <a:latin typeface="Calibri"/>
                        </a:rPr>
                        <a:t>34711.13</a:t>
                      </a:r>
                    </a:p>
                  </a:txBody>
                  <a:tcPr marL="7383" marR="7383" marT="7383" marB="0" anchor="ctr">
                    <a:lnL>
                      <a:noFill/>
                    </a:lnL>
                    <a:lnR>
                      <a:noFill/>
                    </a:lnR>
                    <a:lnT>
                      <a:noFill/>
                    </a:lnT>
                    <a:lnB>
                      <a:noFill/>
                    </a:lnB>
                  </a:tcPr>
                </a:tc>
                <a:tc>
                  <a:txBody>
                    <a:bodyPr/>
                    <a:lstStyle/>
                    <a:p>
                      <a:pPr algn="ctr" fontAlgn="b"/>
                      <a:r>
                        <a:rPr lang="nb-NO" sz="1200" b="0" i="0" u="none" strike="noStrike">
                          <a:solidFill>
                            <a:srgbClr val="000000"/>
                          </a:solidFill>
                          <a:effectLst/>
                          <a:latin typeface="Calibri"/>
                        </a:rPr>
                        <a:t>0.00</a:t>
                      </a:r>
                    </a:p>
                  </a:txBody>
                  <a:tcPr marL="7383" marR="7383" marT="7383" marB="0" anchor="ctr">
                    <a:lnL>
                      <a:noFill/>
                    </a:lnL>
                    <a:lnR>
                      <a:noFill/>
                    </a:lnR>
                    <a:lnT>
                      <a:noFill/>
                    </a:lnT>
                    <a:lnB>
                      <a:noFill/>
                    </a:lnB>
                  </a:tcPr>
                </a:tc>
                <a:extLst>
                  <a:ext uri="{0D108BD9-81ED-4DB2-BD59-A6C34878D82A}">
                    <a16:rowId xmlns:a16="http://schemas.microsoft.com/office/drawing/2014/main" val="10012"/>
                  </a:ext>
                </a:extLst>
              </a:tr>
              <a:tr h="146418">
                <a:tc>
                  <a:txBody>
                    <a:bodyPr/>
                    <a:lstStyle/>
                    <a:p>
                      <a:pPr algn="ctr" fontAlgn="b"/>
                      <a:r>
                        <a:rPr lang="is-IS" sz="1200" b="0" i="0" u="none" strike="noStrike">
                          <a:solidFill>
                            <a:srgbClr val="000000"/>
                          </a:solidFill>
                          <a:effectLst/>
                          <a:latin typeface="Calibri"/>
                        </a:rPr>
                        <a:t>13</a:t>
                      </a:r>
                    </a:p>
                  </a:txBody>
                  <a:tcPr marL="7383" marR="7383" marT="7383" marB="0" anchor="ctr">
                    <a:lnL>
                      <a:noFill/>
                    </a:lnL>
                    <a:lnR>
                      <a:noFill/>
                    </a:lnR>
                    <a:lnT>
                      <a:noFill/>
                    </a:lnT>
                    <a:lnB>
                      <a:noFill/>
                    </a:lnB>
                  </a:tcPr>
                </a:tc>
                <a:tc>
                  <a:txBody>
                    <a:bodyPr/>
                    <a:lstStyle/>
                    <a:p>
                      <a:pPr algn="ctr" fontAlgn="b"/>
                      <a:r>
                        <a:rPr lang="is-IS" sz="1200" b="0" i="0" u="none" strike="noStrike">
                          <a:solidFill>
                            <a:srgbClr val="000000"/>
                          </a:solidFill>
                          <a:effectLst/>
                          <a:latin typeface="Calibri"/>
                        </a:rPr>
                        <a:t>100</a:t>
                      </a:r>
                    </a:p>
                  </a:txBody>
                  <a:tcPr marL="7383" marR="7383" marT="7383" marB="0" anchor="ctr">
                    <a:lnL>
                      <a:noFill/>
                    </a:lnL>
                    <a:lnR>
                      <a:noFill/>
                    </a:lnR>
                    <a:lnT>
                      <a:noFill/>
                    </a:lnT>
                    <a:lnB>
                      <a:noFill/>
                    </a:lnB>
                  </a:tcPr>
                </a:tc>
                <a:tc>
                  <a:txBody>
                    <a:bodyPr/>
                    <a:lstStyle/>
                    <a:p>
                      <a:pPr algn="ctr" fontAlgn="b"/>
                      <a:r>
                        <a:rPr lang="pt-BR" sz="1200" b="0" i="0" u="none" strike="noStrike">
                          <a:solidFill>
                            <a:srgbClr val="000000"/>
                          </a:solidFill>
                          <a:effectLst/>
                          <a:latin typeface="Calibri"/>
                        </a:rPr>
                        <a:t>[1,15]</a:t>
                      </a:r>
                    </a:p>
                  </a:txBody>
                  <a:tcPr marL="7383" marR="7383" marT="7383" marB="0" anchor="ctr">
                    <a:lnL>
                      <a:noFill/>
                    </a:lnL>
                    <a:lnR>
                      <a:noFill/>
                    </a:lnR>
                    <a:lnT>
                      <a:noFill/>
                    </a:lnT>
                    <a:lnB>
                      <a:noFill/>
                    </a:lnB>
                  </a:tcPr>
                </a:tc>
                <a:tc>
                  <a:txBody>
                    <a:bodyPr/>
                    <a:lstStyle/>
                    <a:p>
                      <a:pPr algn="ctr" fontAlgn="b"/>
                      <a:r>
                        <a:rPr lang="nb-NO" sz="1200" b="0" i="0" u="none" strike="noStrike">
                          <a:solidFill>
                            <a:srgbClr val="000000"/>
                          </a:solidFill>
                          <a:effectLst/>
                          <a:latin typeface="Calibri"/>
                        </a:rPr>
                        <a:t>25.10</a:t>
                      </a:r>
                    </a:p>
                  </a:txBody>
                  <a:tcPr marL="7383" marR="7383" marT="7383" marB="0" anchor="ctr">
                    <a:lnL>
                      <a:noFill/>
                    </a:lnL>
                    <a:lnR>
                      <a:noFill/>
                    </a:lnR>
                    <a:lnT>
                      <a:noFill/>
                    </a:lnT>
                    <a:lnB>
                      <a:noFill/>
                    </a:lnB>
                  </a:tcPr>
                </a:tc>
                <a:tc>
                  <a:txBody>
                    <a:bodyPr/>
                    <a:lstStyle/>
                    <a:p>
                      <a:pPr algn="ctr" fontAlgn="b"/>
                      <a:r>
                        <a:rPr lang="hr-HR" sz="1200" b="0" i="0" u="none" strike="noStrike" dirty="0">
                          <a:solidFill>
                            <a:srgbClr val="000000"/>
                          </a:solidFill>
                          <a:effectLst/>
                          <a:latin typeface="Calibri"/>
                        </a:rPr>
                        <a:t>8.71</a:t>
                      </a:r>
                    </a:p>
                  </a:txBody>
                  <a:tcPr marL="7383" marR="7383" marT="7383" marB="0" anchor="ctr">
                    <a:lnL>
                      <a:noFill/>
                    </a:lnL>
                    <a:lnR>
                      <a:noFill/>
                    </a:lnR>
                    <a:lnT>
                      <a:noFill/>
                    </a:lnT>
                    <a:lnB>
                      <a:noFill/>
                    </a:lnB>
                  </a:tcPr>
                </a:tc>
                <a:tc>
                  <a:txBody>
                    <a:bodyPr/>
                    <a:lstStyle/>
                    <a:p>
                      <a:pPr algn="ctr" fontAlgn="b"/>
                      <a:r>
                        <a:rPr lang="is-IS" sz="1200" b="0" i="0" u="none" strike="noStrike" dirty="0">
                          <a:solidFill>
                            <a:srgbClr val="000000"/>
                          </a:solidFill>
                          <a:effectLst/>
                          <a:latin typeface="Calibri"/>
                        </a:rPr>
                        <a:t>24107.82</a:t>
                      </a:r>
                    </a:p>
                  </a:txBody>
                  <a:tcPr marL="7383" marR="7383" marT="7383" marB="0" anchor="ctr">
                    <a:lnL>
                      <a:noFill/>
                    </a:lnL>
                    <a:lnR>
                      <a:noFill/>
                    </a:lnR>
                    <a:lnT>
                      <a:noFill/>
                    </a:lnT>
                    <a:lnB>
                      <a:noFill/>
                    </a:lnB>
                  </a:tcPr>
                </a:tc>
                <a:tc>
                  <a:txBody>
                    <a:bodyPr/>
                    <a:lstStyle/>
                    <a:p>
                      <a:pPr algn="ctr" fontAlgn="b"/>
                      <a:r>
                        <a:rPr lang="nb-NO" sz="1200" b="0" i="0" u="none" strike="noStrike">
                          <a:solidFill>
                            <a:srgbClr val="000000"/>
                          </a:solidFill>
                          <a:effectLst/>
                          <a:latin typeface="Calibri"/>
                        </a:rPr>
                        <a:t>1.04</a:t>
                      </a:r>
                    </a:p>
                  </a:txBody>
                  <a:tcPr marL="7383" marR="7383" marT="7383" marB="0" anchor="ctr">
                    <a:lnL>
                      <a:noFill/>
                    </a:lnL>
                    <a:lnR>
                      <a:noFill/>
                    </a:lnR>
                    <a:lnT>
                      <a:noFill/>
                    </a:lnT>
                    <a:lnB>
                      <a:noFill/>
                    </a:lnB>
                  </a:tcPr>
                </a:tc>
                <a:extLst>
                  <a:ext uri="{0D108BD9-81ED-4DB2-BD59-A6C34878D82A}">
                    <a16:rowId xmlns:a16="http://schemas.microsoft.com/office/drawing/2014/main" val="10013"/>
                  </a:ext>
                </a:extLst>
              </a:tr>
              <a:tr h="146418">
                <a:tc>
                  <a:txBody>
                    <a:bodyPr/>
                    <a:lstStyle/>
                    <a:p>
                      <a:pPr algn="ctr" fontAlgn="b"/>
                      <a:r>
                        <a:rPr lang="en-US" sz="1200" b="0" i="0" u="none" strike="noStrike">
                          <a:solidFill>
                            <a:srgbClr val="000000"/>
                          </a:solidFill>
                          <a:effectLst/>
                          <a:latin typeface="Calibri"/>
                        </a:rPr>
                        <a:t>14</a:t>
                      </a:r>
                    </a:p>
                  </a:txBody>
                  <a:tcPr marL="7383" marR="7383" marT="7383" marB="0" anchor="ctr">
                    <a:lnL>
                      <a:noFill/>
                    </a:lnL>
                    <a:lnR>
                      <a:noFill/>
                    </a:lnR>
                    <a:lnT>
                      <a:noFill/>
                    </a:lnT>
                    <a:lnB>
                      <a:noFill/>
                    </a:lnB>
                  </a:tcPr>
                </a:tc>
                <a:tc>
                  <a:txBody>
                    <a:bodyPr/>
                    <a:lstStyle/>
                    <a:p>
                      <a:pPr algn="ctr" fontAlgn="b"/>
                      <a:r>
                        <a:rPr lang="is-IS" sz="1200" b="0" i="0" u="none" strike="noStrike">
                          <a:solidFill>
                            <a:srgbClr val="000000"/>
                          </a:solidFill>
                          <a:effectLst/>
                          <a:latin typeface="Calibri"/>
                        </a:rPr>
                        <a:t>100</a:t>
                      </a:r>
                    </a:p>
                  </a:txBody>
                  <a:tcPr marL="7383" marR="7383" marT="7383" marB="0" anchor="ctr">
                    <a:lnL>
                      <a:noFill/>
                    </a:lnL>
                    <a:lnR>
                      <a:noFill/>
                    </a:lnR>
                    <a:lnT>
                      <a:noFill/>
                    </a:lnT>
                    <a:lnB>
                      <a:noFill/>
                    </a:lnB>
                  </a:tcPr>
                </a:tc>
                <a:tc>
                  <a:txBody>
                    <a:bodyPr/>
                    <a:lstStyle/>
                    <a:p>
                      <a:pPr algn="ctr" fontAlgn="b"/>
                      <a:r>
                        <a:rPr lang="pt-BR" sz="1200" b="0" i="0" u="none" strike="noStrike">
                          <a:solidFill>
                            <a:srgbClr val="000000"/>
                          </a:solidFill>
                          <a:effectLst/>
                          <a:latin typeface="Calibri"/>
                        </a:rPr>
                        <a:t>[1,15]</a:t>
                      </a:r>
                    </a:p>
                  </a:txBody>
                  <a:tcPr marL="7383" marR="7383" marT="7383" marB="0" anchor="ctr">
                    <a:lnL>
                      <a:noFill/>
                    </a:lnL>
                    <a:lnR>
                      <a:noFill/>
                    </a:lnR>
                    <a:lnT>
                      <a:noFill/>
                    </a:lnT>
                    <a:lnB>
                      <a:noFill/>
                    </a:lnB>
                  </a:tcPr>
                </a:tc>
                <a:tc>
                  <a:txBody>
                    <a:bodyPr/>
                    <a:lstStyle/>
                    <a:p>
                      <a:pPr algn="ctr" fontAlgn="b"/>
                      <a:r>
                        <a:rPr lang="hr-HR" sz="1200" b="0" i="0" u="none" strike="noStrike">
                          <a:solidFill>
                            <a:srgbClr val="000000"/>
                          </a:solidFill>
                          <a:effectLst/>
                          <a:latin typeface="Calibri"/>
                        </a:rPr>
                        <a:t>8.15</a:t>
                      </a:r>
                    </a:p>
                  </a:txBody>
                  <a:tcPr marL="7383" marR="7383" marT="7383" marB="0" anchor="ctr">
                    <a:lnL>
                      <a:noFill/>
                    </a:lnL>
                    <a:lnR>
                      <a:noFill/>
                    </a:lnR>
                    <a:lnT>
                      <a:noFill/>
                    </a:lnT>
                    <a:lnB>
                      <a:noFill/>
                    </a:lnB>
                  </a:tcPr>
                </a:tc>
                <a:tc>
                  <a:txBody>
                    <a:bodyPr/>
                    <a:lstStyle/>
                    <a:p>
                      <a:pPr algn="ctr" fontAlgn="b"/>
                      <a:r>
                        <a:rPr lang="nb-NO" sz="1200" b="0" i="0" u="none" strike="noStrike" dirty="0">
                          <a:solidFill>
                            <a:srgbClr val="000000"/>
                          </a:solidFill>
                          <a:effectLst/>
                          <a:latin typeface="Calibri"/>
                        </a:rPr>
                        <a:t>11.59</a:t>
                      </a:r>
                    </a:p>
                  </a:txBody>
                  <a:tcPr marL="7383" marR="7383" marT="7383" marB="0" anchor="ctr">
                    <a:lnL>
                      <a:noFill/>
                    </a:lnL>
                    <a:lnR>
                      <a:noFill/>
                    </a:lnR>
                    <a:lnT>
                      <a:noFill/>
                    </a:lnT>
                    <a:lnB>
                      <a:noFill/>
                    </a:lnB>
                  </a:tcPr>
                </a:tc>
                <a:tc>
                  <a:txBody>
                    <a:bodyPr/>
                    <a:lstStyle/>
                    <a:p>
                      <a:pPr algn="ctr" fontAlgn="b"/>
                      <a:r>
                        <a:rPr lang="hr-HR" sz="1200" b="0" i="0" u="none" strike="noStrike" dirty="0">
                          <a:solidFill>
                            <a:srgbClr val="000000"/>
                          </a:solidFill>
                          <a:effectLst/>
                          <a:latin typeface="Calibri"/>
                        </a:rPr>
                        <a:t>26970.43</a:t>
                      </a:r>
                    </a:p>
                  </a:txBody>
                  <a:tcPr marL="7383" marR="7383" marT="7383" marB="0" anchor="ctr">
                    <a:lnL>
                      <a:noFill/>
                    </a:lnL>
                    <a:lnR>
                      <a:noFill/>
                    </a:lnR>
                    <a:lnT>
                      <a:noFill/>
                    </a:lnT>
                    <a:lnB>
                      <a:noFill/>
                    </a:lnB>
                  </a:tcPr>
                </a:tc>
                <a:tc>
                  <a:txBody>
                    <a:bodyPr/>
                    <a:lstStyle/>
                    <a:p>
                      <a:pPr algn="ctr" fontAlgn="b"/>
                      <a:r>
                        <a:rPr lang="nb-NO" sz="1200" b="0" i="0" u="none" strike="noStrike">
                          <a:solidFill>
                            <a:srgbClr val="000000"/>
                          </a:solidFill>
                          <a:effectLst/>
                          <a:latin typeface="Calibri"/>
                        </a:rPr>
                        <a:t>0.30</a:t>
                      </a:r>
                    </a:p>
                  </a:txBody>
                  <a:tcPr marL="7383" marR="7383" marT="7383" marB="0" anchor="ctr">
                    <a:lnL>
                      <a:noFill/>
                    </a:lnL>
                    <a:lnR>
                      <a:noFill/>
                    </a:lnR>
                    <a:lnT>
                      <a:noFill/>
                    </a:lnT>
                    <a:lnB>
                      <a:noFill/>
                    </a:lnB>
                  </a:tcPr>
                </a:tc>
                <a:extLst>
                  <a:ext uri="{0D108BD9-81ED-4DB2-BD59-A6C34878D82A}">
                    <a16:rowId xmlns:a16="http://schemas.microsoft.com/office/drawing/2014/main" val="10014"/>
                  </a:ext>
                </a:extLst>
              </a:tr>
              <a:tr h="146418">
                <a:tc>
                  <a:txBody>
                    <a:bodyPr/>
                    <a:lstStyle/>
                    <a:p>
                      <a:pPr algn="ctr" fontAlgn="b"/>
                      <a:r>
                        <a:rPr lang="en-US" sz="1200" b="0" i="0" u="none" strike="noStrike">
                          <a:solidFill>
                            <a:srgbClr val="000000"/>
                          </a:solidFill>
                          <a:effectLst/>
                          <a:latin typeface="Calibri"/>
                        </a:rPr>
                        <a:t>15</a:t>
                      </a:r>
                    </a:p>
                  </a:txBody>
                  <a:tcPr marL="7383" marR="7383" marT="7383" marB="0" anchor="ctr">
                    <a:lnL>
                      <a:noFill/>
                    </a:lnL>
                    <a:lnR>
                      <a:noFill/>
                    </a:lnR>
                    <a:lnT>
                      <a:noFill/>
                    </a:lnT>
                    <a:lnB>
                      <a:noFill/>
                    </a:lnB>
                  </a:tcPr>
                </a:tc>
                <a:tc>
                  <a:txBody>
                    <a:bodyPr/>
                    <a:lstStyle/>
                    <a:p>
                      <a:pPr algn="ctr" fontAlgn="b"/>
                      <a:r>
                        <a:rPr lang="is-IS" sz="1200" b="0" i="0" u="none" strike="noStrike">
                          <a:solidFill>
                            <a:srgbClr val="000000"/>
                          </a:solidFill>
                          <a:effectLst/>
                          <a:latin typeface="Calibri"/>
                        </a:rPr>
                        <a:t>100</a:t>
                      </a:r>
                    </a:p>
                  </a:txBody>
                  <a:tcPr marL="7383" marR="7383" marT="7383" marB="0" anchor="ctr">
                    <a:lnL>
                      <a:noFill/>
                    </a:lnL>
                    <a:lnR>
                      <a:noFill/>
                    </a:lnR>
                    <a:lnT>
                      <a:noFill/>
                    </a:lnT>
                    <a:lnB>
                      <a:noFill/>
                    </a:lnB>
                  </a:tcPr>
                </a:tc>
                <a:tc>
                  <a:txBody>
                    <a:bodyPr/>
                    <a:lstStyle/>
                    <a:p>
                      <a:pPr algn="ctr" fontAlgn="b"/>
                      <a:r>
                        <a:rPr lang="pt-BR" sz="1200" b="0" i="0" u="none" strike="noStrike">
                          <a:solidFill>
                            <a:srgbClr val="000000"/>
                          </a:solidFill>
                          <a:effectLst/>
                          <a:latin typeface="Calibri"/>
                        </a:rPr>
                        <a:t>[1,15]</a:t>
                      </a:r>
                    </a:p>
                  </a:txBody>
                  <a:tcPr marL="7383" marR="7383" marT="7383" marB="0" anchor="ctr">
                    <a:lnL>
                      <a:noFill/>
                    </a:lnL>
                    <a:lnR>
                      <a:noFill/>
                    </a:lnR>
                    <a:lnT>
                      <a:noFill/>
                    </a:lnT>
                    <a:lnB>
                      <a:noFill/>
                    </a:lnB>
                  </a:tcPr>
                </a:tc>
                <a:tc>
                  <a:txBody>
                    <a:bodyPr/>
                    <a:lstStyle/>
                    <a:p>
                      <a:pPr algn="ctr" fontAlgn="b"/>
                      <a:r>
                        <a:rPr lang="nb-NO" sz="1200" b="0" i="0" u="none" strike="noStrike">
                          <a:solidFill>
                            <a:srgbClr val="000000"/>
                          </a:solidFill>
                          <a:effectLst/>
                          <a:latin typeface="Calibri"/>
                        </a:rPr>
                        <a:t>0.00</a:t>
                      </a:r>
                    </a:p>
                  </a:txBody>
                  <a:tcPr marL="7383" marR="7383" marT="7383" marB="0" anchor="ctr">
                    <a:lnL>
                      <a:noFill/>
                    </a:lnL>
                    <a:lnR>
                      <a:noFill/>
                    </a:lnR>
                    <a:lnT>
                      <a:noFill/>
                    </a:lnT>
                    <a:lnB>
                      <a:noFill/>
                    </a:lnB>
                  </a:tcPr>
                </a:tc>
                <a:tc>
                  <a:txBody>
                    <a:bodyPr/>
                    <a:lstStyle/>
                    <a:p>
                      <a:pPr algn="ctr" fontAlgn="b"/>
                      <a:r>
                        <a:rPr lang="nb-NO" sz="1200" b="0" i="0" u="none" strike="noStrike" dirty="0">
                          <a:solidFill>
                            <a:srgbClr val="000000"/>
                          </a:solidFill>
                          <a:effectLst/>
                          <a:latin typeface="Calibri"/>
                        </a:rPr>
                        <a:t>1.57</a:t>
                      </a:r>
                    </a:p>
                  </a:txBody>
                  <a:tcPr marL="7383" marR="7383" marT="7383" marB="0" anchor="ctr">
                    <a:lnL>
                      <a:noFill/>
                    </a:lnL>
                    <a:lnR>
                      <a:noFill/>
                    </a:lnR>
                    <a:lnT>
                      <a:noFill/>
                    </a:lnT>
                    <a:lnB>
                      <a:noFill/>
                    </a:lnB>
                  </a:tcPr>
                </a:tc>
                <a:tc>
                  <a:txBody>
                    <a:bodyPr/>
                    <a:lstStyle/>
                    <a:p>
                      <a:pPr algn="ctr" fontAlgn="b"/>
                      <a:r>
                        <a:rPr lang="is-IS" sz="1200" b="0" i="0" u="none" strike="noStrike">
                          <a:solidFill>
                            <a:srgbClr val="000000"/>
                          </a:solidFill>
                          <a:effectLst/>
                          <a:latin typeface="Calibri"/>
                        </a:rPr>
                        <a:t>31691.21</a:t>
                      </a:r>
                    </a:p>
                  </a:txBody>
                  <a:tcPr marL="7383" marR="7383" marT="7383" marB="0" anchor="ctr">
                    <a:lnL>
                      <a:noFill/>
                    </a:lnL>
                    <a:lnR>
                      <a:noFill/>
                    </a:lnR>
                    <a:lnT>
                      <a:noFill/>
                    </a:lnT>
                    <a:lnB>
                      <a:noFill/>
                    </a:lnB>
                  </a:tcPr>
                </a:tc>
                <a:tc>
                  <a:txBody>
                    <a:bodyPr/>
                    <a:lstStyle/>
                    <a:p>
                      <a:pPr algn="ctr" fontAlgn="b"/>
                      <a:r>
                        <a:rPr lang="nb-NO" sz="1200" b="0" i="0" u="none" strike="noStrike">
                          <a:solidFill>
                            <a:srgbClr val="000000"/>
                          </a:solidFill>
                          <a:effectLst/>
                          <a:latin typeface="Calibri"/>
                        </a:rPr>
                        <a:t>0.00</a:t>
                      </a:r>
                    </a:p>
                  </a:txBody>
                  <a:tcPr marL="7383" marR="7383" marT="7383" marB="0" anchor="ctr">
                    <a:lnL>
                      <a:noFill/>
                    </a:lnL>
                    <a:lnR>
                      <a:noFill/>
                    </a:lnR>
                    <a:lnT>
                      <a:noFill/>
                    </a:lnT>
                    <a:lnB>
                      <a:noFill/>
                    </a:lnB>
                  </a:tcPr>
                </a:tc>
                <a:extLst>
                  <a:ext uri="{0D108BD9-81ED-4DB2-BD59-A6C34878D82A}">
                    <a16:rowId xmlns:a16="http://schemas.microsoft.com/office/drawing/2014/main" val="10015"/>
                  </a:ext>
                </a:extLst>
              </a:tr>
              <a:tr h="146418">
                <a:tc>
                  <a:txBody>
                    <a:bodyPr/>
                    <a:lstStyle/>
                    <a:p>
                      <a:pPr algn="ctr" fontAlgn="b"/>
                      <a:r>
                        <a:rPr lang="en-US" sz="1200" b="0" i="0" u="none" strike="noStrike">
                          <a:solidFill>
                            <a:srgbClr val="000000"/>
                          </a:solidFill>
                          <a:effectLst/>
                          <a:latin typeface="Calibri"/>
                        </a:rPr>
                        <a:t>16</a:t>
                      </a:r>
                    </a:p>
                  </a:txBody>
                  <a:tcPr marL="7383" marR="7383" marT="7383" marB="0" anchor="ctr">
                    <a:lnL>
                      <a:noFill/>
                    </a:lnL>
                    <a:lnR>
                      <a:noFill/>
                    </a:lnR>
                    <a:lnT>
                      <a:noFill/>
                    </a:lnT>
                    <a:lnB>
                      <a:noFill/>
                    </a:lnB>
                  </a:tcPr>
                </a:tc>
                <a:tc>
                  <a:txBody>
                    <a:bodyPr/>
                    <a:lstStyle/>
                    <a:p>
                      <a:pPr algn="ctr" fontAlgn="b"/>
                      <a:r>
                        <a:rPr lang="is-IS" sz="1200" b="0" i="0" u="none" strike="noStrike">
                          <a:solidFill>
                            <a:srgbClr val="000000"/>
                          </a:solidFill>
                          <a:effectLst/>
                          <a:latin typeface="Calibri"/>
                        </a:rPr>
                        <a:t>100</a:t>
                      </a:r>
                    </a:p>
                  </a:txBody>
                  <a:tcPr marL="7383" marR="7383" marT="7383" marB="0" anchor="ctr">
                    <a:lnL>
                      <a:noFill/>
                    </a:lnL>
                    <a:lnR>
                      <a:noFill/>
                    </a:lnR>
                    <a:lnT>
                      <a:noFill/>
                    </a:lnT>
                    <a:lnB>
                      <a:noFill/>
                    </a:lnB>
                  </a:tcPr>
                </a:tc>
                <a:tc>
                  <a:txBody>
                    <a:bodyPr/>
                    <a:lstStyle/>
                    <a:p>
                      <a:pPr algn="ctr" fontAlgn="b"/>
                      <a:r>
                        <a:rPr lang="pt-BR" sz="1200" b="0" i="0" u="none" strike="noStrike">
                          <a:solidFill>
                            <a:srgbClr val="000000"/>
                          </a:solidFill>
                          <a:effectLst/>
                          <a:latin typeface="Calibri"/>
                        </a:rPr>
                        <a:t>[20,40]</a:t>
                      </a:r>
                    </a:p>
                  </a:txBody>
                  <a:tcPr marL="7383" marR="7383" marT="7383" marB="0" anchor="ctr">
                    <a:lnL>
                      <a:noFill/>
                    </a:lnL>
                    <a:lnR>
                      <a:noFill/>
                    </a:lnR>
                    <a:lnT>
                      <a:noFill/>
                    </a:lnT>
                    <a:lnB>
                      <a:noFill/>
                    </a:lnB>
                  </a:tcPr>
                </a:tc>
                <a:tc>
                  <a:txBody>
                    <a:bodyPr/>
                    <a:lstStyle/>
                    <a:p>
                      <a:pPr algn="ctr" fontAlgn="b"/>
                      <a:r>
                        <a:rPr lang="hr-HR" sz="1200" b="0" i="0" u="none" strike="noStrike">
                          <a:solidFill>
                            <a:srgbClr val="000000"/>
                          </a:solidFill>
                          <a:effectLst/>
                          <a:latin typeface="Calibri"/>
                        </a:rPr>
                        <a:t>12.10</a:t>
                      </a:r>
                    </a:p>
                  </a:txBody>
                  <a:tcPr marL="7383" marR="7383" marT="7383" marB="0" anchor="ctr">
                    <a:lnL>
                      <a:noFill/>
                    </a:lnL>
                    <a:lnR>
                      <a:noFill/>
                    </a:lnR>
                    <a:lnT>
                      <a:noFill/>
                    </a:lnT>
                    <a:lnB>
                      <a:noFill/>
                    </a:lnB>
                  </a:tcPr>
                </a:tc>
                <a:tc>
                  <a:txBody>
                    <a:bodyPr/>
                    <a:lstStyle/>
                    <a:p>
                      <a:pPr algn="ctr" fontAlgn="b"/>
                      <a:r>
                        <a:rPr lang="nb-NO" sz="1200" b="0" i="0" u="none" strike="noStrike">
                          <a:solidFill>
                            <a:srgbClr val="000000"/>
                          </a:solidFill>
                          <a:effectLst/>
                          <a:latin typeface="Calibri"/>
                        </a:rPr>
                        <a:t>11.38</a:t>
                      </a:r>
                    </a:p>
                  </a:txBody>
                  <a:tcPr marL="7383" marR="7383" marT="7383" marB="0" anchor="ctr">
                    <a:lnL>
                      <a:noFill/>
                    </a:lnL>
                    <a:lnR>
                      <a:noFill/>
                    </a:lnR>
                    <a:lnT>
                      <a:noFill/>
                    </a:lnT>
                    <a:lnB>
                      <a:noFill/>
                    </a:lnB>
                  </a:tcPr>
                </a:tc>
                <a:tc>
                  <a:txBody>
                    <a:bodyPr/>
                    <a:lstStyle/>
                    <a:p>
                      <a:pPr algn="ctr" fontAlgn="b"/>
                      <a:r>
                        <a:rPr lang="nb-NO" sz="1200" b="0" i="0" u="none" strike="noStrike" dirty="0">
                          <a:solidFill>
                            <a:srgbClr val="000000"/>
                          </a:solidFill>
                          <a:effectLst/>
                          <a:latin typeface="Calibri"/>
                        </a:rPr>
                        <a:t>140815.31</a:t>
                      </a:r>
                    </a:p>
                  </a:txBody>
                  <a:tcPr marL="7383" marR="7383" marT="7383" marB="0" anchor="ctr">
                    <a:lnL>
                      <a:noFill/>
                    </a:lnL>
                    <a:lnR>
                      <a:noFill/>
                    </a:lnR>
                    <a:lnT>
                      <a:noFill/>
                    </a:lnT>
                    <a:lnB>
                      <a:noFill/>
                    </a:lnB>
                  </a:tcPr>
                </a:tc>
                <a:tc>
                  <a:txBody>
                    <a:bodyPr/>
                    <a:lstStyle/>
                    <a:p>
                      <a:pPr algn="ctr" fontAlgn="b"/>
                      <a:r>
                        <a:rPr lang="hr-HR" sz="1200" b="0" i="0" u="none" strike="noStrike">
                          <a:solidFill>
                            <a:srgbClr val="000000"/>
                          </a:solidFill>
                          <a:effectLst/>
                          <a:latin typeface="Calibri"/>
                        </a:rPr>
                        <a:t>0.09</a:t>
                      </a:r>
                    </a:p>
                  </a:txBody>
                  <a:tcPr marL="7383" marR="7383" marT="7383" marB="0" anchor="ctr">
                    <a:lnL>
                      <a:noFill/>
                    </a:lnL>
                    <a:lnR>
                      <a:noFill/>
                    </a:lnR>
                    <a:lnT>
                      <a:noFill/>
                    </a:lnT>
                    <a:lnB>
                      <a:noFill/>
                    </a:lnB>
                  </a:tcPr>
                </a:tc>
                <a:extLst>
                  <a:ext uri="{0D108BD9-81ED-4DB2-BD59-A6C34878D82A}">
                    <a16:rowId xmlns:a16="http://schemas.microsoft.com/office/drawing/2014/main" val="10016"/>
                  </a:ext>
                </a:extLst>
              </a:tr>
              <a:tr h="146418">
                <a:tc>
                  <a:txBody>
                    <a:bodyPr/>
                    <a:lstStyle/>
                    <a:p>
                      <a:pPr algn="ctr" fontAlgn="b"/>
                      <a:r>
                        <a:rPr lang="en-US" sz="1200" b="0" i="0" u="none" strike="noStrike">
                          <a:solidFill>
                            <a:srgbClr val="000000"/>
                          </a:solidFill>
                          <a:effectLst/>
                          <a:latin typeface="Calibri"/>
                        </a:rPr>
                        <a:t>17</a:t>
                      </a:r>
                    </a:p>
                  </a:txBody>
                  <a:tcPr marL="7383" marR="7383" marT="7383" marB="0" anchor="ctr">
                    <a:lnL>
                      <a:noFill/>
                    </a:lnL>
                    <a:lnR>
                      <a:noFill/>
                    </a:lnR>
                    <a:lnT>
                      <a:noFill/>
                    </a:lnT>
                    <a:lnB>
                      <a:noFill/>
                    </a:lnB>
                  </a:tcPr>
                </a:tc>
                <a:tc>
                  <a:txBody>
                    <a:bodyPr/>
                    <a:lstStyle/>
                    <a:p>
                      <a:pPr algn="ctr" fontAlgn="b"/>
                      <a:r>
                        <a:rPr lang="is-IS" sz="1200" b="0" i="0" u="none" strike="noStrike">
                          <a:solidFill>
                            <a:srgbClr val="000000"/>
                          </a:solidFill>
                          <a:effectLst/>
                          <a:latin typeface="Calibri"/>
                        </a:rPr>
                        <a:t>100</a:t>
                      </a:r>
                    </a:p>
                  </a:txBody>
                  <a:tcPr marL="7383" marR="7383" marT="7383" marB="0" anchor="ctr">
                    <a:lnL>
                      <a:noFill/>
                    </a:lnL>
                    <a:lnR>
                      <a:noFill/>
                    </a:lnR>
                    <a:lnT>
                      <a:noFill/>
                    </a:lnT>
                    <a:lnB>
                      <a:noFill/>
                    </a:lnB>
                  </a:tcPr>
                </a:tc>
                <a:tc>
                  <a:txBody>
                    <a:bodyPr/>
                    <a:lstStyle/>
                    <a:p>
                      <a:pPr algn="ctr" fontAlgn="b"/>
                      <a:r>
                        <a:rPr lang="pt-BR" sz="1200" b="0" i="0" u="none" strike="noStrike">
                          <a:solidFill>
                            <a:srgbClr val="000000"/>
                          </a:solidFill>
                          <a:effectLst/>
                          <a:latin typeface="Calibri"/>
                        </a:rPr>
                        <a:t>[20,40]</a:t>
                      </a:r>
                    </a:p>
                  </a:txBody>
                  <a:tcPr marL="7383" marR="7383" marT="7383" marB="0" anchor="ctr">
                    <a:lnL>
                      <a:noFill/>
                    </a:lnL>
                    <a:lnR>
                      <a:noFill/>
                    </a:lnR>
                    <a:lnT>
                      <a:noFill/>
                    </a:lnT>
                    <a:lnB>
                      <a:noFill/>
                    </a:lnB>
                  </a:tcPr>
                </a:tc>
                <a:tc>
                  <a:txBody>
                    <a:bodyPr/>
                    <a:lstStyle/>
                    <a:p>
                      <a:pPr algn="ctr" fontAlgn="b"/>
                      <a:r>
                        <a:rPr lang="hr-HR" sz="1200" b="0" i="0" u="none" strike="noStrike">
                          <a:solidFill>
                            <a:srgbClr val="000000"/>
                          </a:solidFill>
                          <a:effectLst/>
                          <a:latin typeface="Calibri"/>
                        </a:rPr>
                        <a:t>19.95</a:t>
                      </a:r>
                    </a:p>
                  </a:txBody>
                  <a:tcPr marL="7383" marR="7383" marT="7383" marB="0" anchor="ctr">
                    <a:lnL>
                      <a:noFill/>
                    </a:lnL>
                    <a:lnR>
                      <a:noFill/>
                    </a:lnR>
                    <a:lnT>
                      <a:noFill/>
                    </a:lnT>
                    <a:lnB>
                      <a:noFill/>
                    </a:lnB>
                  </a:tcPr>
                </a:tc>
                <a:tc>
                  <a:txBody>
                    <a:bodyPr/>
                    <a:lstStyle/>
                    <a:p>
                      <a:pPr algn="ctr" fontAlgn="b"/>
                      <a:r>
                        <a:rPr lang="hr-HR" sz="1200" b="0" i="0" u="none" strike="noStrike">
                          <a:solidFill>
                            <a:srgbClr val="000000"/>
                          </a:solidFill>
                          <a:effectLst/>
                          <a:latin typeface="Calibri"/>
                        </a:rPr>
                        <a:t>14.42</a:t>
                      </a:r>
                    </a:p>
                  </a:txBody>
                  <a:tcPr marL="7383" marR="7383" marT="7383" marB="0" anchor="ctr">
                    <a:lnL>
                      <a:noFill/>
                    </a:lnL>
                    <a:lnR>
                      <a:noFill/>
                    </a:lnR>
                    <a:lnT>
                      <a:noFill/>
                    </a:lnT>
                    <a:lnB>
                      <a:noFill/>
                    </a:lnB>
                  </a:tcPr>
                </a:tc>
                <a:tc>
                  <a:txBody>
                    <a:bodyPr/>
                    <a:lstStyle/>
                    <a:p>
                      <a:pPr algn="ctr" fontAlgn="b"/>
                      <a:r>
                        <a:rPr lang="is-IS" sz="1200" b="0" i="0" u="none" strike="noStrike" dirty="0">
                          <a:solidFill>
                            <a:srgbClr val="000000"/>
                          </a:solidFill>
                          <a:effectLst/>
                          <a:latin typeface="Calibri"/>
                        </a:rPr>
                        <a:t>143219.19</a:t>
                      </a:r>
                    </a:p>
                  </a:txBody>
                  <a:tcPr marL="7383" marR="7383" marT="7383" marB="0" anchor="ctr">
                    <a:lnL>
                      <a:noFill/>
                    </a:lnL>
                    <a:lnR>
                      <a:noFill/>
                    </a:lnR>
                    <a:lnT>
                      <a:noFill/>
                    </a:lnT>
                    <a:lnB>
                      <a:noFill/>
                    </a:lnB>
                  </a:tcPr>
                </a:tc>
                <a:tc>
                  <a:txBody>
                    <a:bodyPr/>
                    <a:lstStyle/>
                    <a:p>
                      <a:pPr algn="ctr" fontAlgn="b"/>
                      <a:r>
                        <a:rPr lang="nb-NO" sz="1200" b="0" i="0" u="none" strike="noStrike" dirty="0">
                          <a:solidFill>
                            <a:srgbClr val="000000"/>
                          </a:solidFill>
                          <a:effectLst/>
                          <a:latin typeface="Calibri"/>
                        </a:rPr>
                        <a:t>0.14</a:t>
                      </a:r>
                    </a:p>
                  </a:txBody>
                  <a:tcPr marL="7383" marR="7383" marT="7383" marB="0" anchor="ctr">
                    <a:lnL>
                      <a:noFill/>
                    </a:lnL>
                    <a:lnR>
                      <a:noFill/>
                    </a:lnR>
                    <a:lnT>
                      <a:noFill/>
                    </a:lnT>
                    <a:lnB>
                      <a:noFill/>
                    </a:lnB>
                  </a:tcPr>
                </a:tc>
                <a:extLst>
                  <a:ext uri="{0D108BD9-81ED-4DB2-BD59-A6C34878D82A}">
                    <a16:rowId xmlns:a16="http://schemas.microsoft.com/office/drawing/2014/main" val="10017"/>
                  </a:ext>
                </a:extLst>
              </a:tr>
              <a:tr h="146418">
                <a:tc>
                  <a:txBody>
                    <a:bodyPr/>
                    <a:lstStyle/>
                    <a:p>
                      <a:pPr algn="ctr" fontAlgn="b"/>
                      <a:r>
                        <a:rPr lang="fi-FI" sz="1200" b="0" i="0" u="none" strike="noStrike">
                          <a:solidFill>
                            <a:srgbClr val="000000"/>
                          </a:solidFill>
                          <a:effectLst/>
                          <a:latin typeface="Calibri"/>
                        </a:rPr>
                        <a:t>18</a:t>
                      </a:r>
                    </a:p>
                  </a:txBody>
                  <a:tcPr marL="7383" marR="7383" marT="7383" marB="0" anchor="ctr">
                    <a:lnL>
                      <a:noFill/>
                    </a:lnL>
                    <a:lnR>
                      <a:noFill/>
                    </a:lnR>
                    <a:lnT>
                      <a:noFill/>
                    </a:lnT>
                    <a:lnB>
                      <a:noFill/>
                    </a:lnB>
                  </a:tcPr>
                </a:tc>
                <a:tc>
                  <a:txBody>
                    <a:bodyPr/>
                    <a:lstStyle/>
                    <a:p>
                      <a:pPr algn="ctr" fontAlgn="b"/>
                      <a:r>
                        <a:rPr lang="is-IS" sz="1200" b="0" i="0" u="none" strike="noStrike">
                          <a:solidFill>
                            <a:srgbClr val="000000"/>
                          </a:solidFill>
                          <a:effectLst/>
                          <a:latin typeface="Calibri"/>
                        </a:rPr>
                        <a:t>100</a:t>
                      </a:r>
                    </a:p>
                  </a:txBody>
                  <a:tcPr marL="7383" marR="7383" marT="7383" marB="0" anchor="ctr">
                    <a:lnL>
                      <a:noFill/>
                    </a:lnL>
                    <a:lnR>
                      <a:noFill/>
                    </a:lnR>
                    <a:lnT>
                      <a:noFill/>
                    </a:lnT>
                    <a:lnB>
                      <a:noFill/>
                    </a:lnB>
                  </a:tcPr>
                </a:tc>
                <a:tc>
                  <a:txBody>
                    <a:bodyPr/>
                    <a:lstStyle/>
                    <a:p>
                      <a:pPr algn="ctr" fontAlgn="b"/>
                      <a:r>
                        <a:rPr lang="pt-BR" sz="1200" b="0" i="0" u="none" strike="noStrike">
                          <a:solidFill>
                            <a:srgbClr val="000000"/>
                          </a:solidFill>
                          <a:effectLst/>
                          <a:latin typeface="Calibri"/>
                        </a:rPr>
                        <a:t>[20,40]</a:t>
                      </a:r>
                    </a:p>
                  </a:txBody>
                  <a:tcPr marL="7383" marR="7383" marT="7383" marB="0" anchor="ctr">
                    <a:lnL>
                      <a:noFill/>
                    </a:lnL>
                    <a:lnR>
                      <a:noFill/>
                    </a:lnR>
                    <a:lnT>
                      <a:noFill/>
                    </a:lnT>
                    <a:lnB>
                      <a:noFill/>
                    </a:lnB>
                  </a:tcPr>
                </a:tc>
                <a:tc>
                  <a:txBody>
                    <a:bodyPr/>
                    <a:lstStyle/>
                    <a:p>
                      <a:pPr algn="ctr" fontAlgn="b"/>
                      <a:r>
                        <a:rPr lang="nb-NO" sz="1200" b="0" i="0" u="none" strike="noStrike">
                          <a:solidFill>
                            <a:srgbClr val="000000"/>
                          </a:solidFill>
                          <a:effectLst/>
                          <a:latin typeface="Calibri"/>
                        </a:rPr>
                        <a:t>0.00</a:t>
                      </a:r>
                    </a:p>
                  </a:txBody>
                  <a:tcPr marL="7383" marR="7383" marT="7383" marB="0" anchor="ctr">
                    <a:lnL>
                      <a:noFill/>
                    </a:lnL>
                    <a:lnR>
                      <a:noFill/>
                    </a:lnR>
                    <a:lnT>
                      <a:noFill/>
                    </a:lnT>
                    <a:lnB>
                      <a:noFill/>
                    </a:lnB>
                  </a:tcPr>
                </a:tc>
                <a:tc>
                  <a:txBody>
                    <a:bodyPr/>
                    <a:lstStyle/>
                    <a:p>
                      <a:pPr algn="ctr" fontAlgn="b"/>
                      <a:r>
                        <a:rPr lang="nb-NO" sz="1200" b="0" i="0" u="none" strike="noStrike">
                          <a:solidFill>
                            <a:srgbClr val="000000"/>
                          </a:solidFill>
                          <a:effectLst/>
                          <a:latin typeface="Calibri"/>
                        </a:rPr>
                        <a:t>1.73</a:t>
                      </a:r>
                    </a:p>
                  </a:txBody>
                  <a:tcPr marL="7383" marR="7383" marT="7383" marB="0" anchor="ctr">
                    <a:lnL>
                      <a:noFill/>
                    </a:lnL>
                    <a:lnR>
                      <a:noFill/>
                    </a:lnR>
                    <a:lnT>
                      <a:noFill/>
                    </a:lnT>
                    <a:lnB>
                      <a:noFill/>
                    </a:lnB>
                  </a:tcPr>
                </a:tc>
                <a:tc>
                  <a:txBody>
                    <a:bodyPr/>
                    <a:lstStyle/>
                    <a:p>
                      <a:pPr algn="ctr" fontAlgn="b"/>
                      <a:r>
                        <a:rPr lang="hr-HR" sz="1200" b="0" i="0" u="none" strike="noStrike">
                          <a:solidFill>
                            <a:srgbClr val="000000"/>
                          </a:solidFill>
                          <a:effectLst/>
                          <a:latin typeface="Calibri"/>
                        </a:rPr>
                        <a:t>142973.65</a:t>
                      </a:r>
                    </a:p>
                  </a:txBody>
                  <a:tcPr marL="7383" marR="7383" marT="7383" marB="0" anchor="ctr">
                    <a:lnL>
                      <a:noFill/>
                    </a:lnL>
                    <a:lnR>
                      <a:noFill/>
                    </a:lnR>
                    <a:lnT>
                      <a:noFill/>
                    </a:lnT>
                    <a:lnB>
                      <a:noFill/>
                    </a:lnB>
                  </a:tcPr>
                </a:tc>
                <a:tc>
                  <a:txBody>
                    <a:bodyPr/>
                    <a:lstStyle/>
                    <a:p>
                      <a:pPr algn="ctr" fontAlgn="b"/>
                      <a:r>
                        <a:rPr lang="nb-NO" sz="1200" b="0" i="0" u="none" strike="noStrike" dirty="0">
                          <a:solidFill>
                            <a:srgbClr val="000000"/>
                          </a:solidFill>
                          <a:effectLst/>
                          <a:latin typeface="Calibri"/>
                        </a:rPr>
                        <a:t>0.00</a:t>
                      </a:r>
                    </a:p>
                  </a:txBody>
                  <a:tcPr marL="7383" marR="7383" marT="7383" marB="0" anchor="ctr">
                    <a:lnL>
                      <a:noFill/>
                    </a:lnL>
                    <a:lnR>
                      <a:noFill/>
                    </a:lnR>
                    <a:lnT>
                      <a:noFill/>
                    </a:lnT>
                    <a:lnB>
                      <a:noFill/>
                    </a:lnB>
                  </a:tcPr>
                </a:tc>
                <a:extLst>
                  <a:ext uri="{0D108BD9-81ED-4DB2-BD59-A6C34878D82A}">
                    <a16:rowId xmlns:a16="http://schemas.microsoft.com/office/drawing/2014/main" val="10018"/>
                  </a:ext>
                </a:extLst>
              </a:tr>
              <a:tr h="146418">
                <a:tc>
                  <a:txBody>
                    <a:bodyPr/>
                    <a:lstStyle/>
                    <a:p>
                      <a:pPr algn="ctr" fontAlgn="b"/>
                      <a:r>
                        <a:rPr lang="en-US" sz="1200" b="0" i="0" u="none" strike="noStrike" dirty="0">
                          <a:solidFill>
                            <a:srgbClr val="000000"/>
                          </a:solidFill>
                          <a:effectLst/>
                          <a:latin typeface="Calibri"/>
                        </a:rPr>
                        <a:t>19</a:t>
                      </a:r>
                    </a:p>
                  </a:txBody>
                  <a:tcPr marL="7383" marR="7383" marT="7383" marB="0" anchor="ctr">
                    <a:lnL>
                      <a:noFill/>
                    </a:lnL>
                    <a:lnR>
                      <a:noFill/>
                    </a:lnR>
                    <a:lnT>
                      <a:noFill/>
                    </a:lnT>
                    <a:lnB>
                      <a:noFill/>
                    </a:lnB>
                  </a:tcPr>
                </a:tc>
                <a:tc>
                  <a:txBody>
                    <a:bodyPr/>
                    <a:lstStyle/>
                    <a:p>
                      <a:pPr algn="ctr" fontAlgn="b"/>
                      <a:r>
                        <a:rPr lang="is-IS" sz="1200" b="0" i="0" u="none" strike="noStrike">
                          <a:solidFill>
                            <a:srgbClr val="000000"/>
                          </a:solidFill>
                          <a:effectLst/>
                          <a:latin typeface="Calibri"/>
                        </a:rPr>
                        <a:t>100</a:t>
                      </a:r>
                    </a:p>
                  </a:txBody>
                  <a:tcPr marL="7383" marR="7383" marT="7383" marB="0" anchor="ctr">
                    <a:lnL>
                      <a:noFill/>
                    </a:lnL>
                    <a:lnR>
                      <a:noFill/>
                    </a:lnR>
                    <a:lnT>
                      <a:noFill/>
                    </a:lnT>
                    <a:lnB>
                      <a:noFill/>
                    </a:lnB>
                  </a:tcPr>
                </a:tc>
                <a:tc>
                  <a:txBody>
                    <a:bodyPr/>
                    <a:lstStyle/>
                    <a:p>
                      <a:pPr algn="ctr" fontAlgn="b"/>
                      <a:r>
                        <a:rPr lang="pt-BR" sz="1200" b="0" i="0" u="none" strike="noStrike" dirty="0">
                          <a:solidFill>
                            <a:srgbClr val="000000"/>
                          </a:solidFill>
                          <a:effectLst/>
                          <a:latin typeface="Calibri"/>
                        </a:rPr>
                        <a:t>[1,15]</a:t>
                      </a:r>
                    </a:p>
                  </a:txBody>
                  <a:tcPr marL="7383" marR="7383" marT="7383" marB="0" anchor="ctr">
                    <a:lnL>
                      <a:noFill/>
                    </a:lnL>
                    <a:lnR>
                      <a:noFill/>
                    </a:lnR>
                    <a:lnT>
                      <a:noFill/>
                    </a:lnT>
                    <a:lnB>
                      <a:noFill/>
                    </a:lnB>
                  </a:tcPr>
                </a:tc>
                <a:tc>
                  <a:txBody>
                    <a:bodyPr/>
                    <a:lstStyle/>
                    <a:p>
                      <a:pPr algn="ctr" fontAlgn="b"/>
                      <a:r>
                        <a:rPr lang="hr-HR" sz="1200" b="0" i="0" u="none" strike="noStrike" dirty="0">
                          <a:solidFill>
                            <a:srgbClr val="000000"/>
                          </a:solidFill>
                          <a:effectLst/>
                          <a:latin typeface="Calibri"/>
                        </a:rPr>
                        <a:t>4.00</a:t>
                      </a:r>
                    </a:p>
                  </a:txBody>
                  <a:tcPr marL="7383" marR="7383" marT="7383" marB="0" anchor="ctr">
                    <a:lnL>
                      <a:noFill/>
                    </a:lnL>
                    <a:lnR>
                      <a:noFill/>
                    </a:lnR>
                    <a:lnT>
                      <a:noFill/>
                    </a:lnT>
                    <a:lnB>
                      <a:noFill/>
                    </a:lnB>
                  </a:tcPr>
                </a:tc>
                <a:tc>
                  <a:txBody>
                    <a:bodyPr/>
                    <a:lstStyle/>
                    <a:p>
                      <a:pPr algn="ctr" fontAlgn="b"/>
                      <a:r>
                        <a:rPr lang="hr-HR" sz="1200" b="0" i="0" u="none" strike="noStrike" dirty="0">
                          <a:solidFill>
                            <a:srgbClr val="000000"/>
                          </a:solidFill>
                          <a:effectLst/>
                          <a:latin typeface="Calibri"/>
                        </a:rPr>
                        <a:t>8.35</a:t>
                      </a:r>
                    </a:p>
                  </a:txBody>
                  <a:tcPr marL="7383" marR="7383" marT="7383" marB="0" anchor="ctr">
                    <a:lnL>
                      <a:noFill/>
                    </a:lnL>
                    <a:lnR>
                      <a:noFill/>
                    </a:lnR>
                    <a:lnT>
                      <a:noFill/>
                    </a:lnT>
                    <a:lnB>
                      <a:noFill/>
                    </a:lnB>
                  </a:tcPr>
                </a:tc>
                <a:tc>
                  <a:txBody>
                    <a:bodyPr/>
                    <a:lstStyle/>
                    <a:p>
                      <a:pPr algn="ctr" fontAlgn="b"/>
                      <a:r>
                        <a:rPr lang="hr-HR" sz="1200" b="0" i="0" u="none" strike="noStrike" dirty="0">
                          <a:solidFill>
                            <a:srgbClr val="000000"/>
                          </a:solidFill>
                          <a:effectLst/>
                          <a:latin typeface="Calibri"/>
                        </a:rPr>
                        <a:t>30108.12</a:t>
                      </a:r>
                    </a:p>
                  </a:txBody>
                  <a:tcPr marL="7383" marR="7383" marT="7383" marB="0" anchor="ctr">
                    <a:lnL>
                      <a:noFill/>
                    </a:lnL>
                    <a:lnR>
                      <a:noFill/>
                    </a:lnR>
                    <a:lnT>
                      <a:noFill/>
                    </a:lnT>
                    <a:lnB>
                      <a:noFill/>
                    </a:lnB>
                  </a:tcPr>
                </a:tc>
                <a:tc>
                  <a:txBody>
                    <a:bodyPr/>
                    <a:lstStyle/>
                    <a:p>
                      <a:pPr algn="ctr" fontAlgn="b"/>
                      <a:r>
                        <a:rPr lang="hr-HR" sz="1200" b="0" i="0" u="none" strike="noStrike" dirty="0">
                          <a:solidFill>
                            <a:srgbClr val="000000"/>
                          </a:solidFill>
                          <a:effectLst/>
                          <a:latin typeface="Calibri"/>
                        </a:rPr>
                        <a:t>0.13</a:t>
                      </a:r>
                    </a:p>
                  </a:txBody>
                  <a:tcPr marL="7383" marR="7383" marT="7383" marB="0" anchor="ctr">
                    <a:lnL>
                      <a:noFill/>
                    </a:lnL>
                    <a:lnR>
                      <a:noFill/>
                    </a:lnR>
                    <a:lnT>
                      <a:noFill/>
                    </a:lnT>
                    <a:lnB>
                      <a:noFill/>
                    </a:lnB>
                  </a:tcPr>
                </a:tc>
                <a:extLst>
                  <a:ext uri="{0D108BD9-81ED-4DB2-BD59-A6C34878D82A}">
                    <a16:rowId xmlns:a16="http://schemas.microsoft.com/office/drawing/2014/main" val="10019"/>
                  </a:ext>
                </a:extLst>
              </a:tr>
              <a:tr h="146418">
                <a:tc>
                  <a:txBody>
                    <a:bodyPr/>
                    <a:lstStyle/>
                    <a:p>
                      <a:pPr algn="ctr" fontAlgn="b"/>
                      <a:r>
                        <a:rPr lang="is-IS" sz="1200" b="0" i="0" u="none" strike="noStrike">
                          <a:solidFill>
                            <a:srgbClr val="000000"/>
                          </a:solidFill>
                          <a:effectLst/>
                          <a:latin typeface="Calibri"/>
                        </a:rPr>
                        <a:t>20</a:t>
                      </a:r>
                    </a:p>
                  </a:txBody>
                  <a:tcPr marL="7383" marR="7383" marT="7383" marB="0" anchor="ctr">
                    <a:lnL>
                      <a:noFill/>
                    </a:lnL>
                    <a:lnR>
                      <a:noFill/>
                    </a:lnR>
                    <a:lnT>
                      <a:noFill/>
                    </a:lnT>
                    <a:lnB>
                      <a:noFill/>
                    </a:lnB>
                  </a:tcPr>
                </a:tc>
                <a:tc>
                  <a:txBody>
                    <a:bodyPr/>
                    <a:lstStyle/>
                    <a:p>
                      <a:pPr algn="ctr" fontAlgn="b"/>
                      <a:r>
                        <a:rPr lang="is-IS" sz="1200" b="0" i="0" u="none" strike="noStrike">
                          <a:solidFill>
                            <a:srgbClr val="000000"/>
                          </a:solidFill>
                          <a:effectLst/>
                          <a:latin typeface="Calibri"/>
                        </a:rPr>
                        <a:t>100</a:t>
                      </a:r>
                    </a:p>
                  </a:txBody>
                  <a:tcPr marL="7383" marR="7383" marT="7383" marB="0" anchor="ctr">
                    <a:lnL>
                      <a:noFill/>
                    </a:lnL>
                    <a:lnR>
                      <a:noFill/>
                    </a:lnR>
                    <a:lnT>
                      <a:noFill/>
                    </a:lnT>
                    <a:lnB>
                      <a:noFill/>
                    </a:lnB>
                  </a:tcPr>
                </a:tc>
                <a:tc>
                  <a:txBody>
                    <a:bodyPr/>
                    <a:lstStyle/>
                    <a:p>
                      <a:pPr algn="ctr" fontAlgn="b"/>
                      <a:r>
                        <a:rPr lang="pt-BR" sz="1200" b="0" i="0" u="none" strike="noStrike">
                          <a:solidFill>
                            <a:srgbClr val="000000"/>
                          </a:solidFill>
                          <a:effectLst/>
                          <a:latin typeface="Calibri"/>
                        </a:rPr>
                        <a:t>[1,15]</a:t>
                      </a:r>
                    </a:p>
                  </a:txBody>
                  <a:tcPr marL="7383" marR="7383" marT="7383" marB="0" anchor="ctr">
                    <a:lnL>
                      <a:noFill/>
                    </a:lnL>
                    <a:lnR>
                      <a:noFill/>
                    </a:lnR>
                    <a:lnT>
                      <a:noFill/>
                    </a:lnT>
                    <a:lnB>
                      <a:noFill/>
                    </a:lnB>
                  </a:tcPr>
                </a:tc>
                <a:tc>
                  <a:txBody>
                    <a:bodyPr/>
                    <a:lstStyle/>
                    <a:p>
                      <a:pPr algn="ctr" fontAlgn="b"/>
                      <a:r>
                        <a:rPr lang="hr-HR" sz="1200" b="0" i="0" u="none" strike="noStrike">
                          <a:solidFill>
                            <a:srgbClr val="000000"/>
                          </a:solidFill>
                          <a:effectLst/>
                          <a:latin typeface="Calibri"/>
                        </a:rPr>
                        <a:t>2.95</a:t>
                      </a:r>
                    </a:p>
                  </a:txBody>
                  <a:tcPr marL="7383" marR="7383" marT="7383" marB="0" anchor="ctr">
                    <a:lnL>
                      <a:noFill/>
                    </a:lnL>
                    <a:lnR>
                      <a:noFill/>
                    </a:lnR>
                    <a:lnT>
                      <a:noFill/>
                    </a:lnT>
                    <a:lnB>
                      <a:noFill/>
                    </a:lnB>
                  </a:tcPr>
                </a:tc>
                <a:tc>
                  <a:txBody>
                    <a:bodyPr/>
                    <a:lstStyle/>
                    <a:p>
                      <a:pPr algn="ctr" fontAlgn="b"/>
                      <a:r>
                        <a:rPr lang="hr-HR" sz="1200" b="0" i="0" u="none" strike="noStrike">
                          <a:solidFill>
                            <a:srgbClr val="000000"/>
                          </a:solidFill>
                          <a:effectLst/>
                          <a:latin typeface="Calibri"/>
                        </a:rPr>
                        <a:t>8.55</a:t>
                      </a:r>
                    </a:p>
                  </a:txBody>
                  <a:tcPr marL="7383" marR="7383" marT="7383" marB="0" anchor="ctr">
                    <a:lnL>
                      <a:noFill/>
                    </a:lnL>
                    <a:lnR>
                      <a:noFill/>
                    </a:lnR>
                    <a:lnT>
                      <a:noFill/>
                    </a:lnT>
                    <a:lnB>
                      <a:noFill/>
                    </a:lnB>
                  </a:tcPr>
                </a:tc>
                <a:tc>
                  <a:txBody>
                    <a:bodyPr/>
                    <a:lstStyle/>
                    <a:p>
                      <a:pPr algn="ctr" fontAlgn="b"/>
                      <a:r>
                        <a:rPr lang="is-IS" sz="1200" b="0" i="0" u="none" strike="noStrike" dirty="0">
                          <a:solidFill>
                            <a:srgbClr val="000000"/>
                          </a:solidFill>
                          <a:effectLst/>
                          <a:latin typeface="Calibri"/>
                        </a:rPr>
                        <a:t>29924.48</a:t>
                      </a:r>
                    </a:p>
                  </a:txBody>
                  <a:tcPr marL="7383" marR="7383" marT="7383" marB="0" anchor="ctr">
                    <a:lnL>
                      <a:noFill/>
                    </a:lnL>
                    <a:lnR>
                      <a:noFill/>
                    </a:lnR>
                    <a:lnT>
                      <a:noFill/>
                    </a:lnT>
                    <a:lnB>
                      <a:noFill/>
                    </a:lnB>
                  </a:tcPr>
                </a:tc>
                <a:tc>
                  <a:txBody>
                    <a:bodyPr/>
                    <a:lstStyle/>
                    <a:p>
                      <a:pPr algn="ctr" fontAlgn="b"/>
                      <a:r>
                        <a:rPr lang="nb-NO" sz="1200" b="0" i="0" u="none" strike="noStrike" dirty="0">
                          <a:solidFill>
                            <a:srgbClr val="000000"/>
                          </a:solidFill>
                          <a:effectLst/>
                          <a:latin typeface="Calibri"/>
                        </a:rPr>
                        <a:t>0.10</a:t>
                      </a:r>
                    </a:p>
                  </a:txBody>
                  <a:tcPr marL="7383" marR="7383" marT="7383" marB="0" anchor="ctr">
                    <a:lnL>
                      <a:noFill/>
                    </a:lnL>
                    <a:lnR>
                      <a:noFill/>
                    </a:lnR>
                    <a:lnT>
                      <a:noFill/>
                    </a:lnT>
                    <a:lnB>
                      <a:noFill/>
                    </a:lnB>
                  </a:tcPr>
                </a:tc>
                <a:extLst>
                  <a:ext uri="{0D108BD9-81ED-4DB2-BD59-A6C34878D82A}">
                    <a16:rowId xmlns:a16="http://schemas.microsoft.com/office/drawing/2014/main" val="10020"/>
                  </a:ext>
                </a:extLst>
              </a:tr>
              <a:tr h="146418">
                <a:tc>
                  <a:txBody>
                    <a:bodyPr/>
                    <a:lstStyle/>
                    <a:p>
                      <a:pPr algn="ctr" fontAlgn="b"/>
                      <a:r>
                        <a:rPr lang="cs-CZ" sz="1200" b="0" i="0" u="none" strike="noStrike">
                          <a:solidFill>
                            <a:srgbClr val="000000"/>
                          </a:solidFill>
                          <a:effectLst/>
                          <a:latin typeface="Calibri"/>
                        </a:rPr>
                        <a:t>21</a:t>
                      </a:r>
                    </a:p>
                  </a:txBody>
                  <a:tcPr marL="7383" marR="7383" marT="7383" marB="0" anchor="ctr">
                    <a:lnL>
                      <a:noFill/>
                    </a:lnL>
                    <a:lnR>
                      <a:noFill/>
                    </a:lnR>
                    <a:lnT>
                      <a:noFill/>
                    </a:lnT>
                    <a:lnB>
                      <a:noFill/>
                    </a:lnB>
                  </a:tcPr>
                </a:tc>
                <a:tc>
                  <a:txBody>
                    <a:bodyPr/>
                    <a:lstStyle/>
                    <a:p>
                      <a:pPr algn="ctr" fontAlgn="b"/>
                      <a:r>
                        <a:rPr lang="is-IS" sz="1200" b="0" i="0" u="none" strike="noStrike">
                          <a:solidFill>
                            <a:srgbClr val="000000"/>
                          </a:solidFill>
                          <a:effectLst/>
                          <a:latin typeface="Calibri"/>
                        </a:rPr>
                        <a:t>100</a:t>
                      </a:r>
                    </a:p>
                  </a:txBody>
                  <a:tcPr marL="7383" marR="7383" marT="7383" marB="0" anchor="ctr">
                    <a:lnL>
                      <a:noFill/>
                    </a:lnL>
                    <a:lnR>
                      <a:noFill/>
                    </a:lnR>
                    <a:lnT>
                      <a:noFill/>
                    </a:lnT>
                    <a:lnB>
                      <a:noFill/>
                    </a:lnB>
                  </a:tcPr>
                </a:tc>
                <a:tc>
                  <a:txBody>
                    <a:bodyPr/>
                    <a:lstStyle/>
                    <a:p>
                      <a:pPr algn="ctr" fontAlgn="b"/>
                      <a:r>
                        <a:rPr lang="pt-BR" sz="1200" b="0" i="0" u="none" strike="noStrike">
                          <a:solidFill>
                            <a:srgbClr val="000000"/>
                          </a:solidFill>
                          <a:effectLst/>
                          <a:latin typeface="Calibri"/>
                        </a:rPr>
                        <a:t>[1,15]</a:t>
                      </a:r>
                    </a:p>
                  </a:txBody>
                  <a:tcPr marL="7383" marR="7383" marT="7383" marB="0" anchor="ctr">
                    <a:lnL>
                      <a:noFill/>
                    </a:lnL>
                    <a:lnR>
                      <a:noFill/>
                    </a:lnR>
                    <a:lnT>
                      <a:noFill/>
                    </a:lnT>
                    <a:lnB>
                      <a:noFill/>
                    </a:lnB>
                  </a:tcPr>
                </a:tc>
                <a:tc>
                  <a:txBody>
                    <a:bodyPr/>
                    <a:lstStyle/>
                    <a:p>
                      <a:pPr algn="ctr" fontAlgn="b"/>
                      <a:r>
                        <a:rPr lang="nb-NO" sz="1200" b="0" i="0" u="none" strike="noStrike">
                          <a:solidFill>
                            <a:srgbClr val="000000"/>
                          </a:solidFill>
                          <a:effectLst/>
                          <a:latin typeface="Calibri"/>
                        </a:rPr>
                        <a:t>0.00</a:t>
                      </a:r>
                    </a:p>
                  </a:txBody>
                  <a:tcPr marL="7383" marR="7383" marT="7383" marB="0" anchor="ctr">
                    <a:lnL>
                      <a:noFill/>
                    </a:lnL>
                    <a:lnR>
                      <a:noFill/>
                    </a:lnR>
                    <a:lnT>
                      <a:noFill/>
                    </a:lnT>
                    <a:lnB>
                      <a:noFill/>
                    </a:lnB>
                  </a:tcPr>
                </a:tc>
                <a:tc>
                  <a:txBody>
                    <a:bodyPr/>
                    <a:lstStyle/>
                    <a:p>
                      <a:pPr algn="ctr" fontAlgn="b"/>
                      <a:r>
                        <a:rPr lang="nb-NO" sz="1200" b="0" i="0" u="none" strike="noStrike">
                          <a:solidFill>
                            <a:srgbClr val="000000"/>
                          </a:solidFill>
                          <a:effectLst/>
                          <a:latin typeface="Calibri"/>
                        </a:rPr>
                        <a:t>1.74</a:t>
                      </a:r>
                    </a:p>
                  </a:txBody>
                  <a:tcPr marL="7383" marR="7383" marT="7383" marB="0" anchor="ctr">
                    <a:lnL>
                      <a:noFill/>
                    </a:lnL>
                    <a:lnR>
                      <a:noFill/>
                    </a:lnR>
                    <a:lnT>
                      <a:noFill/>
                    </a:lnT>
                    <a:lnB>
                      <a:noFill/>
                    </a:lnB>
                  </a:tcPr>
                </a:tc>
                <a:tc>
                  <a:txBody>
                    <a:bodyPr/>
                    <a:lstStyle/>
                    <a:p>
                      <a:pPr algn="ctr" fontAlgn="b"/>
                      <a:r>
                        <a:rPr lang="is-IS" sz="1200" b="0" i="0" u="none" strike="noStrike">
                          <a:solidFill>
                            <a:srgbClr val="000000"/>
                          </a:solidFill>
                          <a:effectLst/>
                          <a:latin typeface="Calibri"/>
                        </a:rPr>
                        <a:t>24057.91</a:t>
                      </a:r>
                    </a:p>
                  </a:txBody>
                  <a:tcPr marL="7383" marR="7383" marT="7383" marB="0" anchor="ctr">
                    <a:lnL>
                      <a:noFill/>
                    </a:lnL>
                    <a:lnR>
                      <a:noFill/>
                    </a:lnR>
                    <a:lnT>
                      <a:noFill/>
                    </a:lnT>
                    <a:lnB>
                      <a:noFill/>
                    </a:lnB>
                  </a:tcPr>
                </a:tc>
                <a:tc>
                  <a:txBody>
                    <a:bodyPr/>
                    <a:lstStyle/>
                    <a:p>
                      <a:pPr algn="ctr" fontAlgn="b"/>
                      <a:r>
                        <a:rPr lang="nb-NO" sz="1200" b="0" i="0" u="none" strike="noStrike" dirty="0">
                          <a:solidFill>
                            <a:srgbClr val="000000"/>
                          </a:solidFill>
                          <a:effectLst/>
                          <a:latin typeface="Calibri"/>
                        </a:rPr>
                        <a:t>0.00</a:t>
                      </a:r>
                    </a:p>
                  </a:txBody>
                  <a:tcPr marL="7383" marR="7383" marT="7383" marB="0" anchor="ctr">
                    <a:lnL>
                      <a:noFill/>
                    </a:lnL>
                    <a:lnR>
                      <a:noFill/>
                    </a:lnR>
                    <a:lnT>
                      <a:noFill/>
                    </a:lnT>
                    <a:lnB>
                      <a:noFill/>
                    </a:lnB>
                  </a:tcPr>
                </a:tc>
                <a:extLst>
                  <a:ext uri="{0D108BD9-81ED-4DB2-BD59-A6C34878D82A}">
                    <a16:rowId xmlns:a16="http://schemas.microsoft.com/office/drawing/2014/main" val="10021"/>
                  </a:ext>
                </a:extLst>
              </a:tr>
              <a:tr h="146418">
                <a:tc>
                  <a:txBody>
                    <a:bodyPr/>
                    <a:lstStyle/>
                    <a:p>
                      <a:pPr algn="ctr" fontAlgn="b"/>
                      <a:r>
                        <a:rPr lang="is-IS" sz="1200" b="0" i="0" u="none" strike="noStrike">
                          <a:solidFill>
                            <a:srgbClr val="000000"/>
                          </a:solidFill>
                          <a:effectLst/>
                          <a:latin typeface="Calibri"/>
                        </a:rPr>
                        <a:t>22</a:t>
                      </a:r>
                    </a:p>
                  </a:txBody>
                  <a:tcPr marL="7383" marR="7383" marT="7383" marB="0" anchor="ctr">
                    <a:lnL>
                      <a:noFill/>
                    </a:lnL>
                    <a:lnR>
                      <a:noFill/>
                    </a:lnR>
                    <a:lnT>
                      <a:noFill/>
                    </a:lnT>
                    <a:lnB>
                      <a:noFill/>
                    </a:lnB>
                  </a:tcPr>
                </a:tc>
                <a:tc>
                  <a:txBody>
                    <a:bodyPr/>
                    <a:lstStyle/>
                    <a:p>
                      <a:pPr algn="ctr" fontAlgn="b"/>
                      <a:r>
                        <a:rPr lang="is-IS" sz="1200" b="0" i="0" u="none" strike="noStrike">
                          <a:solidFill>
                            <a:srgbClr val="000000"/>
                          </a:solidFill>
                          <a:effectLst/>
                          <a:latin typeface="Calibri"/>
                        </a:rPr>
                        <a:t>100</a:t>
                      </a:r>
                    </a:p>
                  </a:txBody>
                  <a:tcPr marL="7383" marR="7383" marT="7383" marB="0" anchor="ctr">
                    <a:lnL>
                      <a:noFill/>
                    </a:lnL>
                    <a:lnR>
                      <a:noFill/>
                    </a:lnR>
                    <a:lnT>
                      <a:noFill/>
                    </a:lnT>
                    <a:lnB>
                      <a:noFill/>
                    </a:lnB>
                  </a:tcPr>
                </a:tc>
                <a:tc>
                  <a:txBody>
                    <a:bodyPr/>
                    <a:lstStyle/>
                    <a:p>
                      <a:pPr algn="ctr" fontAlgn="b"/>
                      <a:r>
                        <a:rPr lang="pt-BR" sz="1200" b="0" i="0" u="none" strike="noStrike">
                          <a:solidFill>
                            <a:srgbClr val="000000"/>
                          </a:solidFill>
                          <a:effectLst/>
                          <a:latin typeface="Calibri"/>
                        </a:rPr>
                        <a:t>[20,40]</a:t>
                      </a:r>
                    </a:p>
                  </a:txBody>
                  <a:tcPr marL="7383" marR="7383" marT="7383" marB="0" anchor="ctr">
                    <a:lnL>
                      <a:noFill/>
                    </a:lnL>
                    <a:lnR>
                      <a:noFill/>
                    </a:lnR>
                    <a:lnT>
                      <a:noFill/>
                    </a:lnT>
                    <a:lnB>
                      <a:noFill/>
                    </a:lnB>
                  </a:tcPr>
                </a:tc>
                <a:tc>
                  <a:txBody>
                    <a:bodyPr/>
                    <a:lstStyle/>
                    <a:p>
                      <a:pPr algn="ctr" fontAlgn="b"/>
                      <a:r>
                        <a:rPr lang="hr-HR" sz="1200" b="0" i="0" u="none" strike="noStrike">
                          <a:solidFill>
                            <a:srgbClr val="000000"/>
                          </a:solidFill>
                          <a:effectLst/>
                          <a:latin typeface="Calibri"/>
                        </a:rPr>
                        <a:t>44.60</a:t>
                      </a:r>
                    </a:p>
                  </a:txBody>
                  <a:tcPr marL="7383" marR="7383" marT="7383" marB="0" anchor="ctr">
                    <a:lnL>
                      <a:noFill/>
                    </a:lnL>
                    <a:lnR>
                      <a:noFill/>
                    </a:lnR>
                    <a:lnT>
                      <a:noFill/>
                    </a:lnT>
                    <a:lnB>
                      <a:noFill/>
                    </a:lnB>
                  </a:tcPr>
                </a:tc>
                <a:tc>
                  <a:txBody>
                    <a:bodyPr/>
                    <a:lstStyle/>
                    <a:p>
                      <a:pPr algn="ctr" fontAlgn="b"/>
                      <a:r>
                        <a:rPr lang="hr-HR" sz="1200" b="0" i="0" u="none" strike="noStrike">
                          <a:solidFill>
                            <a:srgbClr val="000000"/>
                          </a:solidFill>
                          <a:effectLst/>
                          <a:latin typeface="Calibri"/>
                        </a:rPr>
                        <a:t>9.00</a:t>
                      </a:r>
                    </a:p>
                  </a:txBody>
                  <a:tcPr marL="7383" marR="7383" marT="7383" marB="0" anchor="ctr">
                    <a:lnL>
                      <a:noFill/>
                    </a:lnL>
                    <a:lnR>
                      <a:noFill/>
                    </a:lnR>
                    <a:lnT>
                      <a:noFill/>
                    </a:lnT>
                    <a:lnB>
                      <a:noFill/>
                    </a:lnB>
                  </a:tcPr>
                </a:tc>
                <a:tc>
                  <a:txBody>
                    <a:bodyPr/>
                    <a:lstStyle/>
                    <a:p>
                      <a:pPr algn="ctr" fontAlgn="b"/>
                      <a:r>
                        <a:rPr lang="hr-HR" sz="1200" b="0" i="0" u="none" strike="noStrike">
                          <a:solidFill>
                            <a:srgbClr val="000000"/>
                          </a:solidFill>
                          <a:effectLst/>
                          <a:latin typeface="Calibri"/>
                        </a:rPr>
                        <a:t>141336.61</a:t>
                      </a:r>
                    </a:p>
                  </a:txBody>
                  <a:tcPr marL="7383" marR="7383" marT="7383" marB="0" anchor="ctr">
                    <a:lnL>
                      <a:noFill/>
                    </a:lnL>
                    <a:lnR>
                      <a:noFill/>
                    </a:lnR>
                    <a:lnT>
                      <a:noFill/>
                    </a:lnT>
                    <a:lnB>
                      <a:noFill/>
                    </a:lnB>
                  </a:tcPr>
                </a:tc>
                <a:tc>
                  <a:txBody>
                    <a:bodyPr/>
                    <a:lstStyle/>
                    <a:p>
                      <a:pPr algn="ctr" fontAlgn="b"/>
                      <a:r>
                        <a:rPr lang="nb-NO" sz="1200" b="0" i="0" u="none" strike="noStrike" dirty="0">
                          <a:solidFill>
                            <a:srgbClr val="000000"/>
                          </a:solidFill>
                          <a:effectLst/>
                          <a:latin typeface="Calibri"/>
                        </a:rPr>
                        <a:t>0.32</a:t>
                      </a:r>
                    </a:p>
                  </a:txBody>
                  <a:tcPr marL="7383" marR="7383" marT="7383" marB="0" anchor="ctr">
                    <a:lnL>
                      <a:noFill/>
                    </a:lnL>
                    <a:lnR>
                      <a:noFill/>
                    </a:lnR>
                    <a:lnT>
                      <a:noFill/>
                    </a:lnT>
                    <a:lnB>
                      <a:noFill/>
                    </a:lnB>
                  </a:tcPr>
                </a:tc>
                <a:extLst>
                  <a:ext uri="{0D108BD9-81ED-4DB2-BD59-A6C34878D82A}">
                    <a16:rowId xmlns:a16="http://schemas.microsoft.com/office/drawing/2014/main" val="10022"/>
                  </a:ext>
                </a:extLst>
              </a:tr>
              <a:tr h="146418">
                <a:tc>
                  <a:txBody>
                    <a:bodyPr/>
                    <a:lstStyle/>
                    <a:p>
                      <a:pPr algn="ctr" fontAlgn="b"/>
                      <a:r>
                        <a:rPr lang="is-IS" sz="1200" b="0" i="0" u="none" strike="noStrike">
                          <a:solidFill>
                            <a:srgbClr val="000000"/>
                          </a:solidFill>
                          <a:effectLst/>
                          <a:latin typeface="Calibri"/>
                        </a:rPr>
                        <a:t>23</a:t>
                      </a:r>
                    </a:p>
                  </a:txBody>
                  <a:tcPr marL="7383" marR="7383" marT="7383" marB="0" anchor="ctr">
                    <a:lnL>
                      <a:noFill/>
                    </a:lnL>
                    <a:lnR>
                      <a:noFill/>
                    </a:lnR>
                    <a:lnT>
                      <a:noFill/>
                    </a:lnT>
                    <a:lnB>
                      <a:noFill/>
                    </a:lnB>
                  </a:tcPr>
                </a:tc>
                <a:tc>
                  <a:txBody>
                    <a:bodyPr/>
                    <a:lstStyle/>
                    <a:p>
                      <a:pPr algn="ctr" fontAlgn="b"/>
                      <a:r>
                        <a:rPr lang="is-IS" sz="1200" b="0" i="0" u="none" strike="noStrike">
                          <a:solidFill>
                            <a:srgbClr val="000000"/>
                          </a:solidFill>
                          <a:effectLst/>
                          <a:latin typeface="Calibri"/>
                        </a:rPr>
                        <a:t>100</a:t>
                      </a:r>
                    </a:p>
                  </a:txBody>
                  <a:tcPr marL="7383" marR="7383" marT="7383" marB="0" anchor="ctr">
                    <a:lnL>
                      <a:noFill/>
                    </a:lnL>
                    <a:lnR>
                      <a:noFill/>
                    </a:lnR>
                    <a:lnT>
                      <a:noFill/>
                    </a:lnT>
                    <a:lnB>
                      <a:noFill/>
                    </a:lnB>
                  </a:tcPr>
                </a:tc>
                <a:tc>
                  <a:txBody>
                    <a:bodyPr/>
                    <a:lstStyle/>
                    <a:p>
                      <a:pPr algn="ctr" fontAlgn="b"/>
                      <a:r>
                        <a:rPr lang="pt-BR" sz="1200" b="0" i="0" u="none" strike="noStrike">
                          <a:solidFill>
                            <a:srgbClr val="000000"/>
                          </a:solidFill>
                          <a:effectLst/>
                          <a:latin typeface="Calibri"/>
                        </a:rPr>
                        <a:t>[20,40]</a:t>
                      </a:r>
                    </a:p>
                  </a:txBody>
                  <a:tcPr marL="7383" marR="7383" marT="7383" marB="0" anchor="ctr">
                    <a:lnL>
                      <a:noFill/>
                    </a:lnL>
                    <a:lnR>
                      <a:noFill/>
                    </a:lnR>
                    <a:lnT>
                      <a:noFill/>
                    </a:lnT>
                    <a:lnB>
                      <a:noFill/>
                    </a:lnB>
                  </a:tcPr>
                </a:tc>
                <a:tc>
                  <a:txBody>
                    <a:bodyPr/>
                    <a:lstStyle/>
                    <a:p>
                      <a:pPr algn="ctr" fontAlgn="b"/>
                      <a:r>
                        <a:rPr lang="nb-NO" sz="1200" b="0" i="0" u="none" strike="noStrike">
                          <a:solidFill>
                            <a:srgbClr val="000000"/>
                          </a:solidFill>
                          <a:effectLst/>
                          <a:latin typeface="Calibri"/>
                        </a:rPr>
                        <a:t>37.90</a:t>
                      </a:r>
                    </a:p>
                  </a:txBody>
                  <a:tcPr marL="7383" marR="7383" marT="7383" marB="0" anchor="ctr">
                    <a:lnL>
                      <a:noFill/>
                    </a:lnL>
                    <a:lnR>
                      <a:noFill/>
                    </a:lnR>
                    <a:lnT>
                      <a:noFill/>
                    </a:lnT>
                    <a:lnB>
                      <a:noFill/>
                    </a:lnB>
                  </a:tcPr>
                </a:tc>
                <a:tc>
                  <a:txBody>
                    <a:bodyPr/>
                    <a:lstStyle/>
                    <a:p>
                      <a:pPr algn="ctr" fontAlgn="b"/>
                      <a:r>
                        <a:rPr lang="hr-HR" sz="1200" b="0" i="0" u="none" strike="noStrike">
                          <a:solidFill>
                            <a:srgbClr val="000000"/>
                          </a:solidFill>
                          <a:effectLst/>
                          <a:latin typeface="Calibri"/>
                        </a:rPr>
                        <a:t>14.85</a:t>
                      </a:r>
                    </a:p>
                  </a:txBody>
                  <a:tcPr marL="7383" marR="7383" marT="7383" marB="0" anchor="ctr">
                    <a:lnL>
                      <a:noFill/>
                    </a:lnL>
                    <a:lnR>
                      <a:noFill/>
                    </a:lnR>
                    <a:lnT>
                      <a:noFill/>
                    </a:lnT>
                    <a:lnB>
                      <a:noFill/>
                    </a:lnB>
                  </a:tcPr>
                </a:tc>
                <a:tc>
                  <a:txBody>
                    <a:bodyPr/>
                    <a:lstStyle/>
                    <a:p>
                      <a:pPr algn="ctr" fontAlgn="b"/>
                      <a:r>
                        <a:rPr lang="hr-HR" sz="1200" b="0" i="0" u="none" strike="noStrike">
                          <a:solidFill>
                            <a:srgbClr val="000000"/>
                          </a:solidFill>
                          <a:effectLst/>
                          <a:latin typeface="Calibri"/>
                        </a:rPr>
                        <a:t>136433.47</a:t>
                      </a:r>
                    </a:p>
                  </a:txBody>
                  <a:tcPr marL="7383" marR="7383" marT="7383" marB="0" anchor="ctr">
                    <a:lnL>
                      <a:noFill/>
                    </a:lnL>
                    <a:lnR>
                      <a:noFill/>
                    </a:lnR>
                    <a:lnT>
                      <a:noFill/>
                    </a:lnT>
                    <a:lnB>
                      <a:noFill/>
                    </a:lnB>
                  </a:tcPr>
                </a:tc>
                <a:tc>
                  <a:txBody>
                    <a:bodyPr/>
                    <a:lstStyle/>
                    <a:p>
                      <a:pPr algn="ctr" fontAlgn="b"/>
                      <a:r>
                        <a:rPr lang="nb-NO" sz="1200" b="0" i="0" u="none" strike="noStrike" dirty="0">
                          <a:solidFill>
                            <a:srgbClr val="000000"/>
                          </a:solidFill>
                          <a:effectLst/>
                          <a:latin typeface="Calibri"/>
                        </a:rPr>
                        <a:t>0.28</a:t>
                      </a:r>
                    </a:p>
                  </a:txBody>
                  <a:tcPr marL="7383" marR="7383" marT="7383" marB="0" anchor="ctr">
                    <a:lnL>
                      <a:noFill/>
                    </a:lnL>
                    <a:lnR>
                      <a:noFill/>
                    </a:lnR>
                    <a:lnT>
                      <a:noFill/>
                    </a:lnT>
                    <a:lnB>
                      <a:noFill/>
                    </a:lnB>
                  </a:tcPr>
                </a:tc>
                <a:extLst>
                  <a:ext uri="{0D108BD9-81ED-4DB2-BD59-A6C34878D82A}">
                    <a16:rowId xmlns:a16="http://schemas.microsoft.com/office/drawing/2014/main" val="10023"/>
                  </a:ext>
                </a:extLst>
              </a:tr>
              <a:tr h="146418">
                <a:tc>
                  <a:txBody>
                    <a:bodyPr/>
                    <a:lstStyle/>
                    <a:p>
                      <a:pPr algn="ctr" fontAlgn="b"/>
                      <a:r>
                        <a:rPr lang="is-IS" sz="1200" b="0" i="0" u="none" strike="noStrike">
                          <a:solidFill>
                            <a:srgbClr val="000000"/>
                          </a:solidFill>
                          <a:effectLst/>
                          <a:latin typeface="Calibri"/>
                        </a:rPr>
                        <a:t>24</a:t>
                      </a:r>
                    </a:p>
                  </a:txBody>
                  <a:tcPr marL="7383" marR="7383" marT="7383" marB="0" anchor="ctr">
                    <a:lnL>
                      <a:noFill/>
                    </a:lnL>
                    <a:lnR>
                      <a:noFill/>
                    </a:lnR>
                    <a:lnT>
                      <a:noFill/>
                    </a:lnT>
                    <a:lnB>
                      <a:noFill/>
                    </a:lnB>
                  </a:tcPr>
                </a:tc>
                <a:tc>
                  <a:txBody>
                    <a:bodyPr/>
                    <a:lstStyle/>
                    <a:p>
                      <a:pPr algn="ctr" fontAlgn="b"/>
                      <a:r>
                        <a:rPr lang="is-IS" sz="1200" b="0" i="0" u="none" strike="noStrike">
                          <a:solidFill>
                            <a:srgbClr val="000000"/>
                          </a:solidFill>
                          <a:effectLst/>
                          <a:latin typeface="Calibri"/>
                        </a:rPr>
                        <a:t>100</a:t>
                      </a:r>
                    </a:p>
                  </a:txBody>
                  <a:tcPr marL="7383" marR="7383" marT="7383" marB="0" anchor="ctr">
                    <a:lnL>
                      <a:noFill/>
                    </a:lnL>
                    <a:lnR>
                      <a:noFill/>
                    </a:lnR>
                    <a:lnT>
                      <a:noFill/>
                    </a:lnT>
                    <a:lnB>
                      <a:noFill/>
                    </a:lnB>
                  </a:tcPr>
                </a:tc>
                <a:tc>
                  <a:txBody>
                    <a:bodyPr/>
                    <a:lstStyle/>
                    <a:p>
                      <a:pPr algn="ctr" fontAlgn="b"/>
                      <a:r>
                        <a:rPr lang="pt-BR" sz="1200" b="0" i="0" u="none" strike="noStrike">
                          <a:solidFill>
                            <a:srgbClr val="000000"/>
                          </a:solidFill>
                          <a:effectLst/>
                          <a:latin typeface="Calibri"/>
                        </a:rPr>
                        <a:t>[20,40]</a:t>
                      </a:r>
                    </a:p>
                  </a:txBody>
                  <a:tcPr marL="7383" marR="7383" marT="7383" marB="0" anchor="ctr">
                    <a:lnL>
                      <a:noFill/>
                    </a:lnL>
                    <a:lnR>
                      <a:noFill/>
                    </a:lnR>
                    <a:lnT>
                      <a:noFill/>
                    </a:lnT>
                    <a:lnB>
                      <a:noFill/>
                    </a:lnB>
                  </a:tcPr>
                </a:tc>
                <a:tc>
                  <a:txBody>
                    <a:bodyPr/>
                    <a:lstStyle/>
                    <a:p>
                      <a:pPr algn="ctr" fontAlgn="b"/>
                      <a:r>
                        <a:rPr lang="nb-NO" sz="1200" b="0" i="0" u="none" strike="noStrike">
                          <a:solidFill>
                            <a:srgbClr val="000000"/>
                          </a:solidFill>
                          <a:effectLst/>
                          <a:latin typeface="Calibri"/>
                        </a:rPr>
                        <a:t>0.00</a:t>
                      </a:r>
                    </a:p>
                  </a:txBody>
                  <a:tcPr marL="7383" marR="7383" marT="7383" marB="0" anchor="ctr">
                    <a:lnL>
                      <a:noFill/>
                    </a:lnL>
                    <a:lnR>
                      <a:noFill/>
                    </a:lnR>
                    <a:lnT>
                      <a:noFill/>
                    </a:lnT>
                    <a:lnB>
                      <a:noFill/>
                    </a:lnB>
                  </a:tcPr>
                </a:tc>
                <a:tc>
                  <a:txBody>
                    <a:bodyPr/>
                    <a:lstStyle/>
                    <a:p>
                      <a:pPr algn="ctr" fontAlgn="b"/>
                      <a:r>
                        <a:rPr lang="nb-NO" sz="1200" b="0" i="0" u="none" strike="noStrike">
                          <a:solidFill>
                            <a:srgbClr val="000000"/>
                          </a:solidFill>
                          <a:effectLst/>
                          <a:latin typeface="Calibri"/>
                        </a:rPr>
                        <a:t>1.71</a:t>
                      </a:r>
                    </a:p>
                  </a:txBody>
                  <a:tcPr marL="7383" marR="7383" marT="7383" marB="0" anchor="ctr">
                    <a:lnL>
                      <a:noFill/>
                    </a:lnL>
                    <a:lnR>
                      <a:noFill/>
                    </a:lnR>
                    <a:lnT>
                      <a:noFill/>
                    </a:lnT>
                    <a:lnB>
                      <a:noFill/>
                    </a:lnB>
                  </a:tcPr>
                </a:tc>
                <a:tc>
                  <a:txBody>
                    <a:bodyPr/>
                    <a:lstStyle/>
                    <a:p>
                      <a:pPr algn="ctr" fontAlgn="b"/>
                      <a:r>
                        <a:rPr lang="hr-HR" sz="1200" b="0" i="0" u="none" strike="noStrike">
                          <a:solidFill>
                            <a:srgbClr val="000000"/>
                          </a:solidFill>
                          <a:effectLst/>
                          <a:latin typeface="Calibri"/>
                        </a:rPr>
                        <a:t>137239.94</a:t>
                      </a:r>
                    </a:p>
                  </a:txBody>
                  <a:tcPr marL="7383" marR="7383" marT="7383" marB="0" anchor="ctr">
                    <a:lnL>
                      <a:noFill/>
                    </a:lnL>
                    <a:lnR>
                      <a:noFill/>
                    </a:lnR>
                    <a:lnT>
                      <a:noFill/>
                    </a:lnT>
                    <a:lnB>
                      <a:noFill/>
                    </a:lnB>
                  </a:tcPr>
                </a:tc>
                <a:tc>
                  <a:txBody>
                    <a:bodyPr/>
                    <a:lstStyle/>
                    <a:p>
                      <a:pPr algn="ctr" fontAlgn="b"/>
                      <a:r>
                        <a:rPr lang="nb-NO" sz="1200" b="0" i="0" u="none" strike="noStrike" dirty="0">
                          <a:solidFill>
                            <a:srgbClr val="000000"/>
                          </a:solidFill>
                          <a:effectLst/>
                          <a:latin typeface="Calibri"/>
                        </a:rPr>
                        <a:t>0.00</a:t>
                      </a:r>
                    </a:p>
                  </a:txBody>
                  <a:tcPr marL="7383" marR="7383" marT="7383" marB="0" anchor="ctr">
                    <a:lnL>
                      <a:noFill/>
                    </a:lnL>
                    <a:lnR>
                      <a:noFill/>
                    </a:lnR>
                    <a:lnT>
                      <a:noFill/>
                    </a:lnT>
                    <a:lnB>
                      <a:noFill/>
                    </a:lnB>
                  </a:tcPr>
                </a:tc>
                <a:extLst>
                  <a:ext uri="{0D108BD9-81ED-4DB2-BD59-A6C34878D82A}">
                    <a16:rowId xmlns:a16="http://schemas.microsoft.com/office/drawing/2014/main" val="10024"/>
                  </a:ext>
                </a:extLst>
              </a:tr>
              <a:tr h="146418">
                <a:tc>
                  <a:txBody>
                    <a:bodyPr/>
                    <a:lstStyle/>
                    <a:p>
                      <a:pPr algn="ctr" fontAlgn="b"/>
                      <a:r>
                        <a:rPr lang="is-IS" sz="1200" b="0" i="0" u="none" strike="noStrike">
                          <a:solidFill>
                            <a:srgbClr val="000000"/>
                          </a:solidFill>
                          <a:effectLst/>
                          <a:latin typeface="Calibri"/>
                        </a:rPr>
                        <a:t>25</a:t>
                      </a:r>
                    </a:p>
                  </a:txBody>
                  <a:tcPr marL="7383" marR="7383" marT="7383" marB="0" anchor="ctr">
                    <a:lnL>
                      <a:noFill/>
                    </a:lnL>
                    <a:lnR>
                      <a:noFill/>
                    </a:lnR>
                    <a:lnT>
                      <a:noFill/>
                    </a:lnT>
                    <a:lnB>
                      <a:noFill/>
                    </a:lnB>
                  </a:tcPr>
                </a:tc>
                <a:tc>
                  <a:txBody>
                    <a:bodyPr/>
                    <a:lstStyle/>
                    <a:p>
                      <a:pPr algn="ctr" fontAlgn="b"/>
                      <a:r>
                        <a:rPr lang="is-IS" sz="1200" b="0" i="0" u="none" strike="noStrike">
                          <a:solidFill>
                            <a:srgbClr val="000000"/>
                          </a:solidFill>
                          <a:effectLst/>
                          <a:latin typeface="Calibri"/>
                        </a:rPr>
                        <a:t>200</a:t>
                      </a:r>
                    </a:p>
                  </a:txBody>
                  <a:tcPr marL="7383" marR="7383" marT="7383" marB="0" anchor="ctr">
                    <a:lnL>
                      <a:noFill/>
                    </a:lnL>
                    <a:lnR>
                      <a:noFill/>
                    </a:lnR>
                    <a:lnT>
                      <a:noFill/>
                    </a:lnT>
                    <a:lnB>
                      <a:noFill/>
                    </a:lnB>
                  </a:tcPr>
                </a:tc>
                <a:tc>
                  <a:txBody>
                    <a:bodyPr/>
                    <a:lstStyle/>
                    <a:p>
                      <a:pPr algn="ctr" fontAlgn="b"/>
                      <a:r>
                        <a:rPr lang="pt-BR" sz="1200" b="0" i="0" u="none" strike="noStrike">
                          <a:solidFill>
                            <a:srgbClr val="000000"/>
                          </a:solidFill>
                          <a:effectLst/>
                          <a:latin typeface="Calibri"/>
                        </a:rPr>
                        <a:t>[1,15]</a:t>
                      </a:r>
                    </a:p>
                  </a:txBody>
                  <a:tcPr marL="7383" marR="7383" marT="7383" marB="0" anchor="ctr">
                    <a:lnL>
                      <a:noFill/>
                    </a:lnL>
                    <a:lnR>
                      <a:noFill/>
                    </a:lnR>
                    <a:lnT>
                      <a:noFill/>
                    </a:lnT>
                    <a:lnB>
                      <a:noFill/>
                    </a:lnB>
                  </a:tcPr>
                </a:tc>
                <a:tc>
                  <a:txBody>
                    <a:bodyPr/>
                    <a:lstStyle/>
                    <a:p>
                      <a:pPr algn="ctr" fontAlgn="b"/>
                      <a:r>
                        <a:rPr lang="hr-HR" sz="1200" b="0" i="0" u="none" strike="noStrike">
                          <a:solidFill>
                            <a:srgbClr val="000000"/>
                          </a:solidFill>
                          <a:effectLst/>
                          <a:latin typeface="Calibri"/>
                        </a:rPr>
                        <a:t>22.30</a:t>
                      </a:r>
                    </a:p>
                  </a:txBody>
                  <a:tcPr marL="7383" marR="7383" marT="7383" marB="0" anchor="ctr">
                    <a:lnL>
                      <a:noFill/>
                    </a:lnL>
                    <a:lnR>
                      <a:noFill/>
                    </a:lnR>
                    <a:lnT>
                      <a:noFill/>
                    </a:lnT>
                    <a:lnB>
                      <a:noFill/>
                    </a:lnB>
                  </a:tcPr>
                </a:tc>
                <a:tc>
                  <a:txBody>
                    <a:bodyPr/>
                    <a:lstStyle/>
                    <a:p>
                      <a:pPr algn="ctr" fontAlgn="b"/>
                      <a:r>
                        <a:rPr lang="nb-NO" sz="1200" b="0" i="0" u="none" strike="noStrike">
                          <a:solidFill>
                            <a:srgbClr val="000000"/>
                          </a:solidFill>
                          <a:effectLst/>
                          <a:latin typeface="Calibri"/>
                        </a:rPr>
                        <a:t>95.85</a:t>
                      </a:r>
                    </a:p>
                  </a:txBody>
                  <a:tcPr marL="7383" marR="7383" marT="7383" marB="0" anchor="ctr">
                    <a:lnL>
                      <a:noFill/>
                    </a:lnL>
                    <a:lnR>
                      <a:noFill/>
                    </a:lnR>
                    <a:lnT>
                      <a:noFill/>
                    </a:lnT>
                    <a:lnB>
                      <a:noFill/>
                    </a:lnB>
                  </a:tcPr>
                </a:tc>
                <a:tc>
                  <a:txBody>
                    <a:bodyPr/>
                    <a:lstStyle/>
                    <a:p>
                      <a:pPr algn="ctr" fontAlgn="b"/>
                      <a:r>
                        <a:rPr lang="is-IS" sz="1200" b="0" i="0" u="none" strike="noStrike">
                          <a:solidFill>
                            <a:srgbClr val="000000"/>
                          </a:solidFill>
                          <a:effectLst/>
                          <a:latin typeface="Calibri"/>
                        </a:rPr>
                        <a:t>122323.40</a:t>
                      </a:r>
                    </a:p>
                  </a:txBody>
                  <a:tcPr marL="7383" marR="7383" marT="7383" marB="0" anchor="ctr">
                    <a:lnL>
                      <a:noFill/>
                    </a:lnL>
                    <a:lnR>
                      <a:noFill/>
                    </a:lnR>
                    <a:lnT>
                      <a:noFill/>
                    </a:lnT>
                    <a:lnB>
                      <a:noFill/>
                    </a:lnB>
                  </a:tcPr>
                </a:tc>
                <a:tc>
                  <a:txBody>
                    <a:bodyPr/>
                    <a:lstStyle/>
                    <a:p>
                      <a:pPr algn="ctr" fontAlgn="b"/>
                      <a:r>
                        <a:rPr lang="nb-NO" sz="1200" b="0" i="0" u="none" strike="noStrike">
                          <a:solidFill>
                            <a:srgbClr val="000000"/>
                          </a:solidFill>
                          <a:effectLst/>
                          <a:latin typeface="Calibri"/>
                        </a:rPr>
                        <a:t>0.18</a:t>
                      </a:r>
                    </a:p>
                  </a:txBody>
                  <a:tcPr marL="7383" marR="7383" marT="7383" marB="0" anchor="ctr">
                    <a:lnL>
                      <a:noFill/>
                    </a:lnL>
                    <a:lnR>
                      <a:noFill/>
                    </a:lnR>
                    <a:lnT>
                      <a:noFill/>
                    </a:lnT>
                    <a:lnB>
                      <a:noFill/>
                    </a:lnB>
                  </a:tcPr>
                </a:tc>
                <a:extLst>
                  <a:ext uri="{0D108BD9-81ED-4DB2-BD59-A6C34878D82A}">
                    <a16:rowId xmlns:a16="http://schemas.microsoft.com/office/drawing/2014/main" val="10025"/>
                  </a:ext>
                </a:extLst>
              </a:tr>
              <a:tr h="146418">
                <a:tc>
                  <a:txBody>
                    <a:bodyPr/>
                    <a:lstStyle/>
                    <a:p>
                      <a:pPr algn="ctr" fontAlgn="b"/>
                      <a:r>
                        <a:rPr lang="is-IS" sz="1200" b="0" i="0" u="none" strike="noStrike">
                          <a:solidFill>
                            <a:srgbClr val="000000"/>
                          </a:solidFill>
                          <a:effectLst/>
                          <a:latin typeface="Calibri"/>
                        </a:rPr>
                        <a:t>26</a:t>
                      </a:r>
                    </a:p>
                  </a:txBody>
                  <a:tcPr marL="7383" marR="7383" marT="7383" marB="0" anchor="ctr">
                    <a:lnL>
                      <a:noFill/>
                    </a:lnL>
                    <a:lnR>
                      <a:noFill/>
                    </a:lnR>
                    <a:lnT>
                      <a:noFill/>
                    </a:lnT>
                    <a:lnB>
                      <a:noFill/>
                    </a:lnB>
                  </a:tcPr>
                </a:tc>
                <a:tc>
                  <a:txBody>
                    <a:bodyPr/>
                    <a:lstStyle/>
                    <a:p>
                      <a:pPr algn="ctr" fontAlgn="b"/>
                      <a:r>
                        <a:rPr lang="is-IS" sz="1200" b="0" i="0" u="none" strike="noStrike">
                          <a:solidFill>
                            <a:srgbClr val="000000"/>
                          </a:solidFill>
                          <a:effectLst/>
                          <a:latin typeface="Calibri"/>
                        </a:rPr>
                        <a:t>200</a:t>
                      </a:r>
                    </a:p>
                  </a:txBody>
                  <a:tcPr marL="7383" marR="7383" marT="7383" marB="0" anchor="ctr">
                    <a:lnL>
                      <a:noFill/>
                    </a:lnL>
                    <a:lnR>
                      <a:noFill/>
                    </a:lnR>
                    <a:lnT>
                      <a:noFill/>
                    </a:lnT>
                    <a:lnB>
                      <a:noFill/>
                    </a:lnB>
                  </a:tcPr>
                </a:tc>
                <a:tc>
                  <a:txBody>
                    <a:bodyPr/>
                    <a:lstStyle/>
                    <a:p>
                      <a:pPr algn="ctr" fontAlgn="b"/>
                      <a:r>
                        <a:rPr lang="pt-BR" sz="1200" b="0" i="0" u="none" strike="noStrike">
                          <a:solidFill>
                            <a:srgbClr val="000000"/>
                          </a:solidFill>
                          <a:effectLst/>
                          <a:latin typeface="Calibri"/>
                        </a:rPr>
                        <a:t>[1,15]</a:t>
                      </a:r>
                    </a:p>
                  </a:txBody>
                  <a:tcPr marL="7383" marR="7383" marT="7383" marB="0" anchor="ctr">
                    <a:lnL>
                      <a:noFill/>
                    </a:lnL>
                    <a:lnR>
                      <a:noFill/>
                    </a:lnR>
                    <a:lnT>
                      <a:noFill/>
                    </a:lnT>
                    <a:lnB>
                      <a:noFill/>
                    </a:lnB>
                  </a:tcPr>
                </a:tc>
                <a:tc>
                  <a:txBody>
                    <a:bodyPr/>
                    <a:lstStyle/>
                    <a:p>
                      <a:pPr algn="ctr" fontAlgn="b"/>
                      <a:r>
                        <a:rPr lang="hr-HR" sz="1200" b="0" i="0" u="none" strike="noStrike">
                          <a:solidFill>
                            <a:srgbClr val="000000"/>
                          </a:solidFill>
                          <a:effectLst/>
                          <a:latin typeface="Calibri"/>
                        </a:rPr>
                        <a:t>9.55</a:t>
                      </a:r>
                    </a:p>
                  </a:txBody>
                  <a:tcPr marL="7383" marR="7383" marT="7383" marB="0" anchor="ctr">
                    <a:lnL>
                      <a:noFill/>
                    </a:lnL>
                    <a:lnR>
                      <a:noFill/>
                    </a:lnR>
                    <a:lnT>
                      <a:noFill/>
                    </a:lnT>
                    <a:lnB>
                      <a:noFill/>
                    </a:lnB>
                  </a:tcPr>
                </a:tc>
                <a:tc>
                  <a:txBody>
                    <a:bodyPr/>
                    <a:lstStyle/>
                    <a:p>
                      <a:pPr algn="ctr" fontAlgn="b"/>
                      <a:r>
                        <a:rPr lang="hr-HR" sz="1200" b="0" i="0" u="none" strike="noStrike">
                          <a:solidFill>
                            <a:srgbClr val="000000"/>
                          </a:solidFill>
                          <a:effectLst/>
                          <a:latin typeface="Calibri"/>
                        </a:rPr>
                        <a:t>93.17</a:t>
                      </a:r>
                    </a:p>
                  </a:txBody>
                  <a:tcPr marL="7383" marR="7383" marT="7383" marB="0" anchor="ctr">
                    <a:lnL>
                      <a:noFill/>
                    </a:lnL>
                    <a:lnR>
                      <a:noFill/>
                    </a:lnR>
                    <a:lnT>
                      <a:noFill/>
                    </a:lnT>
                    <a:lnB>
                      <a:noFill/>
                    </a:lnB>
                  </a:tcPr>
                </a:tc>
                <a:tc>
                  <a:txBody>
                    <a:bodyPr/>
                    <a:lstStyle/>
                    <a:p>
                      <a:pPr algn="ctr" fontAlgn="b"/>
                      <a:r>
                        <a:rPr lang="is-IS" sz="1200" b="0" i="0" u="none" strike="noStrike">
                          <a:solidFill>
                            <a:srgbClr val="000000"/>
                          </a:solidFill>
                          <a:effectLst/>
                          <a:latin typeface="Calibri"/>
                        </a:rPr>
                        <a:t>105631.01</a:t>
                      </a:r>
                    </a:p>
                  </a:txBody>
                  <a:tcPr marL="7383" marR="7383" marT="7383" marB="0" anchor="ctr">
                    <a:lnL>
                      <a:noFill/>
                    </a:lnL>
                    <a:lnR>
                      <a:noFill/>
                    </a:lnR>
                    <a:lnT>
                      <a:noFill/>
                    </a:lnT>
                    <a:lnB>
                      <a:noFill/>
                    </a:lnB>
                  </a:tcPr>
                </a:tc>
                <a:tc>
                  <a:txBody>
                    <a:bodyPr/>
                    <a:lstStyle/>
                    <a:p>
                      <a:pPr algn="ctr" fontAlgn="b"/>
                      <a:r>
                        <a:rPr lang="hr-HR" sz="1200" b="0" i="0" u="none" strike="noStrike">
                          <a:solidFill>
                            <a:srgbClr val="000000"/>
                          </a:solidFill>
                          <a:effectLst/>
                          <a:latin typeface="Calibri"/>
                        </a:rPr>
                        <a:t>0.09</a:t>
                      </a:r>
                    </a:p>
                  </a:txBody>
                  <a:tcPr marL="7383" marR="7383" marT="7383" marB="0" anchor="ctr">
                    <a:lnL>
                      <a:noFill/>
                    </a:lnL>
                    <a:lnR>
                      <a:noFill/>
                    </a:lnR>
                    <a:lnT>
                      <a:noFill/>
                    </a:lnT>
                    <a:lnB>
                      <a:noFill/>
                    </a:lnB>
                  </a:tcPr>
                </a:tc>
                <a:extLst>
                  <a:ext uri="{0D108BD9-81ED-4DB2-BD59-A6C34878D82A}">
                    <a16:rowId xmlns:a16="http://schemas.microsoft.com/office/drawing/2014/main" val="10026"/>
                  </a:ext>
                </a:extLst>
              </a:tr>
              <a:tr h="146418">
                <a:tc>
                  <a:txBody>
                    <a:bodyPr/>
                    <a:lstStyle/>
                    <a:p>
                      <a:pPr algn="ctr" fontAlgn="b"/>
                      <a:r>
                        <a:rPr lang="is-IS" sz="1200" b="0" i="0" u="none" strike="noStrike">
                          <a:solidFill>
                            <a:srgbClr val="000000"/>
                          </a:solidFill>
                          <a:effectLst/>
                          <a:latin typeface="Calibri"/>
                        </a:rPr>
                        <a:t>27</a:t>
                      </a:r>
                    </a:p>
                  </a:txBody>
                  <a:tcPr marL="7383" marR="7383" marT="7383" marB="0" anchor="ctr">
                    <a:lnL>
                      <a:noFill/>
                    </a:lnL>
                    <a:lnR>
                      <a:noFill/>
                    </a:lnR>
                    <a:lnT>
                      <a:noFill/>
                    </a:lnT>
                    <a:lnB>
                      <a:noFill/>
                    </a:lnB>
                  </a:tcPr>
                </a:tc>
                <a:tc>
                  <a:txBody>
                    <a:bodyPr/>
                    <a:lstStyle/>
                    <a:p>
                      <a:pPr algn="ctr" fontAlgn="b"/>
                      <a:r>
                        <a:rPr lang="is-IS" sz="1200" b="0" i="0" u="none" strike="noStrike">
                          <a:solidFill>
                            <a:srgbClr val="000000"/>
                          </a:solidFill>
                          <a:effectLst/>
                          <a:latin typeface="Calibri"/>
                        </a:rPr>
                        <a:t>200</a:t>
                      </a:r>
                    </a:p>
                  </a:txBody>
                  <a:tcPr marL="7383" marR="7383" marT="7383" marB="0" anchor="ctr">
                    <a:lnL>
                      <a:noFill/>
                    </a:lnL>
                    <a:lnR>
                      <a:noFill/>
                    </a:lnR>
                    <a:lnT>
                      <a:noFill/>
                    </a:lnT>
                    <a:lnB>
                      <a:noFill/>
                    </a:lnB>
                  </a:tcPr>
                </a:tc>
                <a:tc>
                  <a:txBody>
                    <a:bodyPr/>
                    <a:lstStyle/>
                    <a:p>
                      <a:pPr algn="ctr" fontAlgn="b"/>
                      <a:r>
                        <a:rPr lang="pt-BR" sz="1200" b="0" i="0" u="none" strike="noStrike">
                          <a:solidFill>
                            <a:srgbClr val="000000"/>
                          </a:solidFill>
                          <a:effectLst/>
                          <a:latin typeface="Calibri"/>
                        </a:rPr>
                        <a:t>[1,15]</a:t>
                      </a:r>
                    </a:p>
                  </a:txBody>
                  <a:tcPr marL="7383" marR="7383" marT="7383" marB="0" anchor="ctr">
                    <a:lnL>
                      <a:noFill/>
                    </a:lnL>
                    <a:lnR>
                      <a:noFill/>
                    </a:lnR>
                    <a:lnT>
                      <a:noFill/>
                    </a:lnT>
                    <a:lnB>
                      <a:noFill/>
                    </a:lnB>
                  </a:tcPr>
                </a:tc>
                <a:tc>
                  <a:txBody>
                    <a:bodyPr/>
                    <a:lstStyle/>
                    <a:p>
                      <a:pPr algn="ctr" fontAlgn="b"/>
                      <a:r>
                        <a:rPr lang="nb-NO" sz="1200" b="0" i="0" u="none" strike="noStrike">
                          <a:solidFill>
                            <a:srgbClr val="000000"/>
                          </a:solidFill>
                          <a:effectLst/>
                          <a:latin typeface="Calibri"/>
                        </a:rPr>
                        <a:t>0.00</a:t>
                      </a:r>
                    </a:p>
                  </a:txBody>
                  <a:tcPr marL="7383" marR="7383" marT="7383" marB="0" anchor="ctr">
                    <a:lnL>
                      <a:noFill/>
                    </a:lnL>
                    <a:lnR>
                      <a:noFill/>
                    </a:lnR>
                    <a:lnT>
                      <a:noFill/>
                    </a:lnT>
                    <a:lnB>
                      <a:noFill/>
                    </a:lnB>
                  </a:tcPr>
                </a:tc>
                <a:tc>
                  <a:txBody>
                    <a:bodyPr/>
                    <a:lstStyle/>
                    <a:p>
                      <a:pPr algn="ctr" fontAlgn="b"/>
                      <a:r>
                        <a:rPr lang="nb-NO" sz="1200" b="0" i="0" u="none" strike="noStrike">
                          <a:solidFill>
                            <a:srgbClr val="000000"/>
                          </a:solidFill>
                          <a:effectLst/>
                          <a:latin typeface="Calibri"/>
                        </a:rPr>
                        <a:t>5.98</a:t>
                      </a:r>
                    </a:p>
                  </a:txBody>
                  <a:tcPr marL="7383" marR="7383" marT="7383" marB="0" anchor="ctr">
                    <a:lnL>
                      <a:noFill/>
                    </a:lnL>
                    <a:lnR>
                      <a:noFill/>
                    </a:lnR>
                    <a:lnT>
                      <a:noFill/>
                    </a:lnT>
                    <a:lnB>
                      <a:noFill/>
                    </a:lnB>
                  </a:tcPr>
                </a:tc>
                <a:tc>
                  <a:txBody>
                    <a:bodyPr/>
                    <a:lstStyle/>
                    <a:p>
                      <a:pPr algn="ctr" fontAlgn="b"/>
                      <a:r>
                        <a:rPr lang="hr-HR" sz="1200" b="0" i="0" u="none" strike="noStrike">
                          <a:solidFill>
                            <a:srgbClr val="000000"/>
                          </a:solidFill>
                          <a:effectLst/>
                          <a:latin typeface="Calibri"/>
                        </a:rPr>
                        <a:t>107553.32</a:t>
                      </a:r>
                    </a:p>
                  </a:txBody>
                  <a:tcPr marL="7383" marR="7383" marT="7383" marB="0" anchor="ctr">
                    <a:lnL>
                      <a:noFill/>
                    </a:lnL>
                    <a:lnR>
                      <a:noFill/>
                    </a:lnR>
                    <a:lnT>
                      <a:noFill/>
                    </a:lnT>
                    <a:lnB>
                      <a:noFill/>
                    </a:lnB>
                  </a:tcPr>
                </a:tc>
                <a:tc>
                  <a:txBody>
                    <a:bodyPr/>
                    <a:lstStyle/>
                    <a:p>
                      <a:pPr algn="ctr" fontAlgn="b"/>
                      <a:r>
                        <a:rPr lang="nb-NO" sz="1200" b="0" i="0" u="none" strike="noStrike">
                          <a:solidFill>
                            <a:srgbClr val="000000"/>
                          </a:solidFill>
                          <a:effectLst/>
                          <a:latin typeface="Calibri"/>
                        </a:rPr>
                        <a:t>0.00</a:t>
                      </a:r>
                    </a:p>
                  </a:txBody>
                  <a:tcPr marL="7383" marR="7383" marT="7383" marB="0" anchor="ctr">
                    <a:lnL>
                      <a:noFill/>
                    </a:lnL>
                    <a:lnR>
                      <a:noFill/>
                    </a:lnR>
                    <a:lnT>
                      <a:noFill/>
                    </a:lnT>
                    <a:lnB>
                      <a:noFill/>
                    </a:lnB>
                  </a:tcPr>
                </a:tc>
                <a:extLst>
                  <a:ext uri="{0D108BD9-81ED-4DB2-BD59-A6C34878D82A}">
                    <a16:rowId xmlns:a16="http://schemas.microsoft.com/office/drawing/2014/main" val="10027"/>
                  </a:ext>
                </a:extLst>
              </a:tr>
              <a:tr h="146418">
                <a:tc>
                  <a:txBody>
                    <a:bodyPr/>
                    <a:lstStyle/>
                    <a:p>
                      <a:pPr algn="ctr" fontAlgn="b"/>
                      <a:r>
                        <a:rPr lang="is-IS" sz="1200" b="0" i="0" u="none" strike="noStrike">
                          <a:solidFill>
                            <a:srgbClr val="000000"/>
                          </a:solidFill>
                          <a:effectLst/>
                          <a:latin typeface="Calibri"/>
                        </a:rPr>
                        <a:t>28</a:t>
                      </a:r>
                    </a:p>
                  </a:txBody>
                  <a:tcPr marL="7383" marR="7383" marT="7383" marB="0" anchor="ctr">
                    <a:lnL>
                      <a:noFill/>
                    </a:lnL>
                    <a:lnR>
                      <a:noFill/>
                    </a:lnR>
                    <a:lnT>
                      <a:noFill/>
                    </a:lnT>
                    <a:lnB>
                      <a:noFill/>
                    </a:lnB>
                  </a:tcPr>
                </a:tc>
                <a:tc>
                  <a:txBody>
                    <a:bodyPr/>
                    <a:lstStyle/>
                    <a:p>
                      <a:pPr algn="ctr" fontAlgn="b"/>
                      <a:r>
                        <a:rPr lang="is-IS" sz="1200" b="0" i="0" u="none" strike="noStrike">
                          <a:solidFill>
                            <a:srgbClr val="000000"/>
                          </a:solidFill>
                          <a:effectLst/>
                          <a:latin typeface="Calibri"/>
                        </a:rPr>
                        <a:t>200</a:t>
                      </a:r>
                    </a:p>
                  </a:txBody>
                  <a:tcPr marL="7383" marR="7383" marT="7383" marB="0" anchor="ctr">
                    <a:lnL>
                      <a:noFill/>
                    </a:lnL>
                    <a:lnR>
                      <a:noFill/>
                    </a:lnR>
                    <a:lnT>
                      <a:noFill/>
                    </a:lnT>
                    <a:lnB>
                      <a:noFill/>
                    </a:lnB>
                  </a:tcPr>
                </a:tc>
                <a:tc>
                  <a:txBody>
                    <a:bodyPr/>
                    <a:lstStyle/>
                    <a:p>
                      <a:pPr algn="ctr" fontAlgn="b"/>
                      <a:r>
                        <a:rPr lang="pt-BR" sz="1200" b="0" i="0" u="none" strike="noStrike">
                          <a:solidFill>
                            <a:srgbClr val="000000"/>
                          </a:solidFill>
                          <a:effectLst/>
                          <a:latin typeface="Calibri"/>
                        </a:rPr>
                        <a:t>[20,40]</a:t>
                      </a:r>
                    </a:p>
                  </a:txBody>
                  <a:tcPr marL="7383" marR="7383" marT="7383" marB="0" anchor="ctr">
                    <a:lnL>
                      <a:noFill/>
                    </a:lnL>
                    <a:lnR>
                      <a:noFill/>
                    </a:lnR>
                    <a:lnT>
                      <a:noFill/>
                    </a:lnT>
                    <a:lnB>
                      <a:noFill/>
                    </a:lnB>
                  </a:tcPr>
                </a:tc>
                <a:tc>
                  <a:txBody>
                    <a:bodyPr/>
                    <a:lstStyle/>
                    <a:p>
                      <a:pPr algn="ctr" fontAlgn="b"/>
                      <a:r>
                        <a:rPr lang="hr-HR" sz="1200" b="0" i="0" u="none" strike="noStrike">
                          <a:solidFill>
                            <a:srgbClr val="000000"/>
                          </a:solidFill>
                          <a:effectLst/>
                          <a:latin typeface="Calibri"/>
                        </a:rPr>
                        <a:t>105.10</a:t>
                      </a:r>
                    </a:p>
                  </a:txBody>
                  <a:tcPr marL="7383" marR="7383" marT="7383" marB="0" anchor="ctr">
                    <a:lnL>
                      <a:noFill/>
                    </a:lnL>
                    <a:lnR>
                      <a:noFill/>
                    </a:lnR>
                    <a:lnT>
                      <a:noFill/>
                    </a:lnT>
                    <a:lnB>
                      <a:noFill/>
                    </a:lnB>
                  </a:tcPr>
                </a:tc>
                <a:tc>
                  <a:txBody>
                    <a:bodyPr/>
                    <a:lstStyle/>
                    <a:p>
                      <a:pPr algn="ctr" fontAlgn="b"/>
                      <a:r>
                        <a:rPr lang="it-IT" sz="1200" b="0" i="0" u="none" strike="noStrike">
                          <a:solidFill>
                            <a:srgbClr val="000000"/>
                          </a:solidFill>
                          <a:effectLst/>
                          <a:latin typeface="Calibri"/>
                        </a:rPr>
                        <a:t>100.89</a:t>
                      </a:r>
                    </a:p>
                  </a:txBody>
                  <a:tcPr marL="7383" marR="7383" marT="7383" marB="0" anchor="ctr">
                    <a:lnL>
                      <a:noFill/>
                    </a:lnL>
                    <a:lnR>
                      <a:noFill/>
                    </a:lnR>
                    <a:lnT>
                      <a:noFill/>
                    </a:lnT>
                    <a:lnB>
                      <a:noFill/>
                    </a:lnB>
                  </a:tcPr>
                </a:tc>
                <a:tc>
                  <a:txBody>
                    <a:bodyPr/>
                    <a:lstStyle/>
                    <a:p>
                      <a:pPr algn="ctr" fontAlgn="b"/>
                      <a:r>
                        <a:rPr lang="fi-FI" sz="1200" b="0" i="0" u="none" strike="noStrike" dirty="0">
                          <a:solidFill>
                            <a:srgbClr val="000000"/>
                          </a:solidFill>
                          <a:effectLst/>
                          <a:latin typeface="Calibri"/>
                        </a:rPr>
                        <a:t>539685.79</a:t>
                      </a:r>
                    </a:p>
                  </a:txBody>
                  <a:tcPr marL="7383" marR="7383" marT="7383" marB="0" anchor="ctr">
                    <a:lnL>
                      <a:noFill/>
                    </a:lnL>
                    <a:lnR>
                      <a:noFill/>
                    </a:lnR>
                    <a:lnT>
                      <a:noFill/>
                    </a:lnT>
                    <a:lnB>
                      <a:noFill/>
                    </a:lnB>
                  </a:tcPr>
                </a:tc>
                <a:tc>
                  <a:txBody>
                    <a:bodyPr/>
                    <a:lstStyle/>
                    <a:p>
                      <a:pPr algn="ctr" fontAlgn="b"/>
                      <a:r>
                        <a:rPr lang="nb-NO" sz="1200" b="0" i="0" u="none" strike="noStrike">
                          <a:solidFill>
                            <a:srgbClr val="000000"/>
                          </a:solidFill>
                          <a:effectLst/>
                          <a:latin typeface="Calibri"/>
                        </a:rPr>
                        <a:t>0.19</a:t>
                      </a:r>
                    </a:p>
                  </a:txBody>
                  <a:tcPr marL="7383" marR="7383" marT="7383" marB="0" anchor="ctr">
                    <a:lnL>
                      <a:noFill/>
                    </a:lnL>
                    <a:lnR>
                      <a:noFill/>
                    </a:lnR>
                    <a:lnT>
                      <a:noFill/>
                    </a:lnT>
                    <a:lnB>
                      <a:noFill/>
                    </a:lnB>
                  </a:tcPr>
                </a:tc>
                <a:extLst>
                  <a:ext uri="{0D108BD9-81ED-4DB2-BD59-A6C34878D82A}">
                    <a16:rowId xmlns:a16="http://schemas.microsoft.com/office/drawing/2014/main" val="10028"/>
                  </a:ext>
                </a:extLst>
              </a:tr>
              <a:tr h="146418">
                <a:tc>
                  <a:txBody>
                    <a:bodyPr/>
                    <a:lstStyle/>
                    <a:p>
                      <a:pPr algn="ctr" fontAlgn="b"/>
                      <a:r>
                        <a:rPr lang="is-IS" sz="1200" b="0" i="0" u="none" strike="noStrike">
                          <a:solidFill>
                            <a:srgbClr val="000000"/>
                          </a:solidFill>
                          <a:effectLst/>
                          <a:latin typeface="Calibri"/>
                        </a:rPr>
                        <a:t>29</a:t>
                      </a:r>
                    </a:p>
                  </a:txBody>
                  <a:tcPr marL="7383" marR="7383" marT="7383" marB="0" anchor="ctr">
                    <a:lnL>
                      <a:noFill/>
                    </a:lnL>
                    <a:lnR>
                      <a:noFill/>
                    </a:lnR>
                    <a:lnT>
                      <a:noFill/>
                    </a:lnT>
                    <a:lnB>
                      <a:noFill/>
                    </a:lnB>
                  </a:tcPr>
                </a:tc>
                <a:tc>
                  <a:txBody>
                    <a:bodyPr/>
                    <a:lstStyle/>
                    <a:p>
                      <a:pPr algn="ctr" fontAlgn="b"/>
                      <a:r>
                        <a:rPr lang="is-IS" sz="1200" b="0" i="0" u="none" strike="noStrike">
                          <a:solidFill>
                            <a:srgbClr val="000000"/>
                          </a:solidFill>
                          <a:effectLst/>
                          <a:latin typeface="Calibri"/>
                        </a:rPr>
                        <a:t>200</a:t>
                      </a:r>
                    </a:p>
                  </a:txBody>
                  <a:tcPr marL="7383" marR="7383" marT="7383" marB="0" anchor="ctr">
                    <a:lnL>
                      <a:noFill/>
                    </a:lnL>
                    <a:lnR>
                      <a:noFill/>
                    </a:lnR>
                    <a:lnT>
                      <a:noFill/>
                    </a:lnT>
                    <a:lnB>
                      <a:noFill/>
                    </a:lnB>
                  </a:tcPr>
                </a:tc>
                <a:tc>
                  <a:txBody>
                    <a:bodyPr/>
                    <a:lstStyle/>
                    <a:p>
                      <a:pPr algn="ctr" fontAlgn="b"/>
                      <a:r>
                        <a:rPr lang="pt-BR" sz="1200" b="0" i="0" u="none" strike="noStrike">
                          <a:solidFill>
                            <a:srgbClr val="000000"/>
                          </a:solidFill>
                          <a:effectLst/>
                          <a:latin typeface="Calibri"/>
                        </a:rPr>
                        <a:t>[20,40]</a:t>
                      </a:r>
                    </a:p>
                  </a:txBody>
                  <a:tcPr marL="7383" marR="7383" marT="7383" marB="0" anchor="ctr">
                    <a:lnL>
                      <a:noFill/>
                    </a:lnL>
                    <a:lnR>
                      <a:noFill/>
                    </a:lnR>
                    <a:lnT>
                      <a:noFill/>
                    </a:lnT>
                    <a:lnB>
                      <a:noFill/>
                    </a:lnB>
                  </a:tcPr>
                </a:tc>
                <a:tc>
                  <a:txBody>
                    <a:bodyPr/>
                    <a:lstStyle/>
                    <a:p>
                      <a:pPr algn="ctr" fontAlgn="b"/>
                      <a:r>
                        <a:rPr lang="hr-HR" sz="1200" b="0" i="0" u="none" strike="noStrike">
                          <a:solidFill>
                            <a:srgbClr val="000000"/>
                          </a:solidFill>
                          <a:effectLst/>
                          <a:latin typeface="Calibri"/>
                        </a:rPr>
                        <a:t>49.90</a:t>
                      </a:r>
                    </a:p>
                  </a:txBody>
                  <a:tcPr marL="7383" marR="7383" marT="7383" marB="0" anchor="ctr">
                    <a:lnL>
                      <a:noFill/>
                    </a:lnL>
                    <a:lnR>
                      <a:noFill/>
                    </a:lnR>
                    <a:lnT>
                      <a:noFill/>
                    </a:lnT>
                    <a:lnB>
                      <a:noFill/>
                    </a:lnB>
                  </a:tcPr>
                </a:tc>
                <a:tc>
                  <a:txBody>
                    <a:bodyPr/>
                    <a:lstStyle/>
                    <a:p>
                      <a:pPr algn="ctr" fontAlgn="b"/>
                      <a:r>
                        <a:rPr lang="hr-HR" sz="1200" b="0" i="0" u="none" strike="noStrike">
                          <a:solidFill>
                            <a:srgbClr val="000000"/>
                          </a:solidFill>
                          <a:effectLst/>
                          <a:latin typeface="Calibri"/>
                        </a:rPr>
                        <a:t>113.88</a:t>
                      </a:r>
                    </a:p>
                  </a:txBody>
                  <a:tcPr marL="7383" marR="7383" marT="7383" marB="0" anchor="ctr">
                    <a:lnL>
                      <a:noFill/>
                    </a:lnL>
                    <a:lnR>
                      <a:noFill/>
                    </a:lnR>
                    <a:lnT>
                      <a:noFill/>
                    </a:lnT>
                    <a:lnB>
                      <a:noFill/>
                    </a:lnB>
                  </a:tcPr>
                </a:tc>
                <a:tc>
                  <a:txBody>
                    <a:bodyPr/>
                    <a:lstStyle/>
                    <a:p>
                      <a:pPr algn="ctr" fontAlgn="b"/>
                      <a:r>
                        <a:rPr lang="hr-HR" sz="1200" b="0" i="0" u="none" strike="noStrike">
                          <a:solidFill>
                            <a:srgbClr val="000000"/>
                          </a:solidFill>
                          <a:effectLst/>
                          <a:latin typeface="Calibri"/>
                        </a:rPr>
                        <a:t>542584.91</a:t>
                      </a:r>
                    </a:p>
                  </a:txBody>
                  <a:tcPr marL="7383" marR="7383" marT="7383" marB="0" anchor="ctr">
                    <a:lnL>
                      <a:noFill/>
                    </a:lnL>
                    <a:lnR>
                      <a:noFill/>
                    </a:lnR>
                    <a:lnT>
                      <a:noFill/>
                    </a:lnT>
                    <a:lnB>
                      <a:noFill/>
                    </a:lnB>
                  </a:tcPr>
                </a:tc>
                <a:tc>
                  <a:txBody>
                    <a:bodyPr/>
                    <a:lstStyle/>
                    <a:p>
                      <a:pPr algn="ctr" fontAlgn="b"/>
                      <a:r>
                        <a:rPr lang="hr-HR" sz="1200" b="0" i="0" u="none" strike="noStrike">
                          <a:solidFill>
                            <a:srgbClr val="000000"/>
                          </a:solidFill>
                          <a:effectLst/>
                          <a:latin typeface="Calibri"/>
                        </a:rPr>
                        <a:t>0.09</a:t>
                      </a:r>
                    </a:p>
                  </a:txBody>
                  <a:tcPr marL="7383" marR="7383" marT="7383" marB="0" anchor="ctr">
                    <a:lnL>
                      <a:noFill/>
                    </a:lnL>
                    <a:lnR>
                      <a:noFill/>
                    </a:lnR>
                    <a:lnT>
                      <a:noFill/>
                    </a:lnT>
                    <a:lnB>
                      <a:noFill/>
                    </a:lnB>
                  </a:tcPr>
                </a:tc>
                <a:extLst>
                  <a:ext uri="{0D108BD9-81ED-4DB2-BD59-A6C34878D82A}">
                    <a16:rowId xmlns:a16="http://schemas.microsoft.com/office/drawing/2014/main" val="10029"/>
                  </a:ext>
                </a:extLst>
              </a:tr>
              <a:tr h="146418">
                <a:tc>
                  <a:txBody>
                    <a:bodyPr/>
                    <a:lstStyle/>
                    <a:p>
                      <a:pPr algn="ctr" fontAlgn="b"/>
                      <a:r>
                        <a:rPr lang="en-US" sz="1200" b="0" i="0" u="none" strike="noStrike">
                          <a:solidFill>
                            <a:srgbClr val="000000"/>
                          </a:solidFill>
                          <a:effectLst/>
                          <a:latin typeface="Calibri"/>
                        </a:rPr>
                        <a:t>30</a:t>
                      </a:r>
                    </a:p>
                  </a:txBody>
                  <a:tcPr marL="7383" marR="7383" marT="7383" marB="0" anchor="ctr">
                    <a:lnL>
                      <a:noFill/>
                    </a:lnL>
                    <a:lnR>
                      <a:noFill/>
                    </a:lnR>
                    <a:lnT>
                      <a:noFill/>
                    </a:lnT>
                    <a:lnB>
                      <a:noFill/>
                    </a:lnB>
                  </a:tcPr>
                </a:tc>
                <a:tc>
                  <a:txBody>
                    <a:bodyPr/>
                    <a:lstStyle/>
                    <a:p>
                      <a:pPr algn="ctr" fontAlgn="b"/>
                      <a:r>
                        <a:rPr lang="is-IS" sz="1200" b="0" i="0" u="none" strike="noStrike">
                          <a:solidFill>
                            <a:srgbClr val="000000"/>
                          </a:solidFill>
                          <a:effectLst/>
                          <a:latin typeface="Calibri"/>
                        </a:rPr>
                        <a:t>200</a:t>
                      </a:r>
                    </a:p>
                  </a:txBody>
                  <a:tcPr marL="7383" marR="7383" marT="7383" marB="0" anchor="ctr">
                    <a:lnL>
                      <a:noFill/>
                    </a:lnL>
                    <a:lnR>
                      <a:noFill/>
                    </a:lnR>
                    <a:lnT>
                      <a:noFill/>
                    </a:lnT>
                    <a:lnB>
                      <a:noFill/>
                    </a:lnB>
                  </a:tcPr>
                </a:tc>
                <a:tc>
                  <a:txBody>
                    <a:bodyPr/>
                    <a:lstStyle/>
                    <a:p>
                      <a:pPr algn="ctr" fontAlgn="b"/>
                      <a:r>
                        <a:rPr lang="pt-BR" sz="1200" b="0" i="0" u="none" strike="noStrike">
                          <a:solidFill>
                            <a:srgbClr val="000000"/>
                          </a:solidFill>
                          <a:effectLst/>
                          <a:latin typeface="Calibri"/>
                        </a:rPr>
                        <a:t>[20,40]</a:t>
                      </a:r>
                    </a:p>
                  </a:txBody>
                  <a:tcPr marL="7383" marR="7383" marT="7383" marB="0" anchor="ctr">
                    <a:lnL>
                      <a:noFill/>
                    </a:lnL>
                    <a:lnR>
                      <a:noFill/>
                    </a:lnR>
                    <a:lnT>
                      <a:noFill/>
                    </a:lnT>
                    <a:lnB>
                      <a:noFill/>
                    </a:lnB>
                  </a:tcPr>
                </a:tc>
                <a:tc>
                  <a:txBody>
                    <a:bodyPr/>
                    <a:lstStyle/>
                    <a:p>
                      <a:pPr algn="ctr" fontAlgn="b"/>
                      <a:r>
                        <a:rPr lang="nb-NO" sz="1200" b="0" i="0" u="none" strike="noStrike">
                          <a:solidFill>
                            <a:srgbClr val="000000"/>
                          </a:solidFill>
                          <a:effectLst/>
                          <a:latin typeface="Calibri"/>
                        </a:rPr>
                        <a:t>0.00</a:t>
                      </a:r>
                    </a:p>
                  </a:txBody>
                  <a:tcPr marL="7383" marR="7383" marT="7383" marB="0" anchor="ctr">
                    <a:lnL>
                      <a:noFill/>
                    </a:lnL>
                    <a:lnR>
                      <a:noFill/>
                    </a:lnR>
                    <a:lnT>
                      <a:noFill/>
                    </a:lnT>
                    <a:lnB>
                      <a:noFill/>
                    </a:lnB>
                  </a:tcPr>
                </a:tc>
                <a:tc>
                  <a:txBody>
                    <a:bodyPr/>
                    <a:lstStyle/>
                    <a:p>
                      <a:pPr algn="ctr" fontAlgn="b"/>
                      <a:r>
                        <a:rPr lang="nb-NO" sz="1200" b="0" i="0" u="none" strike="noStrike">
                          <a:solidFill>
                            <a:srgbClr val="000000"/>
                          </a:solidFill>
                          <a:effectLst/>
                          <a:latin typeface="Calibri"/>
                        </a:rPr>
                        <a:t>6.02</a:t>
                      </a:r>
                    </a:p>
                  </a:txBody>
                  <a:tcPr marL="7383" marR="7383" marT="7383" marB="0" anchor="ctr">
                    <a:lnL>
                      <a:noFill/>
                    </a:lnL>
                    <a:lnR>
                      <a:noFill/>
                    </a:lnR>
                    <a:lnT>
                      <a:noFill/>
                    </a:lnT>
                    <a:lnB>
                      <a:noFill/>
                    </a:lnB>
                  </a:tcPr>
                </a:tc>
                <a:tc>
                  <a:txBody>
                    <a:bodyPr/>
                    <a:lstStyle/>
                    <a:p>
                      <a:pPr algn="ctr" fontAlgn="b"/>
                      <a:r>
                        <a:rPr lang="hr-HR" sz="1200" b="0" i="0" u="none" strike="noStrike">
                          <a:solidFill>
                            <a:srgbClr val="000000"/>
                          </a:solidFill>
                          <a:effectLst/>
                          <a:latin typeface="Calibri"/>
                        </a:rPr>
                        <a:t>554448.62</a:t>
                      </a:r>
                    </a:p>
                  </a:txBody>
                  <a:tcPr marL="7383" marR="7383" marT="7383" marB="0" anchor="ctr">
                    <a:lnL>
                      <a:noFill/>
                    </a:lnL>
                    <a:lnR>
                      <a:noFill/>
                    </a:lnR>
                    <a:lnT>
                      <a:noFill/>
                    </a:lnT>
                    <a:lnB>
                      <a:noFill/>
                    </a:lnB>
                  </a:tcPr>
                </a:tc>
                <a:tc>
                  <a:txBody>
                    <a:bodyPr/>
                    <a:lstStyle/>
                    <a:p>
                      <a:pPr algn="ctr" fontAlgn="b"/>
                      <a:r>
                        <a:rPr lang="nb-NO" sz="1200" b="0" i="0" u="none" strike="noStrike">
                          <a:solidFill>
                            <a:srgbClr val="000000"/>
                          </a:solidFill>
                          <a:effectLst/>
                          <a:latin typeface="Calibri"/>
                        </a:rPr>
                        <a:t>0.00</a:t>
                      </a:r>
                    </a:p>
                  </a:txBody>
                  <a:tcPr marL="7383" marR="7383" marT="7383" marB="0" anchor="ctr">
                    <a:lnL>
                      <a:noFill/>
                    </a:lnL>
                    <a:lnR>
                      <a:noFill/>
                    </a:lnR>
                    <a:lnT>
                      <a:noFill/>
                    </a:lnT>
                    <a:lnB>
                      <a:noFill/>
                    </a:lnB>
                  </a:tcPr>
                </a:tc>
                <a:extLst>
                  <a:ext uri="{0D108BD9-81ED-4DB2-BD59-A6C34878D82A}">
                    <a16:rowId xmlns:a16="http://schemas.microsoft.com/office/drawing/2014/main" val="10030"/>
                  </a:ext>
                </a:extLst>
              </a:tr>
              <a:tr h="146418">
                <a:tc>
                  <a:txBody>
                    <a:bodyPr/>
                    <a:lstStyle/>
                    <a:p>
                      <a:pPr algn="ctr" fontAlgn="b"/>
                      <a:r>
                        <a:rPr lang="en-US" sz="1200" b="0" i="0" u="none" strike="noStrike">
                          <a:solidFill>
                            <a:srgbClr val="000000"/>
                          </a:solidFill>
                          <a:effectLst/>
                          <a:latin typeface="Calibri"/>
                        </a:rPr>
                        <a:t>31</a:t>
                      </a:r>
                    </a:p>
                  </a:txBody>
                  <a:tcPr marL="7383" marR="7383" marT="7383" marB="0" anchor="ctr">
                    <a:lnL>
                      <a:noFill/>
                    </a:lnL>
                    <a:lnR>
                      <a:noFill/>
                    </a:lnR>
                    <a:lnT>
                      <a:noFill/>
                    </a:lnT>
                    <a:lnB>
                      <a:noFill/>
                    </a:lnB>
                  </a:tcPr>
                </a:tc>
                <a:tc>
                  <a:txBody>
                    <a:bodyPr/>
                    <a:lstStyle/>
                    <a:p>
                      <a:pPr algn="ctr" fontAlgn="b"/>
                      <a:r>
                        <a:rPr lang="is-IS" sz="1200" b="0" i="0" u="none" strike="noStrike">
                          <a:solidFill>
                            <a:srgbClr val="000000"/>
                          </a:solidFill>
                          <a:effectLst/>
                          <a:latin typeface="Calibri"/>
                        </a:rPr>
                        <a:t>200</a:t>
                      </a:r>
                    </a:p>
                  </a:txBody>
                  <a:tcPr marL="7383" marR="7383" marT="7383" marB="0" anchor="ctr">
                    <a:lnL>
                      <a:noFill/>
                    </a:lnL>
                    <a:lnR>
                      <a:noFill/>
                    </a:lnR>
                    <a:lnT>
                      <a:noFill/>
                    </a:lnT>
                    <a:lnB>
                      <a:noFill/>
                    </a:lnB>
                  </a:tcPr>
                </a:tc>
                <a:tc>
                  <a:txBody>
                    <a:bodyPr/>
                    <a:lstStyle/>
                    <a:p>
                      <a:pPr algn="ctr" fontAlgn="b"/>
                      <a:r>
                        <a:rPr lang="pt-BR" sz="1200" b="0" i="0" u="none" strike="noStrike">
                          <a:solidFill>
                            <a:srgbClr val="000000"/>
                          </a:solidFill>
                          <a:effectLst/>
                          <a:latin typeface="Calibri"/>
                        </a:rPr>
                        <a:t>[1,15]</a:t>
                      </a:r>
                    </a:p>
                  </a:txBody>
                  <a:tcPr marL="7383" marR="7383" marT="7383" marB="0" anchor="ctr">
                    <a:lnL>
                      <a:noFill/>
                    </a:lnL>
                    <a:lnR>
                      <a:noFill/>
                    </a:lnR>
                    <a:lnT>
                      <a:noFill/>
                    </a:lnT>
                    <a:lnB>
                      <a:noFill/>
                    </a:lnB>
                  </a:tcPr>
                </a:tc>
                <a:tc>
                  <a:txBody>
                    <a:bodyPr/>
                    <a:lstStyle/>
                    <a:p>
                      <a:pPr algn="ctr" fontAlgn="b"/>
                      <a:r>
                        <a:rPr lang="nb-NO" sz="1200" b="0" i="0" u="none" strike="noStrike">
                          <a:solidFill>
                            <a:srgbClr val="000000"/>
                          </a:solidFill>
                          <a:effectLst/>
                          <a:latin typeface="Calibri"/>
                        </a:rPr>
                        <a:t>7.75</a:t>
                      </a:r>
                    </a:p>
                  </a:txBody>
                  <a:tcPr marL="7383" marR="7383" marT="7383" marB="0" anchor="ctr">
                    <a:lnL>
                      <a:noFill/>
                    </a:lnL>
                    <a:lnR>
                      <a:noFill/>
                    </a:lnR>
                    <a:lnT>
                      <a:noFill/>
                    </a:lnT>
                    <a:lnB>
                      <a:noFill/>
                    </a:lnB>
                  </a:tcPr>
                </a:tc>
                <a:tc>
                  <a:txBody>
                    <a:bodyPr/>
                    <a:lstStyle/>
                    <a:p>
                      <a:pPr algn="ctr" fontAlgn="b"/>
                      <a:r>
                        <a:rPr lang="nb-NO" sz="1200" b="0" i="0" u="none" strike="noStrike">
                          <a:solidFill>
                            <a:srgbClr val="000000"/>
                          </a:solidFill>
                          <a:effectLst/>
                          <a:latin typeface="Calibri"/>
                        </a:rPr>
                        <a:t>80.96</a:t>
                      </a:r>
                    </a:p>
                  </a:txBody>
                  <a:tcPr marL="7383" marR="7383" marT="7383" marB="0" anchor="ctr">
                    <a:lnL>
                      <a:noFill/>
                    </a:lnL>
                    <a:lnR>
                      <a:noFill/>
                    </a:lnR>
                    <a:lnT>
                      <a:noFill/>
                    </a:lnT>
                    <a:lnB>
                      <a:noFill/>
                    </a:lnB>
                  </a:tcPr>
                </a:tc>
                <a:tc>
                  <a:txBody>
                    <a:bodyPr/>
                    <a:lstStyle/>
                    <a:p>
                      <a:pPr algn="ctr" fontAlgn="b"/>
                      <a:r>
                        <a:rPr lang="is-IS" sz="1200" b="0" i="0" u="none" strike="noStrike">
                          <a:solidFill>
                            <a:srgbClr val="000000"/>
                          </a:solidFill>
                          <a:effectLst/>
                          <a:latin typeface="Calibri"/>
                        </a:rPr>
                        <a:t>121206.21</a:t>
                      </a:r>
                    </a:p>
                  </a:txBody>
                  <a:tcPr marL="7383" marR="7383" marT="7383" marB="0" anchor="ctr">
                    <a:lnL>
                      <a:noFill/>
                    </a:lnL>
                    <a:lnR>
                      <a:noFill/>
                    </a:lnR>
                    <a:lnT>
                      <a:noFill/>
                    </a:lnT>
                    <a:lnB>
                      <a:noFill/>
                    </a:lnB>
                  </a:tcPr>
                </a:tc>
                <a:tc>
                  <a:txBody>
                    <a:bodyPr/>
                    <a:lstStyle/>
                    <a:p>
                      <a:pPr algn="ctr" fontAlgn="b"/>
                      <a:r>
                        <a:rPr lang="pl-PL" sz="1200" b="0" i="0" u="none" strike="noStrike">
                          <a:solidFill>
                            <a:srgbClr val="000000"/>
                          </a:solidFill>
                          <a:effectLst/>
                          <a:latin typeface="Calibri"/>
                        </a:rPr>
                        <a:t>0.06</a:t>
                      </a:r>
                    </a:p>
                  </a:txBody>
                  <a:tcPr marL="7383" marR="7383" marT="7383" marB="0" anchor="ctr">
                    <a:lnL>
                      <a:noFill/>
                    </a:lnL>
                    <a:lnR>
                      <a:noFill/>
                    </a:lnR>
                    <a:lnT>
                      <a:noFill/>
                    </a:lnT>
                    <a:lnB>
                      <a:noFill/>
                    </a:lnB>
                  </a:tcPr>
                </a:tc>
                <a:extLst>
                  <a:ext uri="{0D108BD9-81ED-4DB2-BD59-A6C34878D82A}">
                    <a16:rowId xmlns:a16="http://schemas.microsoft.com/office/drawing/2014/main" val="10031"/>
                  </a:ext>
                </a:extLst>
              </a:tr>
              <a:tr h="146418">
                <a:tc>
                  <a:txBody>
                    <a:bodyPr/>
                    <a:lstStyle/>
                    <a:p>
                      <a:pPr algn="ctr" fontAlgn="b"/>
                      <a:r>
                        <a:rPr lang="is-IS" sz="1200" b="0" i="0" u="none" strike="noStrike">
                          <a:solidFill>
                            <a:srgbClr val="000000"/>
                          </a:solidFill>
                          <a:effectLst/>
                          <a:latin typeface="Calibri"/>
                        </a:rPr>
                        <a:t>32</a:t>
                      </a:r>
                    </a:p>
                  </a:txBody>
                  <a:tcPr marL="7383" marR="7383" marT="7383" marB="0" anchor="ctr">
                    <a:lnL>
                      <a:noFill/>
                    </a:lnL>
                    <a:lnR>
                      <a:noFill/>
                    </a:lnR>
                    <a:lnT>
                      <a:noFill/>
                    </a:lnT>
                    <a:lnB>
                      <a:noFill/>
                    </a:lnB>
                  </a:tcPr>
                </a:tc>
                <a:tc>
                  <a:txBody>
                    <a:bodyPr/>
                    <a:lstStyle/>
                    <a:p>
                      <a:pPr algn="ctr" fontAlgn="b"/>
                      <a:r>
                        <a:rPr lang="is-IS" sz="1200" b="0" i="0" u="none" strike="noStrike">
                          <a:solidFill>
                            <a:srgbClr val="000000"/>
                          </a:solidFill>
                          <a:effectLst/>
                          <a:latin typeface="Calibri"/>
                        </a:rPr>
                        <a:t>200</a:t>
                      </a:r>
                    </a:p>
                  </a:txBody>
                  <a:tcPr marL="7383" marR="7383" marT="7383" marB="0" anchor="ctr">
                    <a:lnL>
                      <a:noFill/>
                    </a:lnL>
                    <a:lnR>
                      <a:noFill/>
                    </a:lnR>
                    <a:lnT>
                      <a:noFill/>
                    </a:lnT>
                    <a:lnB>
                      <a:noFill/>
                    </a:lnB>
                  </a:tcPr>
                </a:tc>
                <a:tc>
                  <a:txBody>
                    <a:bodyPr/>
                    <a:lstStyle/>
                    <a:p>
                      <a:pPr algn="ctr" fontAlgn="b"/>
                      <a:r>
                        <a:rPr lang="pt-BR" sz="1200" b="0" i="0" u="none" strike="noStrike">
                          <a:solidFill>
                            <a:srgbClr val="000000"/>
                          </a:solidFill>
                          <a:effectLst/>
                          <a:latin typeface="Calibri"/>
                        </a:rPr>
                        <a:t>[1,15]</a:t>
                      </a:r>
                    </a:p>
                  </a:txBody>
                  <a:tcPr marL="7383" marR="7383" marT="7383" marB="0" anchor="ctr">
                    <a:lnL>
                      <a:noFill/>
                    </a:lnL>
                    <a:lnR>
                      <a:noFill/>
                    </a:lnR>
                    <a:lnT>
                      <a:noFill/>
                    </a:lnT>
                    <a:lnB>
                      <a:noFill/>
                    </a:lnB>
                  </a:tcPr>
                </a:tc>
                <a:tc>
                  <a:txBody>
                    <a:bodyPr/>
                    <a:lstStyle/>
                    <a:p>
                      <a:pPr algn="ctr" fontAlgn="b"/>
                      <a:r>
                        <a:rPr lang="hr-HR" sz="1200" b="0" i="0" u="none" strike="noStrike">
                          <a:solidFill>
                            <a:srgbClr val="000000"/>
                          </a:solidFill>
                          <a:effectLst/>
                          <a:latin typeface="Calibri"/>
                        </a:rPr>
                        <a:t>2.30</a:t>
                      </a:r>
                    </a:p>
                  </a:txBody>
                  <a:tcPr marL="7383" marR="7383" marT="7383" marB="0" anchor="ctr">
                    <a:lnL>
                      <a:noFill/>
                    </a:lnL>
                    <a:lnR>
                      <a:noFill/>
                    </a:lnR>
                    <a:lnT>
                      <a:noFill/>
                    </a:lnT>
                    <a:lnB>
                      <a:noFill/>
                    </a:lnB>
                  </a:tcPr>
                </a:tc>
                <a:tc>
                  <a:txBody>
                    <a:bodyPr/>
                    <a:lstStyle/>
                    <a:p>
                      <a:pPr algn="ctr" fontAlgn="b"/>
                      <a:r>
                        <a:rPr lang="hr-HR" sz="1200" b="0" i="0" u="none" strike="noStrike">
                          <a:solidFill>
                            <a:srgbClr val="000000"/>
                          </a:solidFill>
                          <a:effectLst/>
                          <a:latin typeface="Calibri"/>
                        </a:rPr>
                        <a:t>98.31</a:t>
                      </a:r>
                    </a:p>
                  </a:txBody>
                  <a:tcPr marL="7383" marR="7383" marT="7383" marB="0" anchor="ctr">
                    <a:lnL>
                      <a:noFill/>
                    </a:lnL>
                    <a:lnR>
                      <a:noFill/>
                    </a:lnR>
                    <a:lnT>
                      <a:noFill/>
                    </a:lnT>
                    <a:lnB>
                      <a:noFill/>
                    </a:lnB>
                  </a:tcPr>
                </a:tc>
                <a:tc>
                  <a:txBody>
                    <a:bodyPr/>
                    <a:lstStyle/>
                    <a:p>
                      <a:pPr algn="ctr" fontAlgn="b"/>
                      <a:r>
                        <a:rPr lang="nb-NO" sz="1200" b="0" i="0" u="none" strike="noStrike">
                          <a:solidFill>
                            <a:srgbClr val="000000"/>
                          </a:solidFill>
                          <a:effectLst/>
                          <a:latin typeface="Calibri"/>
                        </a:rPr>
                        <a:t>103597.21</a:t>
                      </a:r>
                    </a:p>
                  </a:txBody>
                  <a:tcPr marL="7383" marR="7383" marT="7383" marB="0" anchor="ctr">
                    <a:lnL>
                      <a:noFill/>
                    </a:lnL>
                    <a:lnR>
                      <a:noFill/>
                    </a:lnR>
                    <a:lnT>
                      <a:noFill/>
                    </a:lnT>
                    <a:lnB>
                      <a:noFill/>
                    </a:lnB>
                  </a:tcPr>
                </a:tc>
                <a:tc>
                  <a:txBody>
                    <a:bodyPr/>
                    <a:lstStyle/>
                    <a:p>
                      <a:pPr algn="ctr" fontAlgn="b"/>
                      <a:r>
                        <a:rPr lang="nb-NO" sz="1200" b="0" i="0" u="none" strike="noStrike">
                          <a:solidFill>
                            <a:srgbClr val="000000"/>
                          </a:solidFill>
                          <a:effectLst/>
                          <a:latin typeface="Calibri"/>
                        </a:rPr>
                        <a:t>0.02</a:t>
                      </a:r>
                    </a:p>
                  </a:txBody>
                  <a:tcPr marL="7383" marR="7383" marT="7383" marB="0" anchor="ctr">
                    <a:lnL>
                      <a:noFill/>
                    </a:lnL>
                    <a:lnR>
                      <a:noFill/>
                    </a:lnR>
                    <a:lnT>
                      <a:noFill/>
                    </a:lnT>
                    <a:lnB>
                      <a:noFill/>
                    </a:lnB>
                  </a:tcPr>
                </a:tc>
                <a:extLst>
                  <a:ext uri="{0D108BD9-81ED-4DB2-BD59-A6C34878D82A}">
                    <a16:rowId xmlns:a16="http://schemas.microsoft.com/office/drawing/2014/main" val="10032"/>
                  </a:ext>
                </a:extLst>
              </a:tr>
              <a:tr h="146418">
                <a:tc>
                  <a:txBody>
                    <a:bodyPr/>
                    <a:lstStyle/>
                    <a:p>
                      <a:pPr algn="ctr" fontAlgn="b"/>
                      <a:r>
                        <a:rPr lang="en-US" sz="1200" b="0" i="0" u="none" strike="noStrike">
                          <a:solidFill>
                            <a:srgbClr val="000000"/>
                          </a:solidFill>
                          <a:effectLst/>
                          <a:latin typeface="Calibri"/>
                        </a:rPr>
                        <a:t>33</a:t>
                      </a:r>
                    </a:p>
                  </a:txBody>
                  <a:tcPr marL="7383" marR="7383" marT="7383" marB="0" anchor="ctr">
                    <a:lnL>
                      <a:noFill/>
                    </a:lnL>
                    <a:lnR>
                      <a:noFill/>
                    </a:lnR>
                    <a:lnT>
                      <a:noFill/>
                    </a:lnT>
                    <a:lnB>
                      <a:noFill/>
                    </a:lnB>
                  </a:tcPr>
                </a:tc>
                <a:tc>
                  <a:txBody>
                    <a:bodyPr/>
                    <a:lstStyle/>
                    <a:p>
                      <a:pPr algn="ctr" fontAlgn="b"/>
                      <a:r>
                        <a:rPr lang="is-IS" sz="1200" b="0" i="0" u="none" strike="noStrike">
                          <a:solidFill>
                            <a:srgbClr val="000000"/>
                          </a:solidFill>
                          <a:effectLst/>
                          <a:latin typeface="Calibri"/>
                        </a:rPr>
                        <a:t>200</a:t>
                      </a:r>
                    </a:p>
                  </a:txBody>
                  <a:tcPr marL="7383" marR="7383" marT="7383" marB="0" anchor="ctr">
                    <a:lnL>
                      <a:noFill/>
                    </a:lnL>
                    <a:lnR>
                      <a:noFill/>
                    </a:lnR>
                    <a:lnT>
                      <a:noFill/>
                    </a:lnT>
                    <a:lnB>
                      <a:noFill/>
                    </a:lnB>
                  </a:tcPr>
                </a:tc>
                <a:tc>
                  <a:txBody>
                    <a:bodyPr/>
                    <a:lstStyle/>
                    <a:p>
                      <a:pPr algn="ctr" fontAlgn="b"/>
                      <a:r>
                        <a:rPr lang="pt-BR" sz="1200" b="0" i="0" u="none" strike="noStrike">
                          <a:solidFill>
                            <a:srgbClr val="000000"/>
                          </a:solidFill>
                          <a:effectLst/>
                          <a:latin typeface="Calibri"/>
                        </a:rPr>
                        <a:t>[1,15]</a:t>
                      </a:r>
                    </a:p>
                  </a:txBody>
                  <a:tcPr marL="7383" marR="7383" marT="7383" marB="0" anchor="ctr">
                    <a:lnL>
                      <a:noFill/>
                    </a:lnL>
                    <a:lnR>
                      <a:noFill/>
                    </a:lnR>
                    <a:lnT>
                      <a:noFill/>
                    </a:lnT>
                    <a:lnB>
                      <a:noFill/>
                    </a:lnB>
                  </a:tcPr>
                </a:tc>
                <a:tc>
                  <a:txBody>
                    <a:bodyPr/>
                    <a:lstStyle/>
                    <a:p>
                      <a:pPr algn="ctr" fontAlgn="b"/>
                      <a:r>
                        <a:rPr lang="nb-NO" sz="1200" b="0" i="0" u="none" strike="noStrike">
                          <a:solidFill>
                            <a:srgbClr val="000000"/>
                          </a:solidFill>
                          <a:effectLst/>
                          <a:latin typeface="Calibri"/>
                        </a:rPr>
                        <a:t>0.00</a:t>
                      </a:r>
                    </a:p>
                  </a:txBody>
                  <a:tcPr marL="7383" marR="7383" marT="7383" marB="0" anchor="ctr">
                    <a:lnL>
                      <a:noFill/>
                    </a:lnL>
                    <a:lnR>
                      <a:noFill/>
                    </a:lnR>
                    <a:lnT>
                      <a:noFill/>
                    </a:lnT>
                    <a:lnB>
                      <a:noFill/>
                    </a:lnB>
                  </a:tcPr>
                </a:tc>
                <a:tc>
                  <a:txBody>
                    <a:bodyPr/>
                    <a:lstStyle/>
                    <a:p>
                      <a:pPr algn="ctr" fontAlgn="b"/>
                      <a:r>
                        <a:rPr lang="hr-HR" sz="1200" b="0" i="0" u="none" strike="noStrike">
                          <a:solidFill>
                            <a:srgbClr val="000000"/>
                          </a:solidFill>
                          <a:effectLst/>
                          <a:latin typeface="Calibri"/>
                        </a:rPr>
                        <a:t>6.19</a:t>
                      </a:r>
                    </a:p>
                  </a:txBody>
                  <a:tcPr marL="7383" marR="7383" marT="7383" marB="0" anchor="ctr">
                    <a:lnL>
                      <a:noFill/>
                    </a:lnL>
                    <a:lnR>
                      <a:noFill/>
                    </a:lnR>
                    <a:lnT>
                      <a:noFill/>
                    </a:lnT>
                    <a:lnB>
                      <a:noFill/>
                    </a:lnB>
                  </a:tcPr>
                </a:tc>
                <a:tc>
                  <a:txBody>
                    <a:bodyPr/>
                    <a:lstStyle/>
                    <a:p>
                      <a:pPr algn="ctr" fontAlgn="b"/>
                      <a:r>
                        <a:rPr lang="is-IS" sz="1200" b="0" i="0" u="none" strike="noStrike">
                          <a:solidFill>
                            <a:srgbClr val="000000"/>
                          </a:solidFill>
                          <a:effectLst/>
                          <a:latin typeface="Calibri"/>
                        </a:rPr>
                        <a:t>116240.67</a:t>
                      </a:r>
                    </a:p>
                  </a:txBody>
                  <a:tcPr marL="7383" marR="7383" marT="7383" marB="0" anchor="ctr">
                    <a:lnL>
                      <a:noFill/>
                    </a:lnL>
                    <a:lnR>
                      <a:noFill/>
                    </a:lnR>
                    <a:lnT>
                      <a:noFill/>
                    </a:lnT>
                    <a:lnB>
                      <a:noFill/>
                    </a:lnB>
                  </a:tcPr>
                </a:tc>
                <a:tc>
                  <a:txBody>
                    <a:bodyPr/>
                    <a:lstStyle/>
                    <a:p>
                      <a:pPr algn="ctr" fontAlgn="b"/>
                      <a:r>
                        <a:rPr lang="nb-NO" sz="1200" b="0" i="0" u="none" strike="noStrike" dirty="0">
                          <a:solidFill>
                            <a:srgbClr val="000000"/>
                          </a:solidFill>
                          <a:effectLst/>
                          <a:latin typeface="Calibri"/>
                        </a:rPr>
                        <a:t>0.00</a:t>
                      </a:r>
                    </a:p>
                  </a:txBody>
                  <a:tcPr marL="7383" marR="7383" marT="7383" marB="0" anchor="ctr">
                    <a:lnL>
                      <a:noFill/>
                    </a:lnL>
                    <a:lnR>
                      <a:noFill/>
                    </a:lnR>
                    <a:lnT>
                      <a:noFill/>
                    </a:lnT>
                    <a:lnB>
                      <a:noFill/>
                    </a:lnB>
                  </a:tcPr>
                </a:tc>
                <a:extLst>
                  <a:ext uri="{0D108BD9-81ED-4DB2-BD59-A6C34878D82A}">
                    <a16:rowId xmlns:a16="http://schemas.microsoft.com/office/drawing/2014/main" val="10033"/>
                  </a:ext>
                </a:extLst>
              </a:tr>
              <a:tr h="146418">
                <a:tc>
                  <a:txBody>
                    <a:bodyPr/>
                    <a:lstStyle/>
                    <a:p>
                      <a:pPr algn="ctr" fontAlgn="b"/>
                      <a:r>
                        <a:rPr lang="ru-RU" sz="1200" b="0" i="0" u="none" strike="noStrike">
                          <a:solidFill>
                            <a:srgbClr val="000000"/>
                          </a:solidFill>
                          <a:effectLst/>
                          <a:latin typeface="Calibri"/>
                        </a:rPr>
                        <a:t>34</a:t>
                      </a:r>
                    </a:p>
                  </a:txBody>
                  <a:tcPr marL="7383" marR="7383" marT="7383" marB="0" anchor="ctr">
                    <a:lnL>
                      <a:noFill/>
                    </a:lnL>
                    <a:lnR>
                      <a:noFill/>
                    </a:lnR>
                    <a:lnT>
                      <a:noFill/>
                    </a:lnT>
                    <a:lnB>
                      <a:noFill/>
                    </a:lnB>
                  </a:tcPr>
                </a:tc>
                <a:tc>
                  <a:txBody>
                    <a:bodyPr/>
                    <a:lstStyle/>
                    <a:p>
                      <a:pPr algn="ctr" fontAlgn="b"/>
                      <a:r>
                        <a:rPr lang="is-IS" sz="1200" b="0" i="0" u="none" strike="noStrike">
                          <a:solidFill>
                            <a:srgbClr val="000000"/>
                          </a:solidFill>
                          <a:effectLst/>
                          <a:latin typeface="Calibri"/>
                        </a:rPr>
                        <a:t>200</a:t>
                      </a:r>
                    </a:p>
                  </a:txBody>
                  <a:tcPr marL="7383" marR="7383" marT="7383" marB="0" anchor="ctr">
                    <a:lnL>
                      <a:noFill/>
                    </a:lnL>
                    <a:lnR>
                      <a:noFill/>
                    </a:lnR>
                    <a:lnT>
                      <a:noFill/>
                    </a:lnT>
                    <a:lnB>
                      <a:noFill/>
                    </a:lnB>
                  </a:tcPr>
                </a:tc>
                <a:tc>
                  <a:txBody>
                    <a:bodyPr/>
                    <a:lstStyle/>
                    <a:p>
                      <a:pPr algn="ctr" fontAlgn="b"/>
                      <a:r>
                        <a:rPr lang="pt-BR" sz="1200" b="0" i="0" u="none" strike="noStrike">
                          <a:solidFill>
                            <a:srgbClr val="000000"/>
                          </a:solidFill>
                          <a:effectLst/>
                          <a:latin typeface="Calibri"/>
                        </a:rPr>
                        <a:t>[20,40]</a:t>
                      </a:r>
                    </a:p>
                  </a:txBody>
                  <a:tcPr marL="7383" marR="7383" marT="7383" marB="0" anchor="ctr">
                    <a:lnL>
                      <a:noFill/>
                    </a:lnL>
                    <a:lnR>
                      <a:noFill/>
                    </a:lnR>
                    <a:lnT>
                      <a:noFill/>
                    </a:lnT>
                    <a:lnB>
                      <a:noFill/>
                    </a:lnB>
                  </a:tcPr>
                </a:tc>
                <a:tc>
                  <a:txBody>
                    <a:bodyPr/>
                    <a:lstStyle/>
                    <a:p>
                      <a:pPr algn="ctr" fontAlgn="b"/>
                      <a:r>
                        <a:rPr lang="hr-HR" sz="1200" b="0" i="0" u="none" strike="noStrike">
                          <a:solidFill>
                            <a:srgbClr val="000000"/>
                          </a:solidFill>
                          <a:effectLst/>
                          <a:latin typeface="Calibri"/>
                        </a:rPr>
                        <a:t>12.75</a:t>
                      </a:r>
                    </a:p>
                  </a:txBody>
                  <a:tcPr marL="7383" marR="7383" marT="7383" marB="0" anchor="ctr">
                    <a:lnL>
                      <a:noFill/>
                    </a:lnL>
                    <a:lnR>
                      <a:noFill/>
                    </a:lnR>
                    <a:lnT>
                      <a:noFill/>
                    </a:lnT>
                    <a:lnB>
                      <a:noFill/>
                    </a:lnB>
                  </a:tcPr>
                </a:tc>
                <a:tc>
                  <a:txBody>
                    <a:bodyPr/>
                    <a:lstStyle/>
                    <a:p>
                      <a:pPr algn="ctr" fontAlgn="b"/>
                      <a:r>
                        <a:rPr lang="hr-HR" sz="1200" b="0" i="0" u="none" strike="noStrike">
                          <a:solidFill>
                            <a:srgbClr val="000000"/>
                          </a:solidFill>
                          <a:effectLst/>
                          <a:latin typeface="Calibri"/>
                        </a:rPr>
                        <a:t>76.93</a:t>
                      </a:r>
                    </a:p>
                  </a:txBody>
                  <a:tcPr marL="7383" marR="7383" marT="7383" marB="0" anchor="ctr">
                    <a:lnL>
                      <a:noFill/>
                    </a:lnL>
                    <a:lnR>
                      <a:noFill/>
                    </a:lnR>
                    <a:lnT>
                      <a:noFill/>
                    </a:lnT>
                    <a:lnB>
                      <a:noFill/>
                    </a:lnB>
                  </a:tcPr>
                </a:tc>
                <a:tc>
                  <a:txBody>
                    <a:bodyPr/>
                    <a:lstStyle/>
                    <a:p>
                      <a:pPr algn="ctr" fontAlgn="b"/>
                      <a:r>
                        <a:rPr lang="is-IS" sz="1200" b="0" i="0" u="none" strike="noStrike">
                          <a:solidFill>
                            <a:srgbClr val="000000"/>
                          </a:solidFill>
                          <a:effectLst/>
                          <a:latin typeface="Calibri"/>
                        </a:rPr>
                        <a:t>525240.79</a:t>
                      </a:r>
                    </a:p>
                  </a:txBody>
                  <a:tcPr marL="7383" marR="7383" marT="7383" marB="0" anchor="ctr">
                    <a:lnL>
                      <a:noFill/>
                    </a:lnL>
                    <a:lnR>
                      <a:noFill/>
                    </a:lnR>
                    <a:lnT>
                      <a:noFill/>
                    </a:lnT>
                    <a:lnB>
                      <a:noFill/>
                    </a:lnB>
                  </a:tcPr>
                </a:tc>
                <a:tc>
                  <a:txBody>
                    <a:bodyPr/>
                    <a:lstStyle/>
                    <a:p>
                      <a:pPr algn="ctr" fontAlgn="b"/>
                      <a:r>
                        <a:rPr lang="nb-NO" sz="1200" b="0" i="0" u="none" strike="noStrike" dirty="0">
                          <a:solidFill>
                            <a:srgbClr val="000000"/>
                          </a:solidFill>
                          <a:effectLst/>
                          <a:latin typeface="Calibri"/>
                        </a:rPr>
                        <a:t>0.02</a:t>
                      </a:r>
                    </a:p>
                  </a:txBody>
                  <a:tcPr marL="7383" marR="7383" marT="7383" marB="0" anchor="ctr">
                    <a:lnL>
                      <a:noFill/>
                    </a:lnL>
                    <a:lnR>
                      <a:noFill/>
                    </a:lnR>
                    <a:lnT>
                      <a:noFill/>
                    </a:lnT>
                    <a:lnB>
                      <a:noFill/>
                    </a:lnB>
                  </a:tcPr>
                </a:tc>
                <a:extLst>
                  <a:ext uri="{0D108BD9-81ED-4DB2-BD59-A6C34878D82A}">
                    <a16:rowId xmlns:a16="http://schemas.microsoft.com/office/drawing/2014/main" val="10034"/>
                  </a:ext>
                </a:extLst>
              </a:tr>
              <a:tr h="146418">
                <a:tc>
                  <a:txBody>
                    <a:bodyPr/>
                    <a:lstStyle/>
                    <a:p>
                      <a:pPr algn="ctr" fontAlgn="b"/>
                      <a:r>
                        <a:rPr lang="en-US" sz="1200" b="0" i="0" u="none" strike="noStrike">
                          <a:solidFill>
                            <a:srgbClr val="000000"/>
                          </a:solidFill>
                          <a:effectLst/>
                          <a:latin typeface="Calibri"/>
                        </a:rPr>
                        <a:t>35</a:t>
                      </a:r>
                    </a:p>
                  </a:txBody>
                  <a:tcPr marL="7383" marR="7383" marT="7383" marB="0" anchor="ctr">
                    <a:lnL>
                      <a:noFill/>
                    </a:lnL>
                    <a:lnR>
                      <a:noFill/>
                    </a:lnR>
                    <a:lnT>
                      <a:noFill/>
                    </a:lnT>
                    <a:lnB>
                      <a:noFill/>
                    </a:lnB>
                  </a:tcPr>
                </a:tc>
                <a:tc>
                  <a:txBody>
                    <a:bodyPr/>
                    <a:lstStyle/>
                    <a:p>
                      <a:pPr algn="ctr" fontAlgn="b"/>
                      <a:r>
                        <a:rPr lang="is-IS" sz="1200" b="0" i="0" u="none" strike="noStrike">
                          <a:solidFill>
                            <a:srgbClr val="000000"/>
                          </a:solidFill>
                          <a:effectLst/>
                          <a:latin typeface="Calibri"/>
                        </a:rPr>
                        <a:t>200</a:t>
                      </a:r>
                    </a:p>
                  </a:txBody>
                  <a:tcPr marL="7383" marR="7383" marT="7383" marB="0" anchor="ctr">
                    <a:lnL>
                      <a:noFill/>
                    </a:lnL>
                    <a:lnR>
                      <a:noFill/>
                    </a:lnR>
                    <a:lnT>
                      <a:noFill/>
                    </a:lnT>
                    <a:lnB>
                      <a:noFill/>
                    </a:lnB>
                  </a:tcPr>
                </a:tc>
                <a:tc>
                  <a:txBody>
                    <a:bodyPr/>
                    <a:lstStyle/>
                    <a:p>
                      <a:pPr algn="ctr" fontAlgn="b"/>
                      <a:r>
                        <a:rPr lang="pt-BR" sz="1200" b="0" i="0" u="none" strike="noStrike">
                          <a:solidFill>
                            <a:srgbClr val="000000"/>
                          </a:solidFill>
                          <a:effectLst/>
                          <a:latin typeface="Calibri"/>
                        </a:rPr>
                        <a:t>[20,40]</a:t>
                      </a:r>
                    </a:p>
                  </a:txBody>
                  <a:tcPr marL="7383" marR="7383" marT="7383" marB="0" anchor="ctr">
                    <a:lnL>
                      <a:noFill/>
                    </a:lnL>
                    <a:lnR>
                      <a:noFill/>
                    </a:lnR>
                    <a:lnT>
                      <a:noFill/>
                    </a:lnT>
                    <a:lnB>
                      <a:noFill/>
                    </a:lnB>
                  </a:tcPr>
                </a:tc>
                <a:tc>
                  <a:txBody>
                    <a:bodyPr/>
                    <a:lstStyle/>
                    <a:p>
                      <a:pPr algn="ctr" fontAlgn="b"/>
                      <a:r>
                        <a:rPr lang="hr-HR" sz="1200" b="0" i="0" u="none" strike="noStrike">
                          <a:solidFill>
                            <a:srgbClr val="000000"/>
                          </a:solidFill>
                          <a:effectLst/>
                          <a:latin typeface="Calibri"/>
                        </a:rPr>
                        <a:t>23.25</a:t>
                      </a:r>
                    </a:p>
                  </a:txBody>
                  <a:tcPr marL="7383" marR="7383" marT="7383" marB="0" anchor="ctr">
                    <a:lnL>
                      <a:noFill/>
                    </a:lnL>
                    <a:lnR>
                      <a:noFill/>
                    </a:lnR>
                    <a:lnT>
                      <a:noFill/>
                    </a:lnT>
                    <a:lnB>
                      <a:noFill/>
                    </a:lnB>
                  </a:tcPr>
                </a:tc>
                <a:tc>
                  <a:txBody>
                    <a:bodyPr/>
                    <a:lstStyle/>
                    <a:p>
                      <a:pPr algn="ctr" fontAlgn="b"/>
                      <a:r>
                        <a:rPr lang="hr-HR" sz="1200" b="0" i="0" u="none" strike="noStrike">
                          <a:solidFill>
                            <a:srgbClr val="000000"/>
                          </a:solidFill>
                          <a:effectLst/>
                          <a:latin typeface="Calibri"/>
                        </a:rPr>
                        <a:t>99.96</a:t>
                      </a:r>
                    </a:p>
                  </a:txBody>
                  <a:tcPr marL="7383" marR="7383" marT="7383" marB="0" anchor="ctr">
                    <a:lnL>
                      <a:noFill/>
                    </a:lnL>
                    <a:lnR>
                      <a:noFill/>
                    </a:lnR>
                    <a:lnT>
                      <a:noFill/>
                    </a:lnT>
                    <a:lnB>
                      <a:noFill/>
                    </a:lnB>
                  </a:tcPr>
                </a:tc>
                <a:tc>
                  <a:txBody>
                    <a:bodyPr/>
                    <a:lstStyle/>
                    <a:p>
                      <a:pPr algn="ctr" fontAlgn="b"/>
                      <a:r>
                        <a:rPr lang="is-IS" sz="1200" b="0" i="0" u="none" strike="noStrike" dirty="0">
                          <a:solidFill>
                            <a:srgbClr val="000000"/>
                          </a:solidFill>
                          <a:effectLst/>
                          <a:latin typeface="Calibri"/>
                        </a:rPr>
                        <a:t>540200.24</a:t>
                      </a:r>
                    </a:p>
                  </a:txBody>
                  <a:tcPr marL="7383" marR="7383" marT="7383" marB="0" anchor="ctr">
                    <a:lnL>
                      <a:noFill/>
                    </a:lnL>
                    <a:lnR>
                      <a:noFill/>
                    </a:lnR>
                    <a:lnT>
                      <a:noFill/>
                    </a:lnT>
                    <a:lnB>
                      <a:noFill/>
                    </a:lnB>
                  </a:tcPr>
                </a:tc>
                <a:tc>
                  <a:txBody>
                    <a:bodyPr/>
                    <a:lstStyle/>
                    <a:p>
                      <a:pPr algn="ctr" fontAlgn="b"/>
                      <a:r>
                        <a:rPr lang="is-IS" sz="1200" b="0" i="0" u="none" strike="noStrike" dirty="0">
                          <a:solidFill>
                            <a:srgbClr val="000000"/>
                          </a:solidFill>
                          <a:effectLst/>
                          <a:latin typeface="Calibri"/>
                        </a:rPr>
                        <a:t>0.04</a:t>
                      </a:r>
                    </a:p>
                  </a:txBody>
                  <a:tcPr marL="7383" marR="7383" marT="7383" marB="0" anchor="ctr">
                    <a:lnL>
                      <a:noFill/>
                    </a:lnL>
                    <a:lnR>
                      <a:noFill/>
                    </a:lnR>
                    <a:lnT>
                      <a:noFill/>
                    </a:lnT>
                    <a:lnB>
                      <a:noFill/>
                    </a:lnB>
                  </a:tcPr>
                </a:tc>
                <a:extLst>
                  <a:ext uri="{0D108BD9-81ED-4DB2-BD59-A6C34878D82A}">
                    <a16:rowId xmlns:a16="http://schemas.microsoft.com/office/drawing/2014/main" val="10035"/>
                  </a:ext>
                </a:extLst>
              </a:tr>
              <a:tr h="146418">
                <a:tc>
                  <a:txBody>
                    <a:bodyPr/>
                    <a:lstStyle/>
                    <a:p>
                      <a:pPr algn="ctr" fontAlgn="b"/>
                      <a:r>
                        <a:rPr lang="cs-CZ" sz="1200" b="0" i="0" u="none" strike="noStrike">
                          <a:solidFill>
                            <a:srgbClr val="000000"/>
                          </a:solidFill>
                          <a:effectLst/>
                          <a:latin typeface="Calibri"/>
                        </a:rPr>
                        <a:t>36</a:t>
                      </a:r>
                    </a:p>
                  </a:txBody>
                  <a:tcPr marL="7383" marR="7383" marT="7383" marB="0" anchor="ctr">
                    <a:lnL>
                      <a:noFill/>
                    </a:lnL>
                    <a:lnR>
                      <a:noFill/>
                    </a:lnR>
                    <a:lnT>
                      <a:noFill/>
                    </a:lnT>
                    <a:lnB>
                      <a:noFill/>
                    </a:lnB>
                  </a:tcPr>
                </a:tc>
                <a:tc>
                  <a:txBody>
                    <a:bodyPr/>
                    <a:lstStyle/>
                    <a:p>
                      <a:pPr algn="ctr" fontAlgn="b"/>
                      <a:r>
                        <a:rPr lang="is-IS" sz="1200" b="0" i="0" u="none" strike="noStrike">
                          <a:solidFill>
                            <a:srgbClr val="000000"/>
                          </a:solidFill>
                          <a:effectLst/>
                          <a:latin typeface="Calibri"/>
                        </a:rPr>
                        <a:t>200</a:t>
                      </a:r>
                    </a:p>
                  </a:txBody>
                  <a:tcPr marL="7383" marR="7383" marT="7383" marB="0" anchor="ctr">
                    <a:lnL>
                      <a:noFill/>
                    </a:lnL>
                    <a:lnR>
                      <a:noFill/>
                    </a:lnR>
                    <a:lnT>
                      <a:noFill/>
                    </a:lnT>
                    <a:lnB>
                      <a:noFill/>
                    </a:lnB>
                  </a:tcPr>
                </a:tc>
                <a:tc>
                  <a:txBody>
                    <a:bodyPr/>
                    <a:lstStyle/>
                    <a:p>
                      <a:pPr algn="ctr" fontAlgn="b"/>
                      <a:r>
                        <a:rPr lang="pt-BR" sz="1200" b="0" i="0" u="none" strike="noStrike">
                          <a:solidFill>
                            <a:srgbClr val="000000"/>
                          </a:solidFill>
                          <a:effectLst/>
                          <a:latin typeface="Calibri"/>
                        </a:rPr>
                        <a:t>[20,40]</a:t>
                      </a:r>
                    </a:p>
                  </a:txBody>
                  <a:tcPr marL="7383" marR="7383" marT="7383" marB="0" anchor="ctr">
                    <a:lnL>
                      <a:noFill/>
                    </a:lnL>
                    <a:lnR>
                      <a:noFill/>
                    </a:lnR>
                    <a:lnT>
                      <a:noFill/>
                    </a:lnT>
                    <a:lnB>
                      <a:noFill/>
                    </a:lnB>
                  </a:tcPr>
                </a:tc>
                <a:tc>
                  <a:txBody>
                    <a:bodyPr/>
                    <a:lstStyle/>
                    <a:p>
                      <a:pPr algn="ctr" fontAlgn="b"/>
                      <a:r>
                        <a:rPr lang="nb-NO" sz="1200" b="0" i="0" u="none" strike="noStrike">
                          <a:solidFill>
                            <a:srgbClr val="000000"/>
                          </a:solidFill>
                          <a:effectLst/>
                          <a:latin typeface="Calibri"/>
                        </a:rPr>
                        <a:t>0.00</a:t>
                      </a:r>
                    </a:p>
                  </a:txBody>
                  <a:tcPr marL="7383" marR="7383" marT="7383" marB="0" anchor="ctr">
                    <a:lnL>
                      <a:noFill/>
                    </a:lnL>
                    <a:lnR>
                      <a:noFill/>
                    </a:lnR>
                    <a:lnT>
                      <a:noFill/>
                    </a:lnT>
                    <a:lnB>
                      <a:noFill/>
                    </a:lnB>
                  </a:tcPr>
                </a:tc>
                <a:tc>
                  <a:txBody>
                    <a:bodyPr/>
                    <a:lstStyle/>
                    <a:p>
                      <a:pPr algn="ctr" fontAlgn="b"/>
                      <a:r>
                        <a:rPr lang="nb-NO" sz="1200" b="0" i="0" u="none" strike="noStrike">
                          <a:solidFill>
                            <a:srgbClr val="000000"/>
                          </a:solidFill>
                          <a:effectLst/>
                          <a:latin typeface="Calibri"/>
                        </a:rPr>
                        <a:t>5.61</a:t>
                      </a:r>
                    </a:p>
                  </a:txBody>
                  <a:tcPr marL="7383" marR="7383" marT="7383" marB="0" anchor="ctr">
                    <a:lnL>
                      <a:noFill/>
                    </a:lnL>
                    <a:lnR>
                      <a:noFill/>
                    </a:lnR>
                    <a:lnT>
                      <a:noFill/>
                    </a:lnT>
                    <a:lnB>
                      <a:noFill/>
                    </a:lnB>
                  </a:tcPr>
                </a:tc>
                <a:tc>
                  <a:txBody>
                    <a:bodyPr/>
                    <a:lstStyle/>
                    <a:p>
                      <a:pPr algn="ctr" fontAlgn="b"/>
                      <a:r>
                        <a:rPr lang="hr-HR" sz="1200" b="0" i="0" u="none" strike="noStrike" dirty="0">
                          <a:solidFill>
                            <a:srgbClr val="000000"/>
                          </a:solidFill>
                          <a:effectLst/>
                          <a:latin typeface="Calibri"/>
                        </a:rPr>
                        <a:t>531514.29</a:t>
                      </a:r>
                    </a:p>
                  </a:txBody>
                  <a:tcPr marL="7383" marR="7383" marT="7383" marB="0" anchor="ctr">
                    <a:lnL>
                      <a:noFill/>
                    </a:lnL>
                    <a:lnR>
                      <a:noFill/>
                    </a:lnR>
                    <a:lnT>
                      <a:noFill/>
                    </a:lnT>
                    <a:lnB>
                      <a:noFill/>
                    </a:lnB>
                  </a:tcPr>
                </a:tc>
                <a:tc>
                  <a:txBody>
                    <a:bodyPr/>
                    <a:lstStyle/>
                    <a:p>
                      <a:pPr algn="ctr" fontAlgn="b"/>
                      <a:r>
                        <a:rPr lang="nb-NO" sz="1200" b="0" i="0" u="none" strike="noStrike" dirty="0">
                          <a:solidFill>
                            <a:srgbClr val="000000"/>
                          </a:solidFill>
                          <a:effectLst/>
                          <a:latin typeface="Calibri"/>
                        </a:rPr>
                        <a:t>0.00</a:t>
                      </a:r>
                    </a:p>
                  </a:txBody>
                  <a:tcPr marL="7383" marR="7383" marT="7383" marB="0" anchor="ctr">
                    <a:lnL>
                      <a:noFill/>
                    </a:lnL>
                    <a:lnR>
                      <a:noFill/>
                    </a:lnR>
                    <a:lnT>
                      <a:noFill/>
                    </a:lnT>
                    <a:lnB>
                      <a:noFill/>
                    </a:lnB>
                  </a:tcPr>
                </a:tc>
                <a:extLst>
                  <a:ext uri="{0D108BD9-81ED-4DB2-BD59-A6C34878D82A}">
                    <a16:rowId xmlns:a16="http://schemas.microsoft.com/office/drawing/2014/main" val="10036"/>
                  </a:ext>
                </a:extLst>
              </a:tr>
            </a:tbl>
          </a:graphicData>
        </a:graphic>
      </p:graphicFrame>
    </p:spTree>
    <p:extLst>
      <p:ext uri="{BB962C8B-B14F-4D97-AF65-F5344CB8AC3E}">
        <p14:creationId xmlns:p14="http://schemas.microsoft.com/office/powerpoint/2010/main" val="546474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Conclusions</a:t>
            </a:r>
            <a:endParaRPr lang="it-IT" dirty="0"/>
          </a:p>
        </p:txBody>
      </p:sp>
      <p:sp>
        <p:nvSpPr>
          <p:cNvPr id="3" name="Segnaposto contenuto 2"/>
          <p:cNvSpPr>
            <a:spLocks noGrp="1"/>
          </p:cNvSpPr>
          <p:nvPr>
            <p:ph idx="1"/>
          </p:nvPr>
        </p:nvSpPr>
        <p:spPr>
          <a:xfrm>
            <a:off x="251521" y="1348946"/>
            <a:ext cx="8640960" cy="4888366"/>
          </a:xfrm>
        </p:spPr>
        <p:txBody>
          <a:bodyPr/>
          <a:lstStyle/>
          <a:p>
            <a:pPr marL="265113" indent="-265113">
              <a:buFont typeface="Arial" panose="020B0604020202020204" pitchFamily="34" charset="0"/>
              <a:buChar char="•"/>
            </a:pPr>
            <a:r>
              <a:rPr lang="en-US" dirty="0" smtClean="0"/>
              <a:t>a </a:t>
            </a:r>
            <a:r>
              <a:rPr lang="en-US" dirty="0"/>
              <a:t>new robust single machine </a:t>
            </a:r>
            <a:r>
              <a:rPr lang="en-US" dirty="0" smtClean="0"/>
              <a:t>scheduling problem</a:t>
            </a:r>
          </a:p>
          <a:p>
            <a:pPr marL="265113" indent="-265113">
              <a:buFont typeface="Arial" panose="020B0604020202020204" pitchFamily="34" charset="0"/>
              <a:buChar char="•"/>
            </a:pPr>
            <a:r>
              <a:rPr lang="en-US" dirty="0" smtClean="0"/>
              <a:t>some </a:t>
            </a:r>
            <a:r>
              <a:rPr lang="en-US" dirty="0"/>
              <a:t>(mostly negative) </a:t>
            </a:r>
            <a:r>
              <a:rPr lang="en-US" dirty="0" smtClean="0"/>
              <a:t>results</a:t>
            </a:r>
          </a:p>
          <a:p>
            <a:pPr marL="265113" indent="-265113">
              <a:buFont typeface="Arial" panose="020B0604020202020204" pitchFamily="34" charset="0"/>
              <a:buChar char="•"/>
            </a:pPr>
            <a:r>
              <a:rPr lang="en-US" dirty="0" smtClean="0"/>
              <a:t>two MILP </a:t>
            </a:r>
            <a:r>
              <a:rPr lang="en-US" dirty="0"/>
              <a:t>models: </a:t>
            </a:r>
            <a:r>
              <a:rPr lang="en-US" dirty="0" smtClean="0"/>
              <a:t>performed tests </a:t>
            </a:r>
            <a:r>
              <a:rPr lang="en-US" dirty="0"/>
              <a:t>show that </a:t>
            </a:r>
            <a:r>
              <a:rPr lang="en-US" dirty="0" smtClean="0"/>
              <a:t>one </a:t>
            </a:r>
            <a:r>
              <a:rPr lang="en-US" dirty="0"/>
              <a:t>of the models </a:t>
            </a:r>
            <a:r>
              <a:rPr lang="en-US" dirty="0" smtClean="0"/>
              <a:t>exhibits </a:t>
            </a:r>
            <a:r>
              <a:rPr lang="it-IT" dirty="0" err="1" smtClean="0"/>
              <a:t>promising</a:t>
            </a:r>
            <a:r>
              <a:rPr lang="it-IT" dirty="0" smtClean="0"/>
              <a:t> performance</a:t>
            </a:r>
            <a:endParaRPr lang="it-IT" dirty="0"/>
          </a:p>
          <a:p>
            <a:r>
              <a:rPr lang="en-US"/>
              <a:t>F</a:t>
            </a:r>
            <a:r>
              <a:rPr lang="en-US" smtClean="0"/>
              <a:t>urther research:</a:t>
            </a:r>
            <a:endParaRPr lang="en-US" dirty="0" smtClean="0"/>
          </a:p>
          <a:p>
            <a:pPr marL="357188" indent="-357188">
              <a:buFont typeface="Arial" panose="020B0604020202020204" pitchFamily="34" charset="0"/>
              <a:buChar char="•"/>
            </a:pPr>
            <a:r>
              <a:rPr lang="en-US" dirty="0"/>
              <a:t>a</a:t>
            </a:r>
            <a:r>
              <a:rPr lang="en-US" dirty="0" smtClean="0"/>
              <a:t>dditional  computational tests </a:t>
            </a:r>
          </a:p>
          <a:p>
            <a:pPr marL="357188" indent="-357188">
              <a:buFont typeface="Arial" panose="020B0604020202020204" pitchFamily="34" charset="0"/>
              <a:buChar char="•"/>
            </a:pPr>
            <a:r>
              <a:rPr lang="en-US" dirty="0"/>
              <a:t>d</a:t>
            </a:r>
            <a:r>
              <a:rPr lang="en-US" dirty="0" smtClean="0"/>
              <a:t>erive </a:t>
            </a:r>
            <a:r>
              <a:rPr lang="en-US" dirty="0"/>
              <a:t>some properties </a:t>
            </a:r>
            <a:r>
              <a:rPr lang="en-US" dirty="0" smtClean="0"/>
              <a:t>characterizing </a:t>
            </a:r>
            <a:r>
              <a:rPr lang="en-US" dirty="0"/>
              <a:t>robust </a:t>
            </a:r>
            <a:r>
              <a:rPr lang="en-US" dirty="0" smtClean="0"/>
              <a:t>schedules</a:t>
            </a:r>
          </a:p>
          <a:p>
            <a:pPr marL="357188" indent="-357188">
              <a:buFont typeface="Arial" panose="020B0604020202020204" pitchFamily="34" charset="0"/>
              <a:buChar char="•"/>
            </a:pPr>
            <a:r>
              <a:rPr lang="en-US" dirty="0" smtClean="0"/>
              <a:t>at </a:t>
            </a:r>
            <a:r>
              <a:rPr lang="en-US" dirty="0"/>
              <a:t>least in some special cases, a </a:t>
            </a:r>
            <a:r>
              <a:rPr lang="en-US" dirty="0" smtClean="0"/>
              <a:t>solution algorithm </a:t>
            </a:r>
            <a:r>
              <a:rPr lang="en-US" dirty="0"/>
              <a:t>can be designed based on a dynamic </a:t>
            </a:r>
            <a:r>
              <a:rPr lang="en-US" dirty="0" smtClean="0"/>
              <a:t>program</a:t>
            </a:r>
          </a:p>
          <a:p>
            <a:pPr marL="357188" indent="-357188">
              <a:buFont typeface="Arial" panose="020B0604020202020204" pitchFamily="34" charset="0"/>
              <a:buChar char="•"/>
            </a:pPr>
            <a:r>
              <a:rPr lang="en-US" dirty="0"/>
              <a:t>i</a:t>
            </a:r>
            <a:r>
              <a:rPr lang="en-US" dirty="0" smtClean="0"/>
              <a:t>mprove SPT heuristic or design new heuristic algorithms</a:t>
            </a:r>
            <a:endParaRPr lang="it-IT" dirty="0"/>
          </a:p>
        </p:txBody>
      </p:sp>
    </p:spTree>
    <p:extLst>
      <p:ext uri="{BB962C8B-B14F-4D97-AF65-F5344CB8AC3E}">
        <p14:creationId xmlns:p14="http://schemas.microsoft.com/office/powerpoint/2010/main" val="1741198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arrotondato 3"/>
          <p:cNvSpPr/>
          <p:nvPr/>
        </p:nvSpPr>
        <p:spPr>
          <a:xfrm>
            <a:off x="395536" y="3789040"/>
            <a:ext cx="8496944" cy="1800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p:txBody>
          <a:bodyPr/>
          <a:lstStyle/>
          <a:p>
            <a:r>
              <a:rPr lang="it-IT" dirty="0" err="1"/>
              <a:t>P</a:t>
            </a:r>
            <a:r>
              <a:rPr lang="it-IT" dirty="0" err="1" smtClean="0"/>
              <a:t>roblem</a:t>
            </a:r>
            <a:r>
              <a:rPr lang="it-IT" dirty="0" smtClean="0"/>
              <a:t> </a:t>
            </a:r>
            <a:r>
              <a:rPr lang="it-IT" dirty="0" err="1" smtClean="0"/>
              <a:t>definition</a:t>
            </a:r>
            <a:endParaRPr lang="en-US" dirty="0"/>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251521" y="980728"/>
                <a:ext cx="8640960" cy="2592288"/>
              </a:xfrm>
            </p:spPr>
            <p:txBody>
              <a:bodyPr/>
              <a:lstStyle/>
              <a:p>
                <a:pPr>
                  <a:buFont typeface="Wingdings" panose="05000000000000000000" pitchFamily="2" charset="2"/>
                  <a:buChar char="q"/>
                </a:pPr>
                <a:r>
                  <a:rPr lang="en-US" dirty="0" smtClean="0"/>
                  <a:t> </a:t>
                </a:r>
                <a:r>
                  <a:rPr lang="en-US" i="1" dirty="0" smtClean="0"/>
                  <a:t>n</a:t>
                </a:r>
                <a:r>
                  <a:rPr lang="en-US" dirty="0" smtClean="0"/>
                  <a:t> internal jobs with </a:t>
                </a:r>
                <a:r>
                  <a:rPr lang="en-US" dirty="0">
                    <a:solidFill>
                      <a:srgbClr val="FF0000"/>
                    </a:solidFill>
                  </a:rPr>
                  <a:t>processing times </a:t>
                </a:r>
                <a:r>
                  <a:rPr lang="en-US" i="1" dirty="0" smtClean="0">
                    <a:solidFill>
                      <a:srgbClr val="FF0000"/>
                    </a:solidFill>
                  </a:rPr>
                  <a:t>p</a:t>
                </a:r>
                <a:r>
                  <a:rPr lang="en-US" i="1" baseline="-25000" dirty="0" smtClean="0">
                    <a:solidFill>
                      <a:srgbClr val="FF0000"/>
                    </a:solidFill>
                  </a:rPr>
                  <a:t>i</a:t>
                </a:r>
                <a:r>
                  <a:rPr lang="en-US" dirty="0" smtClean="0"/>
                  <a:t> </a:t>
                </a:r>
                <a:r>
                  <a:rPr lang="en-US" dirty="0"/>
                  <a:t>, </a:t>
                </a:r>
                <a:r>
                  <a:rPr lang="en-US" i="1" dirty="0" err="1" smtClean="0"/>
                  <a:t>i</a:t>
                </a:r>
                <a:r>
                  <a:rPr lang="en-US" dirty="0" smtClean="0"/>
                  <a:t> </a:t>
                </a:r>
                <a:r>
                  <a:rPr lang="en-US" dirty="0"/>
                  <a:t>= </a:t>
                </a:r>
                <a:r>
                  <a:rPr lang="en-US" dirty="0" smtClean="0"/>
                  <a:t>1.. </a:t>
                </a:r>
                <a:r>
                  <a:rPr lang="en-US" i="1" dirty="0" smtClean="0"/>
                  <a:t>n</a:t>
                </a:r>
              </a:p>
              <a:p>
                <a:pPr>
                  <a:buFont typeface="Wingdings" panose="05000000000000000000" pitchFamily="2" charset="2"/>
                  <a:buChar char="q"/>
                </a:pPr>
                <a:r>
                  <a:rPr lang="en-US" dirty="0" smtClean="0"/>
                  <a:t> The external </a:t>
                </a:r>
                <a:r>
                  <a:rPr lang="en-US" dirty="0"/>
                  <a:t>party has </a:t>
                </a:r>
                <a14:m>
                  <m:oMath xmlns:m="http://schemas.openxmlformats.org/officeDocument/2006/math">
                    <m:acc>
                      <m:accPr>
                        <m:chr m:val="̅"/>
                        <m:ctrlPr>
                          <a:rPr lang="it-IT" b="0" i="1" smtClean="0">
                            <a:latin typeface="Cambria Math" panose="02040503050406030204" pitchFamily="18" charset="0"/>
                          </a:rPr>
                        </m:ctrlPr>
                      </m:accPr>
                      <m:e>
                        <m:r>
                          <a:rPr lang="it-IT" i="1">
                            <a:latin typeface="Cambria Math" panose="02040503050406030204" pitchFamily="18" charset="0"/>
                          </a:rPr>
                          <m:t>𝑛</m:t>
                        </m:r>
                      </m:e>
                    </m:acc>
                    <m:r>
                      <a:rPr lang="it-IT" b="0" i="1" smtClean="0">
                        <a:latin typeface="Cambria Math" panose="02040503050406030204" pitchFamily="18" charset="0"/>
                      </a:rPr>
                      <m:t> </m:t>
                    </m:r>
                  </m:oMath>
                </a14:m>
                <a:r>
                  <a:rPr lang="en-US" dirty="0" smtClean="0"/>
                  <a:t>jobs </a:t>
                </a:r>
                <a:r>
                  <a:rPr lang="en-US" dirty="0"/>
                  <a:t>with a </a:t>
                </a:r>
                <a:r>
                  <a:rPr lang="en-US" dirty="0">
                    <a:solidFill>
                      <a:srgbClr val="3333FF"/>
                    </a:solidFill>
                  </a:rPr>
                  <a:t>common release time </a:t>
                </a:r>
                <a:r>
                  <a:rPr lang="en-US" i="1" dirty="0" smtClean="0">
                    <a:solidFill>
                      <a:srgbClr val="3333FF"/>
                    </a:solidFill>
                  </a:rPr>
                  <a:t>r</a:t>
                </a:r>
                <a:r>
                  <a:rPr lang="en-US" dirty="0" smtClean="0"/>
                  <a:t> and </a:t>
                </a:r>
                <a:r>
                  <a:rPr lang="en-US" dirty="0">
                    <a:solidFill>
                      <a:srgbClr val="3333FF"/>
                    </a:solidFill>
                  </a:rPr>
                  <a:t>deadline </a:t>
                </a:r>
                <a:r>
                  <a:rPr lang="en-US" i="1" dirty="0">
                    <a:solidFill>
                      <a:srgbClr val="3333FF"/>
                    </a:solidFill>
                  </a:rPr>
                  <a:t>d</a:t>
                </a:r>
                <a:r>
                  <a:rPr lang="en-US" dirty="0"/>
                  <a:t> and processing </a:t>
                </a:r>
                <a:r>
                  <a:rPr lang="en-US" dirty="0" smtClean="0"/>
                  <a:t>times </a:t>
                </a:r>
                <a14:m>
                  <m:oMath xmlns:m="http://schemas.openxmlformats.org/officeDocument/2006/math">
                    <m:acc>
                      <m:accPr>
                        <m:chr m:val="̅"/>
                        <m:ctrlPr>
                          <a:rPr lang="it-IT" b="0" i="1" smtClean="0">
                            <a:latin typeface="Cambria Math" panose="02040503050406030204" pitchFamily="18" charset="0"/>
                          </a:rPr>
                        </m:ctrlPr>
                      </m:accPr>
                      <m:e>
                        <m:r>
                          <a:rPr lang="it-IT" b="0" i="1" smtClean="0">
                            <a:latin typeface="Cambria Math" panose="02040503050406030204" pitchFamily="18" charset="0"/>
                            <a:ea typeface="Cambria Math" panose="02040503050406030204" pitchFamily="18" charset="0"/>
                          </a:rPr>
                          <m:t>𝑝</m:t>
                        </m:r>
                        <m:r>
                          <a:rPr lang="it-IT" b="0" i="1" baseline="-25000" smtClean="0">
                            <a:latin typeface="Cambria Math" panose="02040503050406030204" pitchFamily="18" charset="0"/>
                            <a:ea typeface="Cambria Math" panose="02040503050406030204" pitchFamily="18" charset="0"/>
                          </a:rPr>
                          <m:t>𝑗</m:t>
                        </m:r>
                      </m:e>
                    </m:acc>
                  </m:oMath>
                </a14:m>
                <a:r>
                  <a:rPr lang="en-US" dirty="0" smtClean="0"/>
                  <a:t> in </a:t>
                </a:r>
                <a:r>
                  <a:rPr lang="en-US" dirty="0" smtClean="0">
                    <a:solidFill>
                      <a:srgbClr val="3333FF"/>
                    </a:solidFill>
                    <a:sym typeface="Symbol" panose="05050102010706020507" pitchFamily="18" charset="2"/>
                  </a:rPr>
                  <a:t></a:t>
                </a:r>
                <a:r>
                  <a:rPr lang="en-US" i="1" baseline="-25000" dirty="0" smtClean="0">
                    <a:solidFill>
                      <a:srgbClr val="3333FF"/>
                    </a:solidFill>
                  </a:rPr>
                  <a:t>j</a:t>
                </a:r>
                <a:r>
                  <a:rPr lang="en-US" dirty="0" smtClean="0"/>
                  <a:t> </a:t>
                </a:r>
                <a:r>
                  <a:rPr lang="en-US" dirty="0" smtClean="0">
                    <a:sym typeface="Symbol" panose="05050102010706020507" pitchFamily="18" charset="2"/>
                  </a:rPr>
                  <a:t></a:t>
                </a:r>
                <a:r>
                  <a:rPr lang="en-US" dirty="0" smtClean="0"/>
                  <a:t>[</a:t>
                </a:r>
                <a14:m>
                  <m:oMath xmlns:m="http://schemas.openxmlformats.org/officeDocument/2006/math">
                    <m:acc>
                      <m:accPr>
                        <m:chr m:val="̅"/>
                        <m:ctrlPr>
                          <a:rPr lang="it-IT" i="1">
                            <a:latin typeface="Cambria Math" panose="02040503050406030204" pitchFamily="18" charset="0"/>
                          </a:rPr>
                        </m:ctrlPr>
                      </m:accPr>
                      <m:e>
                        <m:r>
                          <a:rPr lang="it-IT" i="1">
                            <a:latin typeface="Cambria Math" panose="02040503050406030204" pitchFamily="18" charset="0"/>
                            <a:ea typeface="Cambria Math" panose="02040503050406030204" pitchFamily="18" charset="0"/>
                          </a:rPr>
                          <m:t>𝑝</m:t>
                        </m:r>
                        <m:r>
                          <a:rPr lang="it-IT" i="1" baseline="-25000">
                            <a:latin typeface="Cambria Math" panose="02040503050406030204" pitchFamily="18" charset="0"/>
                            <a:ea typeface="Cambria Math" panose="02040503050406030204" pitchFamily="18" charset="0"/>
                          </a:rPr>
                          <m:t>𝑗</m:t>
                        </m:r>
                      </m:e>
                    </m:acc>
                  </m:oMath>
                </a14:m>
                <a:r>
                  <a:rPr lang="en-US" baseline="30000" dirty="0" smtClean="0"/>
                  <a:t>min</a:t>
                </a:r>
                <a:r>
                  <a:rPr lang="en-US" dirty="0" smtClean="0"/>
                  <a:t>,</a:t>
                </a:r>
                <a:r>
                  <a:rPr lang="it-IT" dirty="0"/>
                  <a:t> </a:t>
                </a:r>
                <a14:m>
                  <m:oMath xmlns:m="http://schemas.openxmlformats.org/officeDocument/2006/math">
                    <m:acc>
                      <m:accPr>
                        <m:chr m:val="̅"/>
                        <m:ctrlPr>
                          <a:rPr lang="it-IT" i="1">
                            <a:latin typeface="Cambria Math" panose="02040503050406030204" pitchFamily="18" charset="0"/>
                          </a:rPr>
                        </m:ctrlPr>
                      </m:accPr>
                      <m:e>
                        <m:r>
                          <a:rPr lang="it-IT" i="1">
                            <a:latin typeface="Cambria Math" panose="02040503050406030204" pitchFamily="18" charset="0"/>
                            <a:ea typeface="Cambria Math" panose="02040503050406030204" pitchFamily="18" charset="0"/>
                          </a:rPr>
                          <m:t>𝑝</m:t>
                        </m:r>
                        <m:r>
                          <a:rPr lang="it-IT" i="1" baseline="-25000">
                            <a:latin typeface="Cambria Math" panose="02040503050406030204" pitchFamily="18" charset="0"/>
                            <a:ea typeface="Cambria Math" panose="02040503050406030204" pitchFamily="18" charset="0"/>
                          </a:rPr>
                          <m:t>𝑗</m:t>
                        </m:r>
                      </m:e>
                    </m:acc>
                  </m:oMath>
                </a14:m>
                <a:r>
                  <a:rPr lang="en-US" baseline="30000" dirty="0" smtClean="0"/>
                  <a:t>max</a:t>
                </a:r>
                <a:r>
                  <a:rPr lang="en-US" dirty="0" smtClean="0"/>
                  <a:t> </a:t>
                </a:r>
                <a:r>
                  <a:rPr lang="en-US" dirty="0"/>
                  <a:t>]</a:t>
                </a:r>
                <a:r>
                  <a:rPr lang="en-US" dirty="0" smtClean="0"/>
                  <a:t> </a:t>
                </a:r>
                <a:r>
                  <a:rPr lang="en-US" dirty="0"/>
                  <a:t>(discrete set of values) </a:t>
                </a:r>
                <a:r>
                  <a:rPr lang="en-US" dirty="0" smtClean="0"/>
                  <a:t>for</a:t>
                </a:r>
                <a:r>
                  <a:rPr lang="en-US" dirty="0"/>
                  <a:t> </a:t>
                </a:r>
                <a:r>
                  <a:rPr lang="en-US" i="1" dirty="0"/>
                  <a:t>j</a:t>
                </a:r>
                <a:r>
                  <a:rPr lang="en-US" dirty="0"/>
                  <a:t> = 1.. </a:t>
                </a:r>
                <a14:m>
                  <m:oMath xmlns:m="http://schemas.openxmlformats.org/officeDocument/2006/math">
                    <m:acc>
                      <m:accPr>
                        <m:chr m:val="̅"/>
                        <m:ctrlPr>
                          <a:rPr lang="it-IT" i="1">
                            <a:latin typeface="Cambria Math" panose="02040503050406030204" pitchFamily="18" charset="0"/>
                          </a:rPr>
                        </m:ctrlPr>
                      </m:accPr>
                      <m:e>
                        <m:r>
                          <a:rPr lang="it-IT" i="1">
                            <a:latin typeface="Cambria Math" panose="02040503050406030204" pitchFamily="18" charset="0"/>
                          </a:rPr>
                          <m:t>𝑛</m:t>
                        </m:r>
                      </m:e>
                    </m:acc>
                    <m:r>
                      <a:rPr lang="it-IT" i="1">
                        <a:latin typeface="Cambria Math" panose="02040503050406030204" pitchFamily="18" charset="0"/>
                      </a:rPr>
                      <m:t> </m:t>
                    </m:r>
                  </m:oMath>
                </a14:m>
                <a:r>
                  <a:rPr lang="en-US" i="1" dirty="0" smtClean="0"/>
                  <a:t/>
                </a:r>
                <a:br>
                  <a:rPr lang="en-US" i="1" dirty="0" smtClean="0"/>
                </a:br>
                <a:r>
                  <a:rPr lang="en-US" dirty="0" smtClean="0">
                    <a:solidFill>
                      <a:srgbClr val="008000"/>
                    </a:solidFill>
                  </a:rPr>
                  <a:t>The </a:t>
                </a:r>
                <a:r>
                  <a:rPr lang="en-US" dirty="0">
                    <a:solidFill>
                      <a:srgbClr val="008000"/>
                    </a:solidFill>
                  </a:rPr>
                  <a:t>exact values of </a:t>
                </a:r>
                <a14:m>
                  <m:oMath xmlns:m="http://schemas.openxmlformats.org/officeDocument/2006/math">
                    <m:acc>
                      <m:accPr>
                        <m:chr m:val="̅"/>
                        <m:ctrlPr>
                          <a:rPr lang="it-IT" i="1" smtClean="0">
                            <a:solidFill>
                              <a:srgbClr val="008000"/>
                            </a:solidFill>
                            <a:latin typeface="Cambria Math" panose="02040503050406030204" pitchFamily="18" charset="0"/>
                          </a:rPr>
                        </m:ctrlPr>
                      </m:accPr>
                      <m:e>
                        <m:r>
                          <a:rPr lang="it-IT" i="1">
                            <a:solidFill>
                              <a:srgbClr val="008000"/>
                            </a:solidFill>
                            <a:latin typeface="Cambria Math" panose="02040503050406030204" pitchFamily="18" charset="0"/>
                            <a:ea typeface="Cambria Math" panose="02040503050406030204" pitchFamily="18" charset="0"/>
                          </a:rPr>
                          <m:t>𝑝</m:t>
                        </m:r>
                        <m:r>
                          <a:rPr lang="it-IT" i="1" baseline="-25000">
                            <a:solidFill>
                              <a:srgbClr val="008000"/>
                            </a:solidFill>
                            <a:latin typeface="Cambria Math" panose="02040503050406030204" pitchFamily="18" charset="0"/>
                            <a:ea typeface="Cambria Math" panose="02040503050406030204" pitchFamily="18" charset="0"/>
                          </a:rPr>
                          <m:t>𝑗</m:t>
                        </m:r>
                      </m:e>
                    </m:acc>
                  </m:oMath>
                </a14:m>
                <a:r>
                  <a:rPr lang="en-US" dirty="0">
                    <a:solidFill>
                      <a:srgbClr val="008000"/>
                    </a:solidFill>
                  </a:rPr>
                  <a:t> are unknown to the owner </a:t>
                </a:r>
                <a:r>
                  <a:rPr lang="en-US" dirty="0" smtClean="0">
                    <a:solidFill>
                      <a:srgbClr val="008000"/>
                    </a:solidFill>
                  </a:rPr>
                  <a:t>of the </a:t>
                </a:r>
                <a:r>
                  <a:rPr lang="en-US" dirty="0">
                    <a:solidFill>
                      <a:srgbClr val="008000"/>
                    </a:solidFill>
                  </a:rPr>
                  <a:t>resource.</a:t>
                </a:r>
                <a:r>
                  <a:rPr lang="en-US" dirty="0"/>
                  <a:t> </a:t>
                </a:r>
                <a:endParaRPr lang="en-US" dirty="0" smtClean="0"/>
              </a:p>
              <a:p>
                <a:pPr>
                  <a:buFont typeface="Wingdings" panose="05000000000000000000" pitchFamily="2" charset="2"/>
                  <a:buChar char="q"/>
                </a:pPr>
                <a:r>
                  <a:rPr lang="en-US" dirty="0" smtClean="0"/>
                  <a:t> All </a:t>
                </a:r>
                <a:r>
                  <a:rPr lang="en-US" dirty="0"/>
                  <a:t>data of the </a:t>
                </a:r>
                <a:r>
                  <a:rPr lang="en-US" dirty="0" smtClean="0"/>
                  <a:t>problem are </a:t>
                </a:r>
                <a:r>
                  <a:rPr lang="en-US" dirty="0"/>
                  <a:t>assumed to be integers</a:t>
                </a:r>
                <a:r>
                  <a:rPr lang="en-US" dirty="0" smtClean="0"/>
                  <a:t>.</a:t>
                </a:r>
              </a:p>
              <a:p>
                <a:endParaRPr lang="en-US" dirty="0" smtClean="0"/>
              </a:p>
              <a:p>
                <a:pPr algn="ctr"/>
                <a:r>
                  <a:rPr lang="en-US" dirty="0" smtClean="0"/>
                  <a:t>The </a:t>
                </a:r>
                <a:r>
                  <a:rPr lang="en-US" dirty="0"/>
                  <a:t>machine </a:t>
                </a:r>
                <a:r>
                  <a:rPr lang="en-US" dirty="0" smtClean="0"/>
                  <a:t>owner (the </a:t>
                </a:r>
                <a:r>
                  <a:rPr lang="en-US" dirty="0">
                    <a:solidFill>
                      <a:srgbClr val="008000"/>
                    </a:solidFill>
                  </a:rPr>
                  <a:t>decider</a:t>
                </a:r>
                <a:r>
                  <a:rPr lang="en-US" dirty="0"/>
                  <a:t> </a:t>
                </a:r>
                <a:r>
                  <a:rPr lang="en-US" i="1" dirty="0" smtClean="0"/>
                  <a:t>D</a:t>
                </a:r>
                <a:r>
                  <a:rPr lang="en-US" dirty="0" smtClean="0"/>
                  <a:t>) wants </a:t>
                </a:r>
                <a:r>
                  <a:rPr lang="en-US" dirty="0"/>
                  <a:t>to </a:t>
                </a:r>
                <a:r>
                  <a:rPr lang="en-US" dirty="0" smtClean="0"/>
                  <a:t>find </a:t>
                </a:r>
                <a:r>
                  <a:rPr lang="en-US" dirty="0"/>
                  <a:t>a schedule of </a:t>
                </a:r>
                <a:r>
                  <a:rPr lang="en-US" dirty="0" smtClean="0"/>
                  <a:t>all the jobs</a:t>
                </a:r>
                <a:r>
                  <a:rPr lang="en-US" dirty="0"/>
                  <a:t>, so that </a:t>
                </a:r>
                <a:r>
                  <a:rPr lang="en-US" dirty="0" smtClean="0"/>
                  <a:t>the </a:t>
                </a:r>
                <a:r>
                  <a:rPr lang="en-US" dirty="0" smtClean="0">
                    <a:solidFill>
                      <a:srgbClr val="008000"/>
                    </a:solidFill>
                  </a:rPr>
                  <a:t>total </a:t>
                </a:r>
                <a:r>
                  <a:rPr lang="en-US" dirty="0">
                    <a:solidFill>
                      <a:srgbClr val="008000"/>
                    </a:solidFill>
                  </a:rPr>
                  <a:t>completion time of </a:t>
                </a:r>
                <a:r>
                  <a:rPr lang="en-US" u="sng" dirty="0">
                    <a:solidFill>
                      <a:srgbClr val="008000"/>
                    </a:solidFill>
                  </a:rPr>
                  <a:t>its own</a:t>
                </a:r>
                <a:r>
                  <a:rPr lang="en-US" dirty="0">
                    <a:solidFill>
                      <a:srgbClr val="008000"/>
                    </a:solidFill>
                  </a:rPr>
                  <a:t> jobs is minimized</a:t>
                </a:r>
                <a:r>
                  <a:rPr lang="en-US" dirty="0"/>
                  <a:t> and </a:t>
                </a:r>
                <a:r>
                  <a:rPr lang="en-US" dirty="0" smtClean="0"/>
                  <a:t>the external </a:t>
                </a:r>
                <a:r>
                  <a:rPr lang="en-US" dirty="0"/>
                  <a:t>jobs are processed within the time </a:t>
                </a:r>
                <a:r>
                  <a:rPr lang="en-US" dirty="0" smtClean="0"/>
                  <a:t>window [</a:t>
                </a:r>
                <a:r>
                  <a:rPr lang="en-US" i="1" dirty="0" smtClean="0"/>
                  <a:t>r, </a:t>
                </a:r>
                <a:r>
                  <a:rPr lang="en-US" i="1" dirty="0"/>
                  <a:t>d</a:t>
                </a:r>
                <a:r>
                  <a:rPr lang="en-US" dirty="0"/>
                  <a:t>].</a:t>
                </a:r>
                <a:r>
                  <a:rPr lang="en-US" dirty="0" smtClean="0"/>
                  <a:t> </a:t>
                </a:r>
                <a:endParaRPr lang="en-US"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251521" y="980728"/>
                <a:ext cx="8640960" cy="2592288"/>
              </a:xfrm>
              <a:blipFill rotWithShape="0">
                <a:blip r:embed="rId3"/>
                <a:stretch>
                  <a:fillRect l="-1975" t="-3294" r="-776" b="-76000"/>
                </a:stretch>
              </a:blipFill>
            </p:spPr>
            <p:txBody>
              <a:bodyPr/>
              <a:lstStyle/>
              <a:p>
                <a:r>
                  <a:rPr lang="en-US">
                    <a:noFill/>
                  </a:rPr>
                  <a:t> </a:t>
                </a:r>
              </a:p>
            </p:txBody>
          </p:sp>
        </mc:Fallback>
      </mc:AlternateContent>
    </p:spTree>
    <p:extLst>
      <p:ext uri="{BB962C8B-B14F-4D97-AF65-F5344CB8AC3E}">
        <p14:creationId xmlns:p14="http://schemas.microsoft.com/office/powerpoint/2010/main" val="236170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Example</a:t>
            </a:r>
            <a:endParaRPr lang="en-US" dirty="0"/>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56728" y="980729"/>
                <a:ext cx="9019356" cy="511380"/>
              </a:xfrm>
            </p:spPr>
            <p:txBody>
              <a:bodyPr/>
              <a:lstStyle/>
              <a:p>
                <a:r>
                  <a:rPr lang="it-IT" i="1" dirty="0" smtClean="0"/>
                  <a:t>D </a:t>
                </a:r>
                <a:r>
                  <a:rPr lang="it-IT" dirty="0" err="1" smtClean="0"/>
                  <a:t>jobs</a:t>
                </a:r>
                <a:r>
                  <a:rPr lang="it-IT" dirty="0" smtClean="0">
                    <a:solidFill>
                      <a:srgbClr val="FF0000"/>
                    </a:solidFill>
                  </a:rPr>
                  <a:t>   </a:t>
                </a:r>
                <a:r>
                  <a:rPr lang="it-IT" i="1" dirty="0" err="1" smtClean="0">
                    <a:solidFill>
                      <a:srgbClr val="FF0000"/>
                    </a:solidFill>
                  </a:rPr>
                  <a:t>p</a:t>
                </a:r>
                <a:r>
                  <a:rPr lang="it-IT" i="1" baseline="-25000" dirty="0" err="1" smtClean="0">
                    <a:solidFill>
                      <a:srgbClr val="FF0000"/>
                    </a:solidFill>
                  </a:rPr>
                  <a:t>i</a:t>
                </a:r>
                <a:r>
                  <a:rPr lang="it-IT" dirty="0" smtClean="0">
                    <a:solidFill>
                      <a:srgbClr val="FF0000"/>
                    </a:solidFill>
                  </a:rPr>
                  <a:t>=&lt; 2, 3, 6, 8&gt;</a:t>
                </a:r>
                <a:r>
                  <a:rPr lang="it-IT" dirty="0" smtClean="0"/>
                  <a:t>             </a:t>
                </a:r>
                <a:r>
                  <a:rPr lang="it-IT" dirty="0" err="1" smtClean="0"/>
                  <a:t>External</a:t>
                </a:r>
                <a:r>
                  <a:rPr lang="it-IT" dirty="0" smtClean="0"/>
                  <a:t> </a:t>
                </a:r>
                <a:r>
                  <a:rPr lang="it-IT" dirty="0" err="1" smtClean="0"/>
                  <a:t>jobs</a:t>
                </a:r>
                <a:r>
                  <a:rPr lang="it-IT" dirty="0" smtClean="0"/>
                  <a:t>:  </a:t>
                </a:r>
                <a14:m>
                  <m:oMath xmlns:m="http://schemas.openxmlformats.org/officeDocument/2006/math">
                    <m:acc>
                      <m:accPr>
                        <m:chr m:val="̅"/>
                        <m:ctrlPr>
                          <a:rPr lang="it-IT" i="1" smtClean="0">
                            <a:solidFill>
                              <a:srgbClr val="3333FF"/>
                            </a:solidFill>
                            <a:latin typeface="Cambria Math" panose="02040503050406030204" pitchFamily="18" charset="0"/>
                          </a:rPr>
                        </m:ctrlPr>
                      </m:accPr>
                      <m:e>
                        <m:r>
                          <a:rPr lang="it-IT" i="1">
                            <a:solidFill>
                              <a:srgbClr val="3333FF"/>
                            </a:solidFill>
                            <a:latin typeface="Cambria Math" panose="02040503050406030204" pitchFamily="18" charset="0"/>
                            <a:ea typeface="Cambria Math" panose="02040503050406030204" pitchFamily="18" charset="0"/>
                          </a:rPr>
                          <m:t>𝑝</m:t>
                        </m:r>
                        <m:r>
                          <a:rPr lang="it-IT" b="0" i="1" baseline="-25000" smtClean="0">
                            <a:solidFill>
                              <a:srgbClr val="3333FF"/>
                            </a:solidFill>
                            <a:latin typeface="Cambria Math" panose="02040503050406030204" pitchFamily="18" charset="0"/>
                            <a:ea typeface="Cambria Math" panose="02040503050406030204" pitchFamily="18" charset="0"/>
                          </a:rPr>
                          <m:t>1</m:t>
                        </m:r>
                      </m:e>
                    </m:acc>
                  </m:oMath>
                </a14:m>
                <a:r>
                  <a:rPr lang="en-US" dirty="0" smtClean="0">
                    <a:solidFill>
                      <a:srgbClr val="3333FF"/>
                    </a:solidFill>
                    <a:sym typeface="Symbol" panose="05050102010706020507" pitchFamily="18" charset="2"/>
                  </a:rPr>
                  <a:t>={</a:t>
                </a:r>
                <a:r>
                  <a:rPr lang="en-US" dirty="0">
                    <a:solidFill>
                      <a:srgbClr val="3333FF"/>
                    </a:solidFill>
                    <a:sym typeface="Symbol" panose="05050102010706020507" pitchFamily="18" charset="2"/>
                  </a:rPr>
                  <a:t>1, 2</a:t>
                </a:r>
                <a:r>
                  <a:rPr lang="en-US" dirty="0" smtClean="0">
                    <a:solidFill>
                      <a:srgbClr val="3333FF"/>
                    </a:solidFill>
                    <a:sym typeface="Symbol" panose="05050102010706020507" pitchFamily="18" charset="2"/>
                  </a:rPr>
                  <a:t>} </a:t>
                </a:r>
                <a14:m>
                  <m:oMath xmlns:m="http://schemas.openxmlformats.org/officeDocument/2006/math">
                    <m:acc>
                      <m:accPr>
                        <m:chr m:val="̅"/>
                        <m:ctrlPr>
                          <a:rPr lang="it-IT" i="1">
                            <a:solidFill>
                              <a:srgbClr val="3333FF"/>
                            </a:solidFill>
                            <a:latin typeface="Cambria Math" panose="02040503050406030204" pitchFamily="18" charset="0"/>
                          </a:rPr>
                        </m:ctrlPr>
                      </m:accPr>
                      <m:e>
                        <m:r>
                          <a:rPr lang="it-IT" i="1">
                            <a:solidFill>
                              <a:srgbClr val="3333FF"/>
                            </a:solidFill>
                            <a:latin typeface="Cambria Math" panose="02040503050406030204" pitchFamily="18" charset="0"/>
                            <a:ea typeface="Cambria Math" panose="02040503050406030204" pitchFamily="18" charset="0"/>
                          </a:rPr>
                          <m:t>𝑝</m:t>
                        </m:r>
                        <m:r>
                          <a:rPr lang="it-IT" b="0" i="1" baseline="-25000" smtClean="0">
                            <a:solidFill>
                              <a:srgbClr val="3333FF"/>
                            </a:solidFill>
                            <a:latin typeface="Cambria Math" panose="02040503050406030204" pitchFamily="18" charset="0"/>
                            <a:ea typeface="Cambria Math" panose="02040503050406030204" pitchFamily="18" charset="0"/>
                          </a:rPr>
                          <m:t>2</m:t>
                        </m:r>
                      </m:e>
                    </m:acc>
                  </m:oMath>
                </a14:m>
                <a:r>
                  <a:rPr lang="en-US" dirty="0" smtClean="0">
                    <a:solidFill>
                      <a:srgbClr val="3333FF"/>
                    </a:solidFill>
                    <a:sym typeface="Symbol" panose="05050102010706020507" pitchFamily="18" charset="2"/>
                  </a:rPr>
                  <a:t>={3} , </a:t>
                </a:r>
                <a:r>
                  <a:rPr lang="en-US" i="1" dirty="0" smtClean="0">
                    <a:solidFill>
                      <a:srgbClr val="3333FF"/>
                    </a:solidFill>
                    <a:sym typeface="Symbol" panose="05050102010706020507" pitchFamily="18" charset="2"/>
                  </a:rPr>
                  <a:t>r</a:t>
                </a:r>
                <a:r>
                  <a:rPr lang="en-US" dirty="0" smtClean="0">
                    <a:solidFill>
                      <a:srgbClr val="3333FF"/>
                    </a:solidFill>
                    <a:sym typeface="Symbol" panose="05050102010706020507" pitchFamily="18" charset="2"/>
                  </a:rPr>
                  <a:t>=9, </a:t>
                </a:r>
                <a:r>
                  <a:rPr lang="en-US" i="1" dirty="0" smtClean="0">
                    <a:solidFill>
                      <a:srgbClr val="3333FF"/>
                    </a:solidFill>
                    <a:sym typeface="Symbol" panose="05050102010706020507" pitchFamily="18" charset="2"/>
                  </a:rPr>
                  <a:t>d</a:t>
                </a:r>
                <a:r>
                  <a:rPr lang="en-US" dirty="0" smtClean="0">
                    <a:solidFill>
                      <a:srgbClr val="3333FF"/>
                    </a:solidFill>
                    <a:sym typeface="Symbol" panose="05050102010706020507" pitchFamily="18" charset="2"/>
                  </a:rPr>
                  <a:t>=15</a:t>
                </a:r>
                <a:endParaRPr lang="it-IT" dirty="0" smtClean="0">
                  <a:solidFill>
                    <a:srgbClr val="3333FF"/>
                  </a:solidFill>
                </a:endParaRPr>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56728" y="980729"/>
                <a:ext cx="9019356" cy="511380"/>
              </a:xfrm>
              <a:blipFill>
                <a:blip r:embed="rId3"/>
                <a:stretch>
                  <a:fillRect l="-1014" t="-16667" r="-135" b="-9524"/>
                </a:stretch>
              </a:blipFill>
            </p:spPr>
            <p:txBody>
              <a:bodyPr/>
              <a:lstStyle/>
              <a:p>
                <a:r>
                  <a:rPr lang="it-IT">
                    <a:noFill/>
                  </a:rPr>
                  <a:t> </a:t>
                </a:r>
              </a:p>
            </p:txBody>
          </p:sp>
        </mc:Fallback>
      </mc:AlternateContent>
      <p:grpSp>
        <p:nvGrpSpPr>
          <p:cNvPr id="109" name="Gruppo 108"/>
          <p:cNvGrpSpPr/>
          <p:nvPr/>
        </p:nvGrpSpPr>
        <p:grpSpPr>
          <a:xfrm>
            <a:off x="1339894" y="1486525"/>
            <a:ext cx="8200503" cy="1034247"/>
            <a:chOff x="1339894" y="1486525"/>
            <a:chExt cx="8200503" cy="1034247"/>
          </a:xfrm>
        </p:grpSpPr>
        <p:sp>
          <p:nvSpPr>
            <p:cNvPr id="46" name="Rettangolo 45"/>
            <p:cNvSpPr/>
            <p:nvPr/>
          </p:nvSpPr>
          <p:spPr>
            <a:xfrm>
              <a:off x="3284109" y="1512660"/>
              <a:ext cx="873382" cy="57606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ttore 2 4"/>
            <p:cNvCxnSpPr/>
            <p:nvPr/>
          </p:nvCxnSpPr>
          <p:spPr>
            <a:xfrm flipV="1">
              <a:off x="1339894" y="2016715"/>
              <a:ext cx="4248471" cy="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6" name="Rettangolo 5"/>
            <p:cNvSpPr/>
            <p:nvPr/>
          </p:nvSpPr>
          <p:spPr>
            <a:xfrm>
              <a:off x="1987965" y="1656676"/>
              <a:ext cx="288032"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2</a:t>
              </a:r>
              <a:endParaRPr lang="en-US" dirty="0"/>
            </a:p>
          </p:txBody>
        </p:sp>
        <p:sp>
          <p:nvSpPr>
            <p:cNvPr id="7" name="Rettangolo 6"/>
            <p:cNvSpPr/>
            <p:nvPr/>
          </p:nvSpPr>
          <p:spPr>
            <a:xfrm>
              <a:off x="2275997" y="1656676"/>
              <a:ext cx="432048"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3</a:t>
              </a:r>
              <a:endParaRPr lang="en-US" dirty="0"/>
            </a:p>
          </p:txBody>
        </p:sp>
        <p:sp>
          <p:nvSpPr>
            <p:cNvPr id="8" name="Rettangolo 7"/>
            <p:cNvSpPr/>
            <p:nvPr/>
          </p:nvSpPr>
          <p:spPr>
            <a:xfrm>
              <a:off x="2720462" y="1656676"/>
              <a:ext cx="830851"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6</a:t>
              </a:r>
              <a:endParaRPr lang="en-US" dirty="0"/>
            </a:p>
          </p:txBody>
        </p:sp>
        <p:sp>
          <p:nvSpPr>
            <p:cNvPr id="9" name="Rettangolo 8"/>
            <p:cNvSpPr/>
            <p:nvPr/>
          </p:nvSpPr>
          <p:spPr>
            <a:xfrm>
              <a:off x="4157491" y="1663148"/>
              <a:ext cx="1151252"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8</a:t>
              </a:r>
              <a:endParaRPr lang="en-US" dirty="0"/>
            </a:p>
          </p:txBody>
        </p:sp>
        <p:sp>
          <p:nvSpPr>
            <p:cNvPr id="12" name="Rettangolo 11"/>
            <p:cNvSpPr/>
            <p:nvPr/>
          </p:nvSpPr>
          <p:spPr>
            <a:xfrm>
              <a:off x="3704615" y="1656676"/>
              <a:ext cx="432048" cy="360040"/>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3</a:t>
              </a:r>
              <a:endParaRPr lang="en-US" dirty="0"/>
            </a:p>
          </p:txBody>
        </p:sp>
        <p:sp>
          <p:nvSpPr>
            <p:cNvPr id="13" name="Rettangolo 12"/>
            <p:cNvSpPr/>
            <p:nvPr/>
          </p:nvSpPr>
          <p:spPr>
            <a:xfrm>
              <a:off x="3572141" y="1656675"/>
              <a:ext cx="144016" cy="360040"/>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1</a:t>
              </a:r>
              <a:endParaRPr lang="en-US" dirty="0"/>
            </a:p>
          </p:txBody>
        </p:sp>
        <p:cxnSp>
          <p:nvCxnSpPr>
            <p:cNvPr id="15" name="Connettore 1 14"/>
            <p:cNvCxnSpPr/>
            <p:nvPr/>
          </p:nvCxnSpPr>
          <p:spPr>
            <a:xfrm>
              <a:off x="1987965" y="1584668"/>
              <a:ext cx="0" cy="504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1818797" y="2151440"/>
              <a:ext cx="313184" cy="369332"/>
            </a:xfrm>
            <a:prstGeom prst="rect">
              <a:avLst/>
            </a:prstGeom>
            <a:noFill/>
          </p:spPr>
          <p:txBody>
            <a:bodyPr wrap="square" rtlCol="0">
              <a:spAutoFit/>
            </a:bodyPr>
            <a:lstStyle/>
            <a:p>
              <a:pPr algn="ctr"/>
              <a:r>
                <a:rPr lang="it-IT" dirty="0" smtClean="0"/>
                <a:t>0</a:t>
              </a:r>
              <a:endParaRPr lang="en-US" dirty="0"/>
            </a:p>
          </p:txBody>
        </p:sp>
        <p:sp>
          <p:nvSpPr>
            <p:cNvPr id="17" name="CasellaDiTesto 16"/>
            <p:cNvSpPr txBox="1"/>
            <p:nvPr/>
          </p:nvSpPr>
          <p:spPr>
            <a:xfrm>
              <a:off x="5410944" y="2141366"/>
              <a:ext cx="313184" cy="369332"/>
            </a:xfrm>
            <a:prstGeom prst="rect">
              <a:avLst/>
            </a:prstGeom>
            <a:noFill/>
          </p:spPr>
          <p:txBody>
            <a:bodyPr wrap="square" rtlCol="0">
              <a:spAutoFit/>
            </a:bodyPr>
            <a:lstStyle/>
            <a:p>
              <a:r>
                <a:rPr lang="it-IT" i="1" dirty="0" smtClean="0"/>
                <a:t>t</a:t>
              </a:r>
              <a:endParaRPr lang="en-US" i="1" dirty="0"/>
            </a:p>
          </p:txBody>
        </p:sp>
        <p:sp>
          <p:nvSpPr>
            <p:cNvPr id="18" name="CasellaDiTesto 17"/>
            <p:cNvSpPr txBox="1"/>
            <p:nvPr/>
          </p:nvSpPr>
          <p:spPr>
            <a:xfrm>
              <a:off x="3140093" y="2151440"/>
              <a:ext cx="288032" cy="369332"/>
            </a:xfrm>
            <a:prstGeom prst="rect">
              <a:avLst/>
            </a:prstGeom>
            <a:noFill/>
          </p:spPr>
          <p:txBody>
            <a:bodyPr wrap="square" rtlCol="0">
              <a:spAutoFit/>
            </a:bodyPr>
            <a:lstStyle/>
            <a:p>
              <a:pPr algn="ctr"/>
              <a:r>
                <a:rPr lang="it-IT" dirty="0" smtClean="0"/>
                <a:t>9</a:t>
              </a:r>
              <a:endParaRPr lang="en-US" dirty="0"/>
            </a:p>
          </p:txBody>
        </p:sp>
        <p:cxnSp>
          <p:nvCxnSpPr>
            <p:cNvPr id="19" name="Connettore 1 18"/>
            <p:cNvCxnSpPr/>
            <p:nvPr/>
          </p:nvCxnSpPr>
          <p:spPr>
            <a:xfrm>
              <a:off x="3284109" y="1584668"/>
              <a:ext cx="0" cy="50405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4" name="CasellaDiTesto 43"/>
            <p:cNvSpPr txBox="1"/>
            <p:nvPr/>
          </p:nvSpPr>
          <p:spPr>
            <a:xfrm>
              <a:off x="3920638" y="2151440"/>
              <a:ext cx="504443" cy="369332"/>
            </a:xfrm>
            <a:prstGeom prst="rect">
              <a:avLst/>
            </a:prstGeom>
            <a:noFill/>
          </p:spPr>
          <p:txBody>
            <a:bodyPr wrap="square" rtlCol="0">
              <a:spAutoFit/>
            </a:bodyPr>
            <a:lstStyle/>
            <a:p>
              <a:pPr algn="ctr"/>
              <a:r>
                <a:rPr lang="it-IT" dirty="0" smtClean="0"/>
                <a:t>15</a:t>
              </a:r>
              <a:endParaRPr lang="en-US" dirty="0"/>
            </a:p>
          </p:txBody>
        </p:sp>
        <p:cxnSp>
          <p:nvCxnSpPr>
            <p:cNvPr id="45" name="Connettore 1 44"/>
            <p:cNvCxnSpPr/>
            <p:nvPr/>
          </p:nvCxnSpPr>
          <p:spPr>
            <a:xfrm>
              <a:off x="4136663" y="1584668"/>
              <a:ext cx="0" cy="50405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7" name="CasellaDiTesto 46"/>
            <p:cNvSpPr txBox="1"/>
            <p:nvPr/>
          </p:nvSpPr>
          <p:spPr>
            <a:xfrm>
              <a:off x="5876396" y="1486525"/>
              <a:ext cx="3664001" cy="646331"/>
            </a:xfrm>
            <a:prstGeom prst="rect">
              <a:avLst/>
            </a:prstGeom>
            <a:noFill/>
          </p:spPr>
          <p:txBody>
            <a:bodyPr wrap="square" rtlCol="0">
              <a:spAutoFit/>
            </a:bodyPr>
            <a:lstStyle/>
            <a:p>
              <a:endParaRPr lang="it-IT" dirty="0" smtClean="0"/>
            </a:p>
            <a:p>
              <a:r>
                <a:rPr lang="it-IT" dirty="0" smtClean="0"/>
                <a:t>tot </a:t>
              </a:r>
              <a:r>
                <a:rPr lang="it-IT" dirty="0" err="1" smtClean="0"/>
                <a:t>compl</a:t>
              </a:r>
              <a:r>
                <a:rPr lang="it-IT" dirty="0" smtClean="0"/>
                <a:t> time=2+5+11+23=41</a:t>
              </a:r>
              <a:endParaRPr lang="en-US" dirty="0"/>
            </a:p>
          </p:txBody>
        </p:sp>
      </p:grpSp>
      <p:grpSp>
        <p:nvGrpSpPr>
          <p:cNvPr id="107" name="Gruppo 106"/>
          <p:cNvGrpSpPr/>
          <p:nvPr/>
        </p:nvGrpSpPr>
        <p:grpSpPr>
          <a:xfrm>
            <a:off x="1331641" y="5157192"/>
            <a:ext cx="7744442" cy="1008112"/>
            <a:chOff x="1331641" y="5157192"/>
            <a:chExt cx="7744442" cy="1008112"/>
          </a:xfrm>
        </p:grpSpPr>
        <p:sp>
          <p:nvSpPr>
            <p:cNvPr id="48" name="Rettangolo 47"/>
            <p:cNvSpPr/>
            <p:nvPr/>
          </p:nvSpPr>
          <p:spPr>
            <a:xfrm>
              <a:off x="3275856" y="5157192"/>
              <a:ext cx="873382" cy="57606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Connettore 2 48"/>
            <p:cNvCxnSpPr/>
            <p:nvPr/>
          </p:nvCxnSpPr>
          <p:spPr>
            <a:xfrm>
              <a:off x="1331641" y="5661248"/>
              <a:ext cx="4248471"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50" name="Rettangolo 49"/>
            <p:cNvSpPr/>
            <p:nvPr/>
          </p:nvSpPr>
          <p:spPr>
            <a:xfrm>
              <a:off x="3995936" y="5301208"/>
              <a:ext cx="288032"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2</a:t>
              </a:r>
              <a:endParaRPr lang="en-US" dirty="0"/>
            </a:p>
          </p:txBody>
        </p:sp>
        <p:sp>
          <p:nvSpPr>
            <p:cNvPr id="51" name="Rettangolo 50"/>
            <p:cNvSpPr/>
            <p:nvPr/>
          </p:nvSpPr>
          <p:spPr>
            <a:xfrm>
              <a:off x="1973942" y="5301208"/>
              <a:ext cx="432048"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3</a:t>
              </a:r>
              <a:endParaRPr lang="en-US" dirty="0"/>
            </a:p>
          </p:txBody>
        </p:sp>
        <p:sp>
          <p:nvSpPr>
            <p:cNvPr id="52" name="Rettangolo 51"/>
            <p:cNvSpPr/>
            <p:nvPr/>
          </p:nvSpPr>
          <p:spPr>
            <a:xfrm>
              <a:off x="2424178" y="5294153"/>
              <a:ext cx="830851"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6</a:t>
              </a:r>
              <a:endParaRPr lang="en-US" dirty="0"/>
            </a:p>
          </p:txBody>
        </p:sp>
        <p:sp>
          <p:nvSpPr>
            <p:cNvPr id="53" name="Rettangolo 52"/>
            <p:cNvSpPr/>
            <p:nvPr/>
          </p:nvSpPr>
          <p:spPr>
            <a:xfrm>
              <a:off x="4283968" y="5301208"/>
              <a:ext cx="1151252"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8</a:t>
              </a:r>
              <a:endParaRPr lang="en-US" dirty="0"/>
            </a:p>
          </p:txBody>
        </p:sp>
        <p:sp>
          <p:nvSpPr>
            <p:cNvPr id="54" name="Rettangolo 53"/>
            <p:cNvSpPr/>
            <p:nvPr/>
          </p:nvSpPr>
          <p:spPr>
            <a:xfrm>
              <a:off x="3552346" y="5301208"/>
              <a:ext cx="432048" cy="360040"/>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3</a:t>
              </a:r>
              <a:endParaRPr lang="en-US" dirty="0"/>
            </a:p>
          </p:txBody>
        </p:sp>
        <p:cxnSp>
          <p:nvCxnSpPr>
            <p:cNvPr id="56" name="Connettore 1 55"/>
            <p:cNvCxnSpPr/>
            <p:nvPr/>
          </p:nvCxnSpPr>
          <p:spPr>
            <a:xfrm>
              <a:off x="1979712" y="5229200"/>
              <a:ext cx="0" cy="504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CasellaDiTesto 56"/>
            <p:cNvSpPr txBox="1"/>
            <p:nvPr/>
          </p:nvSpPr>
          <p:spPr>
            <a:xfrm>
              <a:off x="1810544" y="5795972"/>
              <a:ext cx="313184" cy="369332"/>
            </a:xfrm>
            <a:prstGeom prst="rect">
              <a:avLst/>
            </a:prstGeom>
            <a:noFill/>
          </p:spPr>
          <p:txBody>
            <a:bodyPr wrap="square" rtlCol="0">
              <a:spAutoFit/>
            </a:bodyPr>
            <a:lstStyle/>
            <a:p>
              <a:pPr algn="ctr"/>
              <a:r>
                <a:rPr lang="it-IT" dirty="0" smtClean="0"/>
                <a:t>0</a:t>
              </a:r>
              <a:endParaRPr lang="en-US" dirty="0"/>
            </a:p>
          </p:txBody>
        </p:sp>
        <p:sp>
          <p:nvSpPr>
            <p:cNvPr id="58" name="CasellaDiTesto 57"/>
            <p:cNvSpPr txBox="1"/>
            <p:nvPr/>
          </p:nvSpPr>
          <p:spPr>
            <a:xfrm>
              <a:off x="5420035" y="5795972"/>
              <a:ext cx="313184" cy="369332"/>
            </a:xfrm>
            <a:prstGeom prst="rect">
              <a:avLst/>
            </a:prstGeom>
            <a:noFill/>
          </p:spPr>
          <p:txBody>
            <a:bodyPr wrap="square" rtlCol="0">
              <a:spAutoFit/>
            </a:bodyPr>
            <a:lstStyle/>
            <a:p>
              <a:r>
                <a:rPr lang="it-IT" i="1" dirty="0" smtClean="0"/>
                <a:t>t</a:t>
              </a:r>
              <a:endParaRPr lang="en-US" i="1" dirty="0"/>
            </a:p>
          </p:txBody>
        </p:sp>
        <p:sp>
          <p:nvSpPr>
            <p:cNvPr id="59" name="CasellaDiTesto 58"/>
            <p:cNvSpPr txBox="1"/>
            <p:nvPr/>
          </p:nvSpPr>
          <p:spPr>
            <a:xfrm>
              <a:off x="3131840" y="5795972"/>
              <a:ext cx="288032" cy="369332"/>
            </a:xfrm>
            <a:prstGeom prst="rect">
              <a:avLst/>
            </a:prstGeom>
            <a:noFill/>
          </p:spPr>
          <p:txBody>
            <a:bodyPr wrap="square" rtlCol="0">
              <a:spAutoFit/>
            </a:bodyPr>
            <a:lstStyle/>
            <a:p>
              <a:pPr algn="ctr"/>
              <a:r>
                <a:rPr lang="it-IT" dirty="0" smtClean="0"/>
                <a:t>9</a:t>
              </a:r>
              <a:endParaRPr lang="en-US" dirty="0"/>
            </a:p>
          </p:txBody>
        </p:sp>
        <p:cxnSp>
          <p:nvCxnSpPr>
            <p:cNvPr id="60" name="Connettore 1 59"/>
            <p:cNvCxnSpPr/>
            <p:nvPr/>
          </p:nvCxnSpPr>
          <p:spPr>
            <a:xfrm flipH="1">
              <a:off x="3270086" y="5229200"/>
              <a:ext cx="5770" cy="50405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1" name="CasellaDiTesto 60"/>
            <p:cNvSpPr txBox="1"/>
            <p:nvPr/>
          </p:nvSpPr>
          <p:spPr>
            <a:xfrm>
              <a:off x="3912385" y="5795972"/>
              <a:ext cx="504443" cy="369332"/>
            </a:xfrm>
            <a:prstGeom prst="rect">
              <a:avLst/>
            </a:prstGeom>
            <a:noFill/>
          </p:spPr>
          <p:txBody>
            <a:bodyPr wrap="square" rtlCol="0">
              <a:spAutoFit/>
            </a:bodyPr>
            <a:lstStyle/>
            <a:p>
              <a:pPr algn="ctr"/>
              <a:r>
                <a:rPr lang="it-IT" dirty="0" smtClean="0"/>
                <a:t>15</a:t>
              </a:r>
              <a:endParaRPr lang="en-US" dirty="0"/>
            </a:p>
          </p:txBody>
        </p:sp>
        <p:cxnSp>
          <p:nvCxnSpPr>
            <p:cNvPr id="62" name="Connettore 1 61"/>
            <p:cNvCxnSpPr/>
            <p:nvPr/>
          </p:nvCxnSpPr>
          <p:spPr>
            <a:xfrm>
              <a:off x="4139952" y="5229200"/>
              <a:ext cx="0" cy="50405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3" name="CasellaDiTesto 62"/>
            <p:cNvSpPr txBox="1"/>
            <p:nvPr/>
          </p:nvSpPr>
          <p:spPr>
            <a:xfrm>
              <a:off x="6576681" y="5230941"/>
              <a:ext cx="2499402" cy="646331"/>
            </a:xfrm>
            <a:prstGeom prst="rect">
              <a:avLst/>
            </a:prstGeom>
            <a:noFill/>
          </p:spPr>
          <p:txBody>
            <a:bodyPr wrap="none" rtlCol="0">
              <a:spAutoFit/>
            </a:bodyPr>
            <a:lstStyle/>
            <a:p>
              <a:r>
                <a:rPr lang="it-IT" dirty="0" err="1" smtClean="0"/>
                <a:t>total</a:t>
              </a:r>
              <a:r>
                <a:rPr lang="it-IT" dirty="0" smtClean="0"/>
                <a:t> </a:t>
              </a:r>
              <a:r>
                <a:rPr lang="it-IT" dirty="0" err="1" smtClean="0"/>
                <a:t>completion</a:t>
              </a:r>
              <a:r>
                <a:rPr lang="it-IT" dirty="0" smtClean="0"/>
                <a:t> time= </a:t>
              </a:r>
            </a:p>
            <a:p>
              <a:r>
                <a:rPr lang="it-IT" dirty="0" smtClean="0"/>
                <a:t>3+9+16+24=</a:t>
              </a:r>
              <a:r>
                <a:rPr lang="it-IT" dirty="0" smtClean="0">
                  <a:solidFill>
                    <a:srgbClr val="FF0000"/>
                  </a:solidFill>
                </a:rPr>
                <a:t>52</a:t>
              </a:r>
              <a:endParaRPr lang="en-US" dirty="0">
                <a:solidFill>
                  <a:srgbClr val="FF0000"/>
                </a:solidFill>
              </a:endParaRPr>
            </a:p>
          </p:txBody>
        </p:sp>
        <p:sp>
          <p:nvSpPr>
            <p:cNvPr id="11" name="Rettangolo 10"/>
            <p:cNvSpPr/>
            <p:nvPr/>
          </p:nvSpPr>
          <p:spPr>
            <a:xfrm>
              <a:off x="3275856" y="5301208"/>
              <a:ext cx="288032" cy="360040"/>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2</a:t>
              </a:r>
              <a:endParaRPr lang="en-US" dirty="0"/>
            </a:p>
          </p:txBody>
        </p:sp>
      </p:grpSp>
      <p:grpSp>
        <p:nvGrpSpPr>
          <p:cNvPr id="106" name="Gruppo 105"/>
          <p:cNvGrpSpPr/>
          <p:nvPr/>
        </p:nvGrpSpPr>
        <p:grpSpPr>
          <a:xfrm>
            <a:off x="1331641" y="4016594"/>
            <a:ext cx="7744442" cy="1008112"/>
            <a:chOff x="1305733" y="6073780"/>
            <a:chExt cx="7744442" cy="1008112"/>
          </a:xfrm>
        </p:grpSpPr>
        <p:sp>
          <p:nvSpPr>
            <p:cNvPr id="66" name="Rettangolo 65"/>
            <p:cNvSpPr/>
            <p:nvPr/>
          </p:nvSpPr>
          <p:spPr>
            <a:xfrm>
              <a:off x="3249948" y="6073780"/>
              <a:ext cx="873382" cy="57606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Connettore 2 66"/>
            <p:cNvCxnSpPr/>
            <p:nvPr/>
          </p:nvCxnSpPr>
          <p:spPr>
            <a:xfrm>
              <a:off x="1305733" y="6577836"/>
              <a:ext cx="4248472"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68" name="Rettangolo 67"/>
            <p:cNvSpPr/>
            <p:nvPr/>
          </p:nvSpPr>
          <p:spPr>
            <a:xfrm>
              <a:off x="1953805" y="6217796"/>
              <a:ext cx="288032"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2</a:t>
              </a:r>
              <a:endParaRPr lang="en-US" dirty="0"/>
            </a:p>
          </p:txBody>
        </p:sp>
        <p:sp>
          <p:nvSpPr>
            <p:cNvPr id="69" name="Rettangolo 68"/>
            <p:cNvSpPr/>
            <p:nvPr/>
          </p:nvSpPr>
          <p:spPr>
            <a:xfrm>
              <a:off x="4123077" y="6228020"/>
              <a:ext cx="432048"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3</a:t>
              </a:r>
              <a:endParaRPr lang="en-US" dirty="0"/>
            </a:p>
          </p:txBody>
        </p:sp>
        <p:sp>
          <p:nvSpPr>
            <p:cNvPr id="70" name="Rettangolo 69"/>
            <p:cNvSpPr/>
            <p:nvPr/>
          </p:nvSpPr>
          <p:spPr>
            <a:xfrm>
              <a:off x="4572000" y="6228020"/>
              <a:ext cx="830851"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6</a:t>
              </a:r>
              <a:endParaRPr lang="en-US" dirty="0"/>
            </a:p>
          </p:txBody>
        </p:sp>
        <p:sp>
          <p:nvSpPr>
            <p:cNvPr id="71" name="Rettangolo 70"/>
            <p:cNvSpPr/>
            <p:nvPr/>
          </p:nvSpPr>
          <p:spPr>
            <a:xfrm>
              <a:off x="2259434" y="6217796"/>
              <a:ext cx="1151252"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8</a:t>
              </a:r>
              <a:endParaRPr lang="en-US" dirty="0"/>
            </a:p>
          </p:txBody>
        </p:sp>
        <p:sp>
          <p:nvSpPr>
            <p:cNvPr id="72" name="Rettangolo 71"/>
            <p:cNvSpPr/>
            <p:nvPr/>
          </p:nvSpPr>
          <p:spPr>
            <a:xfrm>
              <a:off x="3686917" y="6218704"/>
              <a:ext cx="432048" cy="360040"/>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3</a:t>
              </a:r>
              <a:endParaRPr lang="en-US" dirty="0"/>
            </a:p>
          </p:txBody>
        </p:sp>
        <p:cxnSp>
          <p:nvCxnSpPr>
            <p:cNvPr id="73" name="Connettore 1 72"/>
            <p:cNvCxnSpPr/>
            <p:nvPr/>
          </p:nvCxnSpPr>
          <p:spPr>
            <a:xfrm>
              <a:off x="1953804" y="6145788"/>
              <a:ext cx="0" cy="504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CasellaDiTesto 73"/>
            <p:cNvSpPr txBox="1"/>
            <p:nvPr/>
          </p:nvSpPr>
          <p:spPr>
            <a:xfrm>
              <a:off x="1784636" y="6712560"/>
              <a:ext cx="313184" cy="369332"/>
            </a:xfrm>
            <a:prstGeom prst="rect">
              <a:avLst/>
            </a:prstGeom>
            <a:noFill/>
          </p:spPr>
          <p:txBody>
            <a:bodyPr wrap="square" rtlCol="0">
              <a:spAutoFit/>
            </a:bodyPr>
            <a:lstStyle/>
            <a:p>
              <a:pPr algn="ctr"/>
              <a:r>
                <a:rPr lang="it-IT" dirty="0" smtClean="0"/>
                <a:t>0</a:t>
              </a:r>
              <a:endParaRPr lang="en-US" dirty="0"/>
            </a:p>
          </p:txBody>
        </p:sp>
        <p:sp>
          <p:nvSpPr>
            <p:cNvPr id="75" name="CasellaDiTesto 74"/>
            <p:cNvSpPr txBox="1"/>
            <p:nvPr/>
          </p:nvSpPr>
          <p:spPr>
            <a:xfrm>
              <a:off x="5404736" y="6702984"/>
              <a:ext cx="313184" cy="369332"/>
            </a:xfrm>
            <a:prstGeom prst="rect">
              <a:avLst/>
            </a:prstGeom>
            <a:noFill/>
          </p:spPr>
          <p:txBody>
            <a:bodyPr wrap="square" rtlCol="0">
              <a:spAutoFit/>
            </a:bodyPr>
            <a:lstStyle/>
            <a:p>
              <a:r>
                <a:rPr lang="it-IT" i="1" dirty="0" smtClean="0"/>
                <a:t>t</a:t>
              </a:r>
              <a:endParaRPr lang="en-US" i="1" dirty="0"/>
            </a:p>
          </p:txBody>
        </p:sp>
        <p:sp>
          <p:nvSpPr>
            <p:cNvPr id="76" name="CasellaDiTesto 75"/>
            <p:cNvSpPr txBox="1"/>
            <p:nvPr/>
          </p:nvSpPr>
          <p:spPr>
            <a:xfrm>
              <a:off x="3105932" y="6712560"/>
              <a:ext cx="288032" cy="369332"/>
            </a:xfrm>
            <a:prstGeom prst="rect">
              <a:avLst/>
            </a:prstGeom>
            <a:noFill/>
          </p:spPr>
          <p:txBody>
            <a:bodyPr wrap="square" rtlCol="0">
              <a:spAutoFit/>
            </a:bodyPr>
            <a:lstStyle/>
            <a:p>
              <a:pPr algn="ctr"/>
              <a:r>
                <a:rPr lang="it-IT" dirty="0" smtClean="0"/>
                <a:t>9</a:t>
              </a:r>
              <a:endParaRPr lang="en-US" dirty="0"/>
            </a:p>
          </p:txBody>
        </p:sp>
        <p:cxnSp>
          <p:nvCxnSpPr>
            <p:cNvPr id="77" name="Connettore 1 76"/>
            <p:cNvCxnSpPr/>
            <p:nvPr/>
          </p:nvCxnSpPr>
          <p:spPr>
            <a:xfrm flipH="1">
              <a:off x="3244178" y="6145788"/>
              <a:ext cx="5770" cy="50405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8" name="CasellaDiTesto 77"/>
            <p:cNvSpPr txBox="1"/>
            <p:nvPr/>
          </p:nvSpPr>
          <p:spPr>
            <a:xfrm>
              <a:off x="3886477" y="6712560"/>
              <a:ext cx="504443" cy="369332"/>
            </a:xfrm>
            <a:prstGeom prst="rect">
              <a:avLst/>
            </a:prstGeom>
            <a:noFill/>
          </p:spPr>
          <p:txBody>
            <a:bodyPr wrap="square" rtlCol="0">
              <a:spAutoFit/>
            </a:bodyPr>
            <a:lstStyle/>
            <a:p>
              <a:pPr algn="ctr"/>
              <a:r>
                <a:rPr lang="it-IT" dirty="0" smtClean="0"/>
                <a:t>15</a:t>
              </a:r>
              <a:endParaRPr lang="en-US" dirty="0"/>
            </a:p>
          </p:txBody>
        </p:sp>
        <p:cxnSp>
          <p:nvCxnSpPr>
            <p:cNvPr id="79" name="Connettore 1 78"/>
            <p:cNvCxnSpPr/>
            <p:nvPr/>
          </p:nvCxnSpPr>
          <p:spPr>
            <a:xfrm>
              <a:off x="4114044" y="6145788"/>
              <a:ext cx="0" cy="50405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0" name="CasellaDiTesto 79"/>
            <p:cNvSpPr txBox="1"/>
            <p:nvPr/>
          </p:nvSpPr>
          <p:spPr>
            <a:xfrm>
              <a:off x="6550773" y="6147529"/>
              <a:ext cx="2499402" cy="646331"/>
            </a:xfrm>
            <a:prstGeom prst="rect">
              <a:avLst/>
            </a:prstGeom>
            <a:noFill/>
          </p:spPr>
          <p:txBody>
            <a:bodyPr wrap="none" rtlCol="0">
              <a:spAutoFit/>
            </a:bodyPr>
            <a:lstStyle/>
            <a:p>
              <a:r>
                <a:rPr lang="it-IT" dirty="0" err="1" smtClean="0"/>
                <a:t>total</a:t>
              </a:r>
              <a:r>
                <a:rPr lang="it-IT" dirty="0" smtClean="0"/>
                <a:t> </a:t>
              </a:r>
              <a:r>
                <a:rPr lang="it-IT" dirty="0" err="1" smtClean="0"/>
                <a:t>completion</a:t>
              </a:r>
              <a:r>
                <a:rPr lang="it-IT" dirty="0" smtClean="0"/>
                <a:t> time= </a:t>
              </a:r>
            </a:p>
            <a:p>
              <a:r>
                <a:rPr lang="it-IT" dirty="0" smtClean="0"/>
                <a:t>2+10+18+24= </a:t>
              </a:r>
              <a:r>
                <a:rPr lang="it-IT" dirty="0" smtClean="0">
                  <a:solidFill>
                    <a:srgbClr val="FF0000"/>
                  </a:solidFill>
                </a:rPr>
                <a:t>54</a:t>
              </a:r>
              <a:endParaRPr lang="en-US" dirty="0">
                <a:solidFill>
                  <a:srgbClr val="FF0000"/>
                </a:solidFill>
              </a:endParaRPr>
            </a:p>
          </p:txBody>
        </p:sp>
        <p:sp>
          <p:nvSpPr>
            <p:cNvPr id="81" name="Rettangolo 80"/>
            <p:cNvSpPr/>
            <p:nvPr/>
          </p:nvSpPr>
          <p:spPr>
            <a:xfrm>
              <a:off x="3410686" y="6217796"/>
              <a:ext cx="288032" cy="360040"/>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2</a:t>
              </a:r>
              <a:endParaRPr lang="en-US" dirty="0"/>
            </a:p>
          </p:txBody>
        </p:sp>
      </p:grpSp>
      <mc:AlternateContent xmlns:mc="http://schemas.openxmlformats.org/markup-compatibility/2006" xmlns:a14="http://schemas.microsoft.com/office/drawing/2010/main">
        <mc:Choice Requires="a14">
          <p:sp>
            <p:nvSpPr>
              <p:cNvPr id="86" name="Rettangolo 85"/>
              <p:cNvSpPr/>
              <p:nvPr/>
            </p:nvSpPr>
            <p:spPr>
              <a:xfrm>
                <a:off x="56727" y="4283804"/>
                <a:ext cx="659155" cy="369332"/>
              </a:xfrm>
              <a:prstGeom prst="rect">
                <a:avLst/>
              </a:prstGeom>
            </p:spPr>
            <p:txBody>
              <a:bodyPr wrap="none">
                <a:spAutoFit/>
              </a:bodyPr>
              <a:lstStyle/>
              <a:p>
                <a14:m>
                  <m:oMath xmlns:m="http://schemas.openxmlformats.org/officeDocument/2006/math">
                    <m:acc>
                      <m:accPr>
                        <m:chr m:val="̅"/>
                        <m:ctrlPr>
                          <a:rPr lang="it-IT" i="1">
                            <a:solidFill>
                              <a:srgbClr val="3333FF"/>
                            </a:solidFill>
                            <a:latin typeface="Cambria Math" panose="02040503050406030204" pitchFamily="18" charset="0"/>
                          </a:rPr>
                        </m:ctrlPr>
                      </m:accPr>
                      <m:e>
                        <m:r>
                          <a:rPr lang="it-IT" i="1">
                            <a:solidFill>
                              <a:srgbClr val="3333FF"/>
                            </a:solidFill>
                            <a:latin typeface="Cambria Math" panose="02040503050406030204" pitchFamily="18" charset="0"/>
                            <a:ea typeface="Cambria Math" panose="02040503050406030204" pitchFamily="18" charset="0"/>
                          </a:rPr>
                          <m:t>𝑝</m:t>
                        </m:r>
                        <m:r>
                          <a:rPr lang="it-IT" i="1" baseline="-25000">
                            <a:solidFill>
                              <a:srgbClr val="3333FF"/>
                            </a:solidFill>
                            <a:latin typeface="Cambria Math" panose="02040503050406030204" pitchFamily="18" charset="0"/>
                            <a:ea typeface="Cambria Math" panose="02040503050406030204" pitchFamily="18" charset="0"/>
                          </a:rPr>
                          <m:t>1</m:t>
                        </m:r>
                      </m:e>
                    </m:acc>
                  </m:oMath>
                </a14:m>
                <a:r>
                  <a:rPr lang="en-US" dirty="0">
                    <a:solidFill>
                      <a:srgbClr val="3333FF"/>
                    </a:solidFill>
                    <a:sym typeface="Symbol" panose="05050102010706020507" pitchFamily="18" charset="2"/>
                  </a:rPr>
                  <a:t>=2</a:t>
                </a:r>
                <a:endParaRPr lang="it-IT" dirty="0"/>
              </a:p>
            </p:txBody>
          </p:sp>
        </mc:Choice>
        <mc:Fallback xmlns="">
          <p:sp>
            <p:nvSpPr>
              <p:cNvPr id="86" name="Rettangolo 85"/>
              <p:cNvSpPr>
                <a:spLocks noRot="1" noChangeAspect="1" noMove="1" noResize="1" noEditPoints="1" noAdjustHandles="1" noChangeArrowheads="1" noChangeShapeType="1" noTextEdit="1"/>
              </p:cNvSpPr>
              <p:nvPr/>
            </p:nvSpPr>
            <p:spPr>
              <a:xfrm>
                <a:off x="56727" y="4283804"/>
                <a:ext cx="659155" cy="369332"/>
              </a:xfrm>
              <a:prstGeom prst="rect">
                <a:avLst/>
              </a:prstGeom>
              <a:blipFill rotWithShape="0">
                <a:blip r:embed="rId4"/>
                <a:stretch>
                  <a:fillRect t="-10000" r="-8333" b="-26667"/>
                </a:stretch>
              </a:blipFill>
            </p:spPr>
            <p:txBody>
              <a:bodyPr/>
              <a:lstStyle/>
              <a:p>
                <a:r>
                  <a:rPr lang="en-US">
                    <a:noFill/>
                  </a:rPr>
                  <a:t> </a:t>
                </a:r>
              </a:p>
            </p:txBody>
          </p:sp>
        </mc:Fallback>
      </mc:AlternateContent>
      <p:sp>
        <p:nvSpPr>
          <p:cNvPr id="103" name="Parentesi graffa aperta 102"/>
          <p:cNvSpPr/>
          <p:nvPr/>
        </p:nvSpPr>
        <p:spPr>
          <a:xfrm>
            <a:off x="802432" y="2852936"/>
            <a:ext cx="156592" cy="324036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4" name="Rettangolo 103"/>
              <p:cNvSpPr/>
              <p:nvPr/>
            </p:nvSpPr>
            <p:spPr>
              <a:xfrm>
                <a:off x="32823" y="1836695"/>
                <a:ext cx="659155" cy="369332"/>
              </a:xfrm>
              <a:prstGeom prst="rect">
                <a:avLst/>
              </a:prstGeom>
            </p:spPr>
            <p:txBody>
              <a:bodyPr wrap="none">
                <a:spAutoFit/>
              </a:bodyPr>
              <a:lstStyle/>
              <a:p>
                <a14:m>
                  <m:oMath xmlns:m="http://schemas.openxmlformats.org/officeDocument/2006/math">
                    <m:acc>
                      <m:accPr>
                        <m:chr m:val="̅"/>
                        <m:ctrlPr>
                          <a:rPr lang="it-IT" i="1">
                            <a:solidFill>
                              <a:srgbClr val="3333FF"/>
                            </a:solidFill>
                            <a:latin typeface="Cambria Math" panose="02040503050406030204" pitchFamily="18" charset="0"/>
                          </a:rPr>
                        </m:ctrlPr>
                      </m:accPr>
                      <m:e>
                        <m:r>
                          <a:rPr lang="it-IT" i="1">
                            <a:solidFill>
                              <a:srgbClr val="3333FF"/>
                            </a:solidFill>
                            <a:latin typeface="Cambria Math" panose="02040503050406030204" pitchFamily="18" charset="0"/>
                            <a:ea typeface="Cambria Math" panose="02040503050406030204" pitchFamily="18" charset="0"/>
                          </a:rPr>
                          <m:t>𝑝</m:t>
                        </m:r>
                        <m:r>
                          <a:rPr lang="it-IT" i="1" baseline="-25000">
                            <a:solidFill>
                              <a:srgbClr val="3333FF"/>
                            </a:solidFill>
                            <a:latin typeface="Cambria Math" panose="02040503050406030204" pitchFamily="18" charset="0"/>
                            <a:ea typeface="Cambria Math" panose="02040503050406030204" pitchFamily="18" charset="0"/>
                          </a:rPr>
                          <m:t>1</m:t>
                        </m:r>
                      </m:e>
                    </m:acc>
                  </m:oMath>
                </a14:m>
                <a:r>
                  <a:rPr lang="en-US" dirty="0">
                    <a:solidFill>
                      <a:srgbClr val="3333FF"/>
                    </a:solidFill>
                    <a:sym typeface="Symbol" panose="05050102010706020507" pitchFamily="18" charset="2"/>
                  </a:rPr>
                  <a:t>=1</a:t>
                </a:r>
                <a:endParaRPr lang="en-US" dirty="0"/>
              </a:p>
            </p:txBody>
          </p:sp>
        </mc:Choice>
        <mc:Fallback xmlns="">
          <p:sp>
            <p:nvSpPr>
              <p:cNvPr id="104" name="Rettangolo 103"/>
              <p:cNvSpPr>
                <a:spLocks noRot="1" noChangeAspect="1" noMove="1" noResize="1" noEditPoints="1" noAdjustHandles="1" noChangeArrowheads="1" noChangeShapeType="1" noTextEdit="1"/>
              </p:cNvSpPr>
              <p:nvPr/>
            </p:nvSpPr>
            <p:spPr>
              <a:xfrm>
                <a:off x="32823" y="1836695"/>
                <a:ext cx="659155" cy="369332"/>
              </a:xfrm>
              <a:prstGeom prst="rect">
                <a:avLst/>
              </a:prstGeom>
              <a:blipFill rotWithShape="0">
                <a:blip r:embed="rId5"/>
                <a:stretch>
                  <a:fillRect t="-8197" r="-7339" b="-24590"/>
                </a:stretch>
              </a:blipFill>
            </p:spPr>
            <p:txBody>
              <a:bodyPr/>
              <a:lstStyle/>
              <a:p>
                <a:r>
                  <a:rPr lang="en-US">
                    <a:noFill/>
                  </a:rPr>
                  <a:t> </a:t>
                </a:r>
              </a:p>
            </p:txBody>
          </p:sp>
        </mc:Fallback>
      </mc:AlternateContent>
      <p:grpSp>
        <p:nvGrpSpPr>
          <p:cNvPr id="110" name="Gruppo 109"/>
          <p:cNvGrpSpPr/>
          <p:nvPr/>
        </p:nvGrpSpPr>
        <p:grpSpPr>
          <a:xfrm>
            <a:off x="1331640" y="2782669"/>
            <a:ext cx="7920880" cy="1150387"/>
            <a:chOff x="1331640" y="2782669"/>
            <a:chExt cx="7920880" cy="1150387"/>
          </a:xfrm>
        </p:grpSpPr>
        <p:sp>
          <p:nvSpPr>
            <p:cNvPr id="87" name="Rettangolo 86"/>
            <p:cNvSpPr/>
            <p:nvPr/>
          </p:nvSpPr>
          <p:spPr>
            <a:xfrm>
              <a:off x="3275855" y="2924944"/>
              <a:ext cx="873382" cy="57606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Connettore 2 87"/>
            <p:cNvCxnSpPr/>
            <p:nvPr/>
          </p:nvCxnSpPr>
          <p:spPr>
            <a:xfrm>
              <a:off x="1331640" y="3429000"/>
              <a:ext cx="4896544"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89" name="Rettangolo 88"/>
            <p:cNvSpPr/>
            <p:nvPr/>
          </p:nvSpPr>
          <p:spPr>
            <a:xfrm>
              <a:off x="1976826" y="3068960"/>
              <a:ext cx="288032"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2</a:t>
              </a:r>
              <a:endParaRPr lang="en-US" dirty="0"/>
            </a:p>
          </p:txBody>
        </p:sp>
        <p:sp>
          <p:nvSpPr>
            <p:cNvPr id="90" name="Rettangolo 89"/>
            <p:cNvSpPr/>
            <p:nvPr/>
          </p:nvSpPr>
          <p:spPr>
            <a:xfrm>
              <a:off x="2267744" y="3068960"/>
              <a:ext cx="432048"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3</a:t>
              </a:r>
              <a:endParaRPr lang="en-US" dirty="0"/>
            </a:p>
          </p:txBody>
        </p:sp>
        <p:sp>
          <p:nvSpPr>
            <p:cNvPr id="91" name="Rettangolo 90"/>
            <p:cNvSpPr/>
            <p:nvPr/>
          </p:nvSpPr>
          <p:spPr>
            <a:xfrm>
              <a:off x="3984393" y="3068960"/>
              <a:ext cx="830851"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6</a:t>
              </a:r>
              <a:endParaRPr lang="en-US" dirty="0"/>
            </a:p>
          </p:txBody>
        </p:sp>
        <p:sp>
          <p:nvSpPr>
            <p:cNvPr id="92" name="Rettangolo 91"/>
            <p:cNvSpPr/>
            <p:nvPr/>
          </p:nvSpPr>
          <p:spPr>
            <a:xfrm>
              <a:off x="4817501" y="3068960"/>
              <a:ext cx="1151252"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8</a:t>
              </a:r>
              <a:endParaRPr lang="en-US" dirty="0"/>
            </a:p>
          </p:txBody>
        </p:sp>
        <p:sp>
          <p:nvSpPr>
            <p:cNvPr id="93" name="Rettangolo 92"/>
            <p:cNvSpPr/>
            <p:nvPr/>
          </p:nvSpPr>
          <p:spPr>
            <a:xfrm>
              <a:off x="3552345" y="3068960"/>
              <a:ext cx="432048" cy="360040"/>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3</a:t>
              </a:r>
              <a:endParaRPr lang="en-US" dirty="0"/>
            </a:p>
          </p:txBody>
        </p:sp>
        <p:cxnSp>
          <p:nvCxnSpPr>
            <p:cNvPr id="94" name="Connettore 1 93"/>
            <p:cNvCxnSpPr/>
            <p:nvPr/>
          </p:nvCxnSpPr>
          <p:spPr>
            <a:xfrm>
              <a:off x="1979711" y="2996952"/>
              <a:ext cx="0" cy="504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CasellaDiTesto 94"/>
            <p:cNvSpPr txBox="1"/>
            <p:nvPr/>
          </p:nvSpPr>
          <p:spPr>
            <a:xfrm>
              <a:off x="1810543" y="3563724"/>
              <a:ext cx="313184" cy="369332"/>
            </a:xfrm>
            <a:prstGeom prst="rect">
              <a:avLst/>
            </a:prstGeom>
            <a:noFill/>
          </p:spPr>
          <p:txBody>
            <a:bodyPr wrap="square" rtlCol="0">
              <a:spAutoFit/>
            </a:bodyPr>
            <a:lstStyle/>
            <a:p>
              <a:pPr algn="ctr"/>
              <a:r>
                <a:rPr lang="it-IT" dirty="0" smtClean="0"/>
                <a:t>0</a:t>
              </a:r>
              <a:endParaRPr lang="en-US" dirty="0"/>
            </a:p>
          </p:txBody>
        </p:sp>
        <p:sp>
          <p:nvSpPr>
            <p:cNvPr id="96" name="CasellaDiTesto 95"/>
            <p:cNvSpPr txBox="1"/>
            <p:nvPr/>
          </p:nvSpPr>
          <p:spPr>
            <a:xfrm>
              <a:off x="5420034" y="3563724"/>
              <a:ext cx="313184" cy="369332"/>
            </a:xfrm>
            <a:prstGeom prst="rect">
              <a:avLst/>
            </a:prstGeom>
            <a:noFill/>
          </p:spPr>
          <p:txBody>
            <a:bodyPr wrap="square" rtlCol="0">
              <a:spAutoFit/>
            </a:bodyPr>
            <a:lstStyle/>
            <a:p>
              <a:r>
                <a:rPr lang="it-IT" i="1" dirty="0" smtClean="0"/>
                <a:t>t</a:t>
              </a:r>
              <a:endParaRPr lang="en-US" i="1" dirty="0"/>
            </a:p>
          </p:txBody>
        </p:sp>
        <p:sp>
          <p:nvSpPr>
            <p:cNvPr id="97" name="CasellaDiTesto 96"/>
            <p:cNvSpPr txBox="1"/>
            <p:nvPr/>
          </p:nvSpPr>
          <p:spPr>
            <a:xfrm>
              <a:off x="3131839" y="3563724"/>
              <a:ext cx="288032" cy="369332"/>
            </a:xfrm>
            <a:prstGeom prst="rect">
              <a:avLst/>
            </a:prstGeom>
            <a:noFill/>
          </p:spPr>
          <p:txBody>
            <a:bodyPr wrap="square" rtlCol="0">
              <a:spAutoFit/>
            </a:bodyPr>
            <a:lstStyle/>
            <a:p>
              <a:pPr algn="ctr"/>
              <a:r>
                <a:rPr lang="it-IT" dirty="0" smtClean="0"/>
                <a:t>9</a:t>
              </a:r>
              <a:endParaRPr lang="en-US" dirty="0"/>
            </a:p>
          </p:txBody>
        </p:sp>
        <p:cxnSp>
          <p:nvCxnSpPr>
            <p:cNvPr id="98" name="Connettore 1 97"/>
            <p:cNvCxnSpPr/>
            <p:nvPr/>
          </p:nvCxnSpPr>
          <p:spPr>
            <a:xfrm flipH="1">
              <a:off x="3270085" y="2996952"/>
              <a:ext cx="5770" cy="50405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9" name="CasellaDiTesto 98"/>
            <p:cNvSpPr txBox="1"/>
            <p:nvPr/>
          </p:nvSpPr>
          <p:spPr>
            <a:xfrm>
              <a:off x="3912384" y="3563724"/>
              <a:ext cx="504443" cy="369332"/>
            </a:xfrm>
            <a:prstGeom prst="rect">
              <a:avLst/>
            </a:prstGeom>
            <a:noFill/>
          </p:spPr>
          <p:txBody>
            <a:bodyPr wrap="square" rtlCol="0">
              <a:spAutoFit/>
            </a:bodyPr>
            <a:lstStyle/>
            <a:p>
              <a:pPr algn="ctr"/>
              <a:r>
                <a:rPr lang="it-IT" dirty="0" smtClean="0"/>
                <a:t>15</a:t>
              </a:r>
              <a:endParaRPr lang="en-US" dirty="0"/>
            </a:p>
          </p:txBody>
        </p:sp>
        <p:cxnSp>
          <p:nvCxnSpPr>
            <p:cNvPr id="100" name="Connettore 1 99"/>
            <p:cNvCxnSpPr/>
            <p:nvPr/>
          </p:nvCxnSpPr>
          <p:spPr>
            <a:xfrm>
              <a:off x="4139951" y="2996952"/>
              <a:ext cx="0" cy="50405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1" name="Rettangolo 100"/>
            <p:cNvSpPr/>
            <p:nvPr/>
          </p:nvSpPr>
          <p:spPr>
            <a:xfrm>
              <a:off x="3275855" y="3068960"/>
              <a:ext cx="288032" cy="360040"/>
            </a:xfrm>
            <a:prstGeom prst="rect">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2</a:t>
              </a:r>
              <a:endParaRPr lang="en-US" dirty="0"/>
            </a:p>
          </p:txBody>
        </p:sp>
        <p:sp>
          <p:nvSpPr>
            <p:cNvPr id="105" name="CasellaDiTesto 104"/>
            <p:cNvSpPr txBox="1"/>
            <p:nvPr/>
          </p:nvSpPr>
          <p:spPr>
            <a:xfrm>
              <a:off x="6588224" y="2782669"/>
              <a:ext cx="2664296" cy="923330"/>
            </a:xfrm>
            <a:prstGeom prst="rect">
              <a:avLst/>
            </a:prstGeom>
            <a:noFill/>
          </p:spPr>
          <p:txBody>
            <a:bodyPr wrap="square" rtlCol="0">
              <a:spAutoFit/>
            </a:bodyPr>
            <a:lstStyle/>
            <a:p>
              <a:endParaRPr lang="it-IT" dirty="0" smtClean="0"/>
            </a:p>
            <a:p>
              <a:r>
                <a:rPr lang="it-IT" dirty="0" smtClean="0"/>
                <a:t>tot </a:t>
              </a:r>
              <a:r>
                <a:rPr lang="it-IT" dirty="0" err="1" smtClean="0"/>
                <a:t>compl</a:t>
              </a:r>
              <a:r>
                <a:rPr lang="it-IT" dirty="0" smtClean="0"/>
                <a:t> time=</a:t>
              </a:r>
            </a:p>
            <a:p>
              <a:r>
                <a:rPr lang="it-IT" dirty="0" smtClean="0"/>
                <a:t>2+5+20+28=</a:t>
              </a:r>
              <a:r>
                <a:rPr lang="it-IT" dirty="0" smtClean="0">
                  <a:solidFill>
                    <a:srgbClr val="FF0000"/>
                  </a:solidFill>
                </a:rPr>
                <a:t>55</a:t>
              </a:r>
              <a:endParaRPr lang="en-US" dirty="0">
                <a:solidFill>
                  <a:srgbClr val="FF0000"/>
                </a:solidFill>
              </a:endParaRPr>
            </a:p>
          </p:txBody>
        </p:sp>
      </p:grpSp>
    </p:spTree>
    <p:extLst>
      <p:ext uri="{BB962C8B-B14F-4D97-AF65-F5344CB8AC3E}">
        <p14:creationId xmlns:p14="http://schemas.microsoft.com/office/powerpoint/2010/main" val="72695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6" grpId="0"/>
      <p:bldP spid="103" grpId="0" animBg="1"/>
      <p:bldP spid="10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Notation and simplifications</a:t>
            </a:r>
            <a:endParaRPr lang="en-US" dirty="0"/>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lstStyle/>
              <a:p>
                <a:pPr marL="358775" indent="-358775">
                  <a:buFont typeface="Wingdings" panose="05000000000000000000" pitchFamily="2" charset="2"/>
                  <a:buChar char="q"/>
                </a:pPr>
                <a:r>
                  <a:rPr lang="en-US" dirty="0" smtClean="0"/>
                  <a:t>The </a:t>
                </a:r>
                <a:r>
                  <a:rPr lang="en-US" dirty="0"/>
                  <a:t>set </a:t>
                </a:r>
                <a:r>
                  <a:rPr lang="en-US" dirty="0" smtClean="0"/>
                  <a:t>of external </a:t>
                </a:r>
                <a:r>
                  <a:rPr lang="en-US" dirty="0"/>
                  <a:t>jobs </a:t>
                </a:r>
                <a:r>
                  <a:rPr lang="en-US" dirty="0" smtClean="0"/>
                  <a:t>can be considered as </a:t>
                </a:r>
                <a:r>
                  <a:rPr lang="en-US" dirty="0"/>
                  <a:t>a </a:t>
                </a:r>
                <a:r>
                  <a:rPr lang="en-US" dirty="0">
                    <a:solidFill>
                      <a:srgbClr val="008000"/>
                    </a:solidFill>
                  </a:rPr>
                  <a:t>single block </a:t>
                </a:r>
                <a:r>
                  <a:rPr lang="en-US" i="1" dirty="0">
                    <a:solidFill>
                      <a:srgbClr val="008000"/>
                    </a:solidFill>
                  </a:rPr>
                  <a:t>B</a:t>
                </a:r>
                <a:r>
                  <a:rPr lang="en-US" dirty="0">
                    <a:solidFill>
                      <a:srgbClr val="008000"/>
                    </a:solidFill>
                  </a:rPr>
                  <a:t> </a:t>
                </a:r>
                <a:r>
                  <a:rPr lang="en-US" dirty="0"/>
                  <a:t>whose processing </a:t>
                </a:r>
                <a:r>
                  <a:rPr lang="en-US" dirty="0" smtClean="0"/>
                  <a:t>time P </a:t>
                </a:r>
                <a:r>
                  <a:rPr lang="en-US" dirty="0"/>
                  <a:t>equals the total processing time of the external jobs</a:t>
                </a:r>
                <a:r>
                  <a:rPr lang="en-US" dirty="0" smtClean="0"/>
                  <a:t>. </a:t>
                </a:r>
              </a:p>
              <a:p>
                <a:pPr marL="358775" indent="-358775">
                  <a:buFont typeface="Wingdings" panose="05000000000000000000" pitchFamily="2" charset="2"/>
                  <a:buChar char="q"/>
                </a:pPr>
                <a:endParaRPr lang="en-US" dirty="0" smtClean="0"/>
              </a:p>
              <a:p>
                <a:pPr marL="200025" lvl="1" indent="0">
                  <a:spcBef>
                    <a:spcPts val="1200"/>
                  </a:spcBef>
                  <a:buNone/>
                </a:pPr>
                <a14:m>
                  <m:oMath xmlns:m="http://schemas.openxmlformats.org/officeDocument/2006/math">
                    <m:r>
                      <a:rPr lang="it-IT" i="1" dirty="0">
                        <a:latin typeface="Cambria Math" panose="02040503050406030204" pitchFamily="18" charset="0"/>
                        <a:ea typeface="Cambria Math" panose="02040503050406030204" pitchFamily="18" charset="0"/>
                        <a:sym typeface="Symbol" panose="05050102010706020507" pitchFamily="18" charset="2"/>
                      </a:rPr>
                      <m:t>𝑃</m:t>
                    </m:r>
                    <m:r>
                      <a:rPr lang="it-IT" b="0" i="1" dirty="0" smtClean="0">
                        <a:latin typeface="Cambria Math" panose="02040503050406030204" pitchFamily="18" charset="0"/>
                        <a:ea typeface="Cambria Math" panose="02040503050406030204" pitchFamily="18" charset="0"/>
                        <a:sym typeface="Symbol" panose="05050102010706020507" pitchFamily="18" charset="2"/>
                      </a:rPr>
                      <m:t>=</m:t>
                    </m:r>
                    <m:nary>
                      <m:naryPr>
                        <m:chr m:val="∑"/>
                        <m:ctrlPr>
                          <a:rPr lang="en-US" i="1" smtClean="0">
                            <a:latin typeface="Cambria Math" panose="02040503050406030204" pitchFamily="18" charset="0"/>
                          </a:rPr>
                        </m:ctrlPr>
                      </m:naryPr>
                      <m:sub>
                        <m:r>
                          <m:rPr>
                            <m:brk m:alnAt="23"/>
                          </m:rPr>
                          <a:rPr lang="it-IT" b="0" i="1" smtClean="0">
                            <a:latin typeface="Cambria Math" panose="02040503050406030204" pitchFamily="18" charset="0"/>
                          </a:rPr>
                          <m:t>𝑗</m:t>
                        </m:r>
                        <m:r>
                          <a:rPr lang="it-IT" b="0" i="1" smtClean="0">
                            <a:latin typeface="Cambria Math" panose="02040503050406030204" pitchFamily="18" charset="0"/>
                          </a:rPr>
                          <m:t>=1</m:t>
                        </m:r>
                      </m:sub>
                      <m:sup>
                        <m:acc>
                          <m:accPr>
                            <m:chr m:val="̅"/>
                            <m:ctrlPr>
                              <a:rPr lang="it-IT" b="0" i="1" smtClean="0">
                                <a:latin typeface="Cambria Math" panose="02040503050406030204" pitchFamily="18" charset="0"/>
                                <a:ea typeface="Cambria Math" panose="02040503050406030204" pitchFamily="18" charset="0"/>
                                <a:sym typeface="Symbol" panose="05050102010706020507" pitchFamily="18" charset="2"/>
                              </a:rPr>
                            </m:ctrlPr>
                          </m:accPr>
                          <m:e>
                            <m:r>
                              <a:rPr lang="it-IT" b="0" i="1" smtClean="0">
                                <a:latin typeface="Cambria Math" panose="02040503050406030204" pitchFamily="18" charset="0"/>
                                <a:ea typeface="Cambria Math" panose="02040503050406030204" pitchFamily="18" charset="0"/>
                                <a:sym typeface="Symbol" panose="05050102010706020507" pitchFamily="18" charset="2"/>
                              </a:rPr>
                              <m:t>𝑛</m:t>
                            </m:r>
                          </m:e>
                        </m:acc>
                      </m:sup>
                      <m:e>
                        <m:acc>
                          <m:accPr>
                            <m:chr m:val="̅"/>
                            <m:ctrlPr>
                              <a:rPr lang="it-IT" i="1">
                                <a:latin typeface="Cambria Math" panose="02040503050406030204" pitchFamily="18" charset="0"/>
                              </a:rPr>
                            </m:ctrlPr>
                          </m:accPr>
                          <m:e>
                            <m:r>
                              <a:rPr lang="it-IT" i="1">
                                <a:latin typeface="Cambria Math" panose="02040503050406030204" pitchFamily="18" charset="0"/>
                                <a:ea typeface="Cambria Math" panose="02040503050406030204" pitchFamily="18" charset="0"/>
                              </a:rPr>
                              <m:t>𝑝</m:t>
                            </m:r>
                            <m:r>
                              <a:rPr lang="it-IT" i="1" baseline="-25000">
                                <a:latin typeface="Cambria Math" panose="02040503050406030204" pitchFamily="18" charset="0"/>
                                <a:ea typeface="Cambria Math" panose="02040503050406030204" pitchFamily="18" charset="0"/>
                              </a:rPr>
                              <m:t>𝑗</m:t>
                            </m:r>
                          </m:e>
                        </m:acc>
                        <m:r>
                          <a:rPr lang="it-IT" b="0" i="1" baseline="-25000" dirty="0" smtClean="0">
                            <a:latin typeface="Cambria Math" panose="02040503050406030204" pitchFamily="18" charset="0"/>
                            <a:sym typeface="Symbol" panose="05050102010706020507" pitchFamily="18" charset="2"/>
                          </a:rPr>
                          <m:t> </m:t>
                        </m:r>
                      </m:e>
                    </m:nary>
                  </m:oMath>
                </a14:m>
                <a:r>
                  <a:rPr lang="en-US" dirty="0" smtClean="0"/>
                  <a:t>  with </a:t>
                </a:r>
                <a14:m>
                  <m:oMath xmlns:m="http://schemas.openxmlformats.org/officeDocument/2006/math">
                    <m:acc>
                      <m:accPr>
                        <m:chr m:val="̅"/>
                        <m:ctrlPr>
                          <a:rPr lang="it-IT" i="1">
                            <a:latin typeface="Cambria Math" panose="02040503050406030204" pitchFamily="18" charset="0"/>
                          </a:rPr>
                        </m:ctrlPr>
                      </m:accPr>
                      <m:e>
                        <m:r>
                          <a:rPr lang="it-IT" i="1">
                            <a:latin typeface="Cambria Math" panose="02040503050406030204" pitchFamily="18" charset="0"/>
                            <a:ea typeface="Cambria Math" panose="02040503050406030204" pitchFamily="18" charset="0"/>
                          </a:rPr>
                          <m:t>𝑝</m:t>
                        </m:r>
                        <m:r>
                          <a:rPr lang="it-IT" i="1" baseline="-25000">
                            <a:latin typeface="Cambria Math" panose="02040503050406030204" pitchFamily="18" charset="0"/>
                            <a:ea typeface="Cambria Math" panose="02040503050406030204" pitchFamily="18" charset="0"/>
                          </a:rPr>
                          <m:t>𝑗</m:t>
                        </m:r>
                      </m:e>
                    </m:acc>
                  </m:oMath>
                </a14:m>
                <a:r>
                  <a:rPr lang="en-US" dirty="0" smtClean="0">
                    <a:sym typeface="Symbol" panose="05050102010706020507" pitchFamily="18" charset="2"/>
                  </a:rPr>
                  <a:t></a:t>
                </a:r>
                <a:r>
                  <a:rPr lang="en-US" i="1" baseline="-25000" dirty="0" smtClean="0"/>
                  <a:t>j</a:t>
                </a:r>
                <a:r>
                  <a:rPr lang="en-US" dirty="0"/>
                  <a:t> </a:t>
                </a:r>
                <a:r>
                  <a:rPr lang="en-US" dirty="0" smtClean="0"/>
                  <a:t>                        </a:t>
                </a:r>
                <a14:m>
                  <m:oMath xmlns:m="http://schemas.openxmlformats.org/officeDocument/2006/math">
                    <m:nary>
                      <m:naryPr>
                        <m:chr m:val="∑"/>
                        <m:ctrlPr>
                          <a:rPr lang="en-US" i="1">
                            <a:latin typeface="Cambria Math" panose="02040503050406030204" pitchFamily="18" charset="0"/>
                          </a:rPr>
                        </m:ctrlPr>
                      </m:naryPr>
                      <m:sub>
                        <m:r>
                          <m:rPr>
                            <m:brk m:alnAt="23"/>
                          </m:rPr>
                          <a:rPr lang="it-IT" i="1">
                            <a:latin typeface="Cambria Math" panose="02040503050406030204" pitchFamily="18" charset="0"/>
                          </a:rPr>
                          <m:t>𝑗</m:t>
                        </m:r>
                        <m:r>
                          <a:rPr lang="it-IT" i="1">
                            <a:latin typeface="Cambria Math" panose="02040503050406030204" pitchFamily="18" charset="0"/>
                          </a:rPr>
                          <m:t>=1</m:t>
                        </m:r>
                      </m:sub>
                      <m:sup>
                        <m:acc>
                          <m:accPr>
                            <m:chr m:val="̅"/>
                            <m:ctrlPr>
                              <a:rPr lang="it-IT" i="1">
                                <a:latin typeface="Cambria Math" panose="02040503050406030204" pitchFamily="18" charset="0"/>
                                <a:ea typeface="Cambria Math" panose="02040503050406030204" pitchFamily="18" charset="0"/>
                                <a:sym typeface="Symbol" panose="05050102010706020507" pitchFamily="18" charset="2"/>
                              </a:rPr>
                            </m:ctrlPr>
                          </m:accPr>
                          <m:e>
                            <m:r>
                              <a:rPr lang="it-IT" i="1">
                                <a:latin typeface="Cambria Math" panose="02040503050406030204" pitchFamily="18" charset="0"/>
                                <a:ea typeface="Cambria Math" panose="02040503050406030204" pitchFamily="18" charset="0"/>
                                <a:sym typeface="Symbol" panose="05050102010706020507" pitchFamily="18" charset="2"/>
                              </a:rPr>
                              <m:t>𝑛</m:t>
                            </m:r>
                          </m:e>
                        </m:acc>
                      </m:sup>
                      <m:e>
                        <m:acc>
                          <m:accPr>
                            <m:chr m:val="̅"/>
                            <m:ctrlPr>
                              <a:rPr lang="it-IT" i="1">
                                <a:latin typeface="Cambria Math" panose="02040503050406030204" pitchFamily="18" charset="0"/>
                              </a:rPr>
                            </m:ctrlPr>
                          </m:accPr>
                          <m:e>
                            <m:r>
                              <a:rPr lang="it-IT" i="1">
                                <a:latin typeface="Cambria Math" panose="02040503050406030204" pitchFamily="18" charset="0"/>
                                <a:ea typeface="Cambria Math" panose="02040503050406030204" pitchFamily="18" charset="0"/>
                              </a:rPr>
                              <m:t>𝑝</m:t>
                            </m:r>
                            <m:r>
                              <a:rPr lang="it-IT" i="1" baseline="-25000">
                                <a:latin typeface="Cambria Math" panose="02040503050406030204" pitchFamily="18" charset="0"/>
                                <a:ea typeface="Cambria Math" panose="02040503050406030204" pitchFamily="18" charset="0"/>
                              </a:rPr>
                              <m:t>𝑗</m:t>
                            </m:r>
                          </m:e>
                        </m:acc>
                        <m:r>
                          <a:rPr lang="it-IT" i="1" baseline="-25000" dirty="0">
                            <a:latin typeface="Cambria Math" panose="02040503050406030204" pitchFamily="18" charset="0"/>
                            <a:sym typeface="Symbol" panose="05050102010706020507" pitchFamily="18" charset="2"/>
                          </a:rPr>
                          <m:t> </m:t>
                        </m:r>
                        <m:r>
                          <m:rPr>
                            <m:sty m:val="p"/>
                          </m:rPr>
                          <a:rPr lang="it-IT" b="0" i="0" baseline="30000" dirty="0" smtClean="0">
                            <a:latin typeface="Cambria Math" panose="02040503050406030204" pitchFamily="18" charset="0"/>
                            <a:sym typeface="Symbol" panose="05050102010706020507" pitchFamily="18" charset="2"/>
                          </a:rPr>
                          <m:t>min</m:t>
                        </m:r>
                      </m:e>
                    </m:nary>
                    <m:r>
                      <a:rPr lang="en-US" i="1" dirty="0">
                        <a:latin typeface="Cambria Math" panose="02040503050406030204" pitchFamily="18" charset="0"/>
                        <a:ea typeface="Cambria Math" panose="02040503050406030204" pitchFamily="18" charset="0"/>
                        <a:sym typeface="Symbol" panose="05050102010706020507" pitchFamily="18" charset="2"/>
                      </a:rPr>
                      <m:t>≤</m:t>
                    </m:r>
                    <m:r>
                      <a:rPr lang="it-IT" i="1" dirty="0">
                        <a:latin typeface="Cambria Math" panose="02040503050406030204" pitchFamily="18" charset="0"/>
                        <a:ea typeface="Cambria Math" panose="02040503050406030204" pitchFamily="18" charset="0"/>
                        <a:sym typeface="Symbol" panose="05050102010706020507" pitchFamily="18" charset="2"/>
                      </a:rPr>
                      <m:t>𝑃</m:t>
                    </m:r>
                    <m:r>
                      <a:rPr lang="it-IT" i="1" dirty="0">
                        <a:latin typeface="Cambria Math" panose="02040503050406030204" pitchFamily="18" charset="0"/>
                        <a:ea typeface="Cambria Math" panose="02040503050406030204" pitchFamily="18" charset="0"/>
                        <a:sym typeface="Symbol" panose="05050102010706020507" pitchFamily="18" charset="2"/>
                      </a:rPr>
                      <m:t>≤</m:t>
                    </m:r>
                    <m:nary>
                      <m:naryPr>
                        <m:chr m:val="∑"/>
                        <m:ctrlPr>
                          <a:rPr lang="en-US" i="1">
                            <a:latin typeface="Cambria Math" panose="02040503050406030204" pitchFamily="18" charset="0"/>
                          </a:rPr>
                        </m:ctrlPr>
                      </m:naryPr>
                      <m:sub>
                        <m:r>
                          <m:rPr>
                            <m:brk m:alnAt="23"/>
                          </m:rPr>
                          <a:rPr lang="it-IT" i="1">
                            <a:latin typeface="Cambria Math" panose="02040503050406030204" pitchFamily="18" charset="0"/>
                          </a:rPr>
                          <m:t>𝑗</m:t>
                        </m:r>
                        <m:r>
                          <a:rPr lang="it-IT" i="1">
                            <a:latin typeface="Cambria Math" panose="02040503050406030204" pitchFamily="18" charset="0"/>
                          </a:rPr>
                          <m:t>=1</m:t>
                        </m:r>
                      </m:sub>
                      <m:sup>
                        <m:acc>
                          <m:accPr>
                            <m:chr m:val="̅"/>
                            <m:ctrlPr>
                              <a:rPr lang="it-IT" i="1">
                                <a:latin typeface="Cambria Math" panose="02040503050406030204" pitchFamily="18" charset="0"/>
                                <a:ea typeface="Cambria Math" panose="02040503050406030204" pitchFamily="18" charset="0"/>
                                <a:sym typeface="Symbol" panose="05050102010706020507" pitchFamily="18" charset="2"/>
                              </a:rPr>
                            </m:ctrlPr>
                          </m:accPr>
                          <m:e>
                            <m:r>
                              <a:rPr lang="it-IT" i="1">
                                <a:latin typeface="Cambria Math" panose="02040503050406030204" pitchFamily="18" charset="0"/>
                                <a:ea typeface="Cambria Math" panose="02040503050406030204" pitchFamily="18" charset="0"/>
                                <a:sym typeface="Symbol" panose="05050102010706020507" pitchFamily="18" charset="2"/>
                              </a:rPr>
                              <m:t>𝑛</m:t>
                            </m:r>
                          </m:e>
                        </m:acc>
                      </m:sup>
                      <m:e>
                        <m:acc>
                          <m:accPr>
                            <m:chr m:val="̅"/>
                            <m:ctrlPr>
                              <a:rPr lang="it-IT" i="1">
                                <a:latin typeface="Cambria Math" panose="02040503050406030204" pitchFamily="18" charset="0"/>
                              </a:rPr>
                            </m:ctrlPr>
                          </m:accPr>
                          <m:e>
                            <m:r>
                              <a:rPr lang="it-IT" i="1">
                                <a:latin typeface="Cambria Math" panose="02040503050406030204" pitchFamily="18" charset="0"/>
                                <a:ea typeface="Cambria Math" panose="02040503050406030204" pitchFamily="18" charset="0"/>
                              </a:rPr>
                              <m:t>𝑝</m:t>
                            </m:r>
                            <m:r>
                              <a:rPr lang="it-IT" i="1" baseline="-25000">
                                <a:latin typeface="Cambria Math" panose="02040503050406030204" pitchFamily="18" charset="0"/>
                                <a:ea typeface="Cambria Math" panose="02040503050406030204" pitchFamily="18" charset="0"/>
                              </a:rPr>
                              <m:t>𝑗</m:t>
                            </m:r>
                          </m:e>
                        </m:acc>
                        <m:r>
                          <a:rPr lang="it-IT" i="1" baseline="-25000" dirty="0">
                            <a:latin typeface="Cambria Math" panose="02040503050406030204" pitchFamily="18" charset="0"/>
                            <a:sym typeface="Symbol" panose="05050102010706020507" pitchFamily="18" charset="2"/>
                          </a:rPr>
                          <m:t> </m:t>
                        </m:r>
                        <m:r>
                          <m:rPr>
                            <m:sty m:val="p"/>
                          </m:rPr>
                          <a:rPr lang="it-IT" baseline="30000" dirty="0">
                            <a:latin typeface="Cambria Math" panose="02040503050406030204" pitchFamily="18" charset="0"/>
                            <a:sym typeface="Symbol" panose="05050102010706020507" pitchFamily="18" charset="2"/>
                          </a:rPr>
                          <m:t>m</m:t>
                        </m:r>
                        <m:r>
                          <m:rPr>
                            <m:sty m:val="p"/>
                          </m:rPr>
                          <a:rPr lang="it-IT" b="0" i="0" baseline="30000" dirty="0" smtClean="0">
                            <a:latin typeface="Cambria Math" panose="02040503050406030204" pitchFamily="18" charset="0"/>
                            <a:sym typeface="Symbol" panose="05050102010706020507" pitchFamily="18" charset="2"/>
                          </a:rPr>
                          <m:t>ax</m:t>
                        </m:r>
                      </m:e>
                    </m:nary>
                  </m:oMath>
                </a14:m>
                <a:endParaRPr lang="en-US" dirty="0"/>
              </a:p>
              <a:p>
                <a:endParaRPr lang="it-IT" dirty="0" smtClean="0">
                  <a:solidFill>
                    <a:srgbClr val="008000"/>
                  </a:solidFill>
                </a:endParaRPr>
              </a:p>
              <a:p>
                <a:endParaRPr lang="en-US" dirty="0" smtClean="0">
                  <a:solidFill>
                    <a:srgbClr val="008000"/>
                  </a:solidFill>
                </a:endParaRPr>
              </a:p>
              <a:p>
                <a:r>
                  <a:rPr lang="en-US" dirty="0" smtClean="0">
                    <a:solidFill>
                      <a:srgbClr val="008000"/>
                    </a:solidFill>
                  </a:rPr>
                  <a:t>Scenario </a:t>
                </a:r>
                <a:r>
                  <a:rPr lang="en-US" i="1" dirty="0" smtClean="0">
                    <a:solidFill>
                      <a:srgbClr val="008000"/>
                    </a:solidFill>
                  </a:rPr>
                  <a:t>s:</a:t>
                </a:r>
                <a:r>
                  <a:rPr lang="en-US" dirty="0" smtClean="0">
                    <a:solidFill>
                      <a:srgbClr val="008000"/>
                    </a:solidFill>
                  </a:rPr>
                  <a:t> </a:t>
                </a:r>
                <a:r>
                  <a:rPr lang="en-US" dirty="0" smtClean="0"/>
                  <a:t>a </a:t>
                </a:r>
                <a:r>
                  <a:rPr lang="en-US" dirty="0"/>
                  <a:t>realization </a:t>
                </a:r>
                <a:r>
                  <a:rPr lang="en-US" dirty="0" smtClean="0"/>
                  <a:t>of </a:t>
                </a:r>
                <a14:m>
                  <m:oMath xmlns:m="http://schemas.openxmlformats.org/officeDocument/2006/math">
                    <m:acc>
                      <m:accPr>
                        <m:chr m:val="̅"/>
                        <m:ctrlPr>
                          <a:rPr lang="it-IT" i="1">
                            <a:latin typeface="Cambria Math" panose="02040503050406030204" pitchFamily="18" charset="0"/>
                          </a:rPr>
                        </m:ctrlPr>
                      </m:accPr>
                      <m:e>
                        <m:r>
                          <a:rPr lang="it-IT" i="1">
                            <a:latin typeface="Cambria Math" panose="02040503050406030204" pitchFamily="18" charset="0"/>
                            <a:ea typeface="Cambria Math" panose="02040503050406030204" pitchFamily="18" charset="0"/>
                          </a:rPr>
                          <m:t>𝑝</m:t>
                        </m:r>
                        <m:r>
                          <a:rPr lang="it-IT" i="1" baseline="-25000">
                            <a:latin typeface="Cambria Math" panose="02040503050406030204" pitchFamily="18" charset="0"/>
                            <a:ea typeface="Cambria Math" panose="02040503050406030204" pitchFamily="18" charset="0"/>
                          </a:rPr>
                          <m:t>𝑗</m:t>
                        </m:r>
                      </m:e>
                    </m:acc>
                    <m:r>
                      <a:rPr lang="it-IT" i="1" baseline="-25000" dirty="0">
                        <a:latin typeface="Cambria Math" panose="02040503050406030204" pitchFamily="18" charset="0"/>
                        <a:sym typeface="Symbol" panose="05050102010706020507" pitchFamily="18" charset="2"/>
                      </a:rPr>
                      <m:t> </m:t>
                    </m:r>
                  </m:oMath>
                </a14:m>
                <a:r>
                  <a:rPr lang="en-US" dirty="0" smtClean="0">
                    <a:sym typeface="Symbol" panose="05050102010706020507" pitchFamily="18" charset="2"/>
                  </a:rPr>
                  <a:t></a:t>
                </a:r>
                <a:r>
                  <a:rPr lang="en-US" i="1" baseline="-25000" dirty="0"/>
                  <a:t>j</a:t>
                </a:r>
                <a:r>
                  <a:rPr lang="en-US" dirty="0" smtClean="0"/>
                  <a:t> </a:t>
                </a:r>
                <a:r>
                  <a:rPr lang="en-US" dirty="0"/>
                  <a:t>for </a:t>
                </a:r>
                <a:r>
                  <a:rPr lang="en-US" dirty="0" smtClean="0"/>
                  <a:t>all </a:t>
                </a:r>
                <a:r>
                  <a:rPr lang="en-US" i="1" dirty="0" smtClean="0"/>
                  <a:t>j</a:t>
                </a:r>
                <a:r>
                  <a:rPr lang="en-US" dirty="0" smtClean="0"/>
                  <a:t> and</a:t>
                </a:r>
                <a:r>
                  <a:rPr lang="en-US" dirty="0"/>
                  <a:t>, hence, of </a:t>
                </a:r>
                <a:r>
                  <a:rPr lang="en-US" i="1" dirty="0"/>
                  <a:t>P</a:t>
                </a:r>
                <a:r>
                  <a:rPr lang="en-US" dirty="0"/>
                  <a:t>. </a:t>
                </a:r>
                <a:endParaRPr lang="en-US" dirty="0" smtClean="0"/>
              </a:p>
              <a:p>
                <a:r>
                  <a:rPr lang="en-US" dirty="0" smtClean="0">
                    <a:solidFill>
                      <a:srgbClr val="008000"/>
                    </a:solidFill>
                  </a:rPr>
                  <a:t>P(s):</a:t>
                </a:r>
                <a:r>
                  <a:rPr lang="en-US" dirty="0" smtClean="0"/>
                  <a:t> </a:t>
                </a:r>
                <a:r>
                  <a:rPr lang="en-US" dirty="0"/>
                  <a:t>the realization of P in the scenario s. </a:t>
                </a:r>
                <a:endParaRPr lang="en-US" dirty="0" smtClean="0"/>
              </a:p>
              <a:p>
                <a:r>
                  <a:rPr lang="en-US" i="1" dirty="0" smtClean="0">
                    <a:solidFill>
                      <a:srgbClr val="008000"/>
                    </a:solidFill>
                  </a:rPr>
                  <a:t>S</a:t>
                </a:r>
                <a:r>
                  <a:rPr lang="en-US" i="1" dirty="0" smtClean="0"/>
                  <a:t>: </a:t>
                </a:r>
                <a:r>
                  <a:rPr lang="en-US" dirty="0" smtClean="0"/>
                  <a:t>set </a:t>
                </a:r>
                <a:r>
                  <a:rPr lang="en-US" dirty="0"/>
                  <a:t>of </a:t>
                </a:r>
                <a:r>
                  <a:rPr lang="en-US" dirty="0" smtClean="0"/>
                  <a:t>scenarios </a:t>
                </a:r>
                <a:br>
                  <a:rPr lang="en-US" dirty="0" smtClean="0"/>
                </a:br>
                <a:r>
                  <a:rPr lang="en-US" dirty="0" smtClean="0"/>
                  <a:t>(discrete finite </a:t>
                </a:r>
                <a:r>
                  <a:rPr lang="en-US" dirty="0"/>
                  <a:t>set </a:t>
                </a:r>
                <a:r>
                  <a:rPr lang="en-US" dirty="0" smtClean="0"/>
                  <a:t>of integers</a:t>
                </a:r>
                <a:r>
                  <a:rPr lang="en-US" dirty="0"/>
                  <a:t>, </a:t>
                </a:r>
                <a:r>
                  <a:rPr lang="en-US" dirty="0" err="1" smtClean="0"/>
                  <a:t>corresp</a:t>
                </a:r>
                <a:r>
                  <a:rPr lang="en-US" dirty="0" smtClean="0"/>
                  <a:t>. </a:t>
                </a:r>
                <a:r>
                  <a:rPr lang="en-US" dirty="0"/>
                  <a:t>to all possible values that </a:t>
                </a:r>
                <a:r>
                  <a:rPr lang="en-US" i="1" dirty="0"/>
                  <a:t>P</a:t>
                </a:r>
                <a:r>
                  <a:rPr lang="en-US" dirty="0"/>
                  <a:t> </a:t>
                </a:r>
                <a:r>
                  <a:rPr lang="en-US" dirty="0" smtClean="0"/>
                  <a:t>may assume</a:t>
                </a:r>
                <a:r>
                  <a:rPr lang="en-US" dirty="0"/>
                  <a:t>)</a:t>
                </a:r>
                <a:endParaRPr lang="en-US" dirty="0" smtClean="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rotWithShape="0">
                <a:blip r:embed="rId3"/>
                <a:stretch>
                  <a:fillRect l="-1975" t="-1746" b="-12718"/>
                </a:stretch>
              </a:blipFill>
            </p:spPr>
            <p:txBody>
              <a:bodyPr/>
              <a:lstStyle/>
              <a:p>
                <a:r>
                  <a:rPr lang="en-US">
                    <a:noFill/>
                  </a:rPr>
                  <a:t> </a:t>
                </a:r>
              </a:p>
            </p:txBody>
          </p:sp>
        </mc:Fallback>
      </mc:AlternateContent>
      <p:sp>
        <p:nvSpPr>
          <p:cNvPr id="4" name="Freccia a destra 3"/>
          <p:cNvSpPr/>
          <p:nvPr/>
        </p:nvSpPr>
        <p:spPr>
          <a:xfrm>
            <a:off x="3995936" y="2780928"/>
            <a:ext cx="79208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7405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Scheduling</a:t>
            </a:r>
            <a:r>
              <a:rPr lang="it-IT" dirty="0" smtClean="0"/>
              <a:t> </a:t>
            </a:r>
            <a:r>
              <a:rPr lang="it-IT" dirty="0" err="1" smtClean="0"/>
              <a:t>maintainance</a:t>
            </a:r>
            <a:r>
              <a:rPr lang="it-IT" dirty="0" smtClean="0"/>
              <a:t> </a:t>
            </a:r>
            <a:r>
              <a:rPr lang="it-IT" dirty="0" err="1" smtClean="0"/>
              <a:t>activities</a:t>
            </a:r>
            <a:endParaRPr lang="en-US" dirty="0"/>
          </a:p>
        </p:txBody>
      </p:sp>
      <p:sp>
        <p:nvSpPr>
          <p:cNvPr id="3" name="Segnaposto contenuto 2"/>
          <p:cNvSpPr>
            <a:spLocks noGrp="1"/>
          </p:cNvSpPr>
          <p:nvPr>
            <p:ph idx="1"/>
          </p:nvPr>
        </p:nvSpPr>
        <p:spPr>
          <a:xfrm>
            <a:off x="251521" y="1196752"/>
            <a:ext cx="8640960" cy="576064"/>
          </a:xfrm>
        </p:spPr>
        <p:txBody>
          <a:bodyPr/>
          <a:lstStyle/>
          <a:p>
            <a:r>
              <a:rPr lang="en-US" dirty="0" smtClean="0"/>
              <a:t>Consider one specific scenario.</a:t>
            </a:r>
          </a:p>
          <a:p>
            <a:endParaRPr lang="en-US" dirty="0" smtClean="0"/>
          </a:p>
          <a:p>
            <a:endParaRPr lang="en-US" dirty="0"/>
          </a:p>
        </p:txBody>
      </p:sp>
      <p:sp>
        <p:nvSpPr>
          <p:cNvPr id="4" name="Rettangolo arrotondato 3"/>
          <p:cNvSpPr/>
          <p:nvPr/>
        </p:nvSpPr>
        <p:spPr>
          <a:xfrm>
            <a:off x="216024" y="1772816"/>
            <a:ext cx="8748464"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The external job B can be seen as a </a:t>
            </a:r>
            <a:r>
              <a:rPr lang="en-US" sz="2400" i="1" dirty="0">
                <a:solidFill>
                  <a:srgbClr val="008000"/>
                </a:solidFill>
              </a:rPr>
              <a:t>maintenance activity</a:t>
            </a:r>
            <a:r>
              <a:rPr lang="en-US" sz="2400" dirty="0"/>
              <a:t> that has to be scheduled in a pre-specified time window</a:t>
            </a:r>
            <a:r>
              <a:rPr lang="en-US" sz="2400" dirty="0" smtClean="0"/>
              <a:t>.</a:t>
            </a:r>
            <a:endParaRPr lang="en-US" sz="2400" dirty="0"/>
          </a:p>
        </p:txBody>
      </p:sp>
      <p:sp>
        <p:nvSpPr>
          <p:cNvPr id="5" name="CasellaDiTesto 4"/>
          <p:cNvSpPr txBox="1"/>
          <p:nvPr/>
        </p:nvSpPr>
        <p:spPr>
          <a:xfrm>
            <a:off x="251521" y="3302982"/>
            <a:ext cx="8784975" cy="3170099"/>
          </a:xfrm>
          <a:prstGeom prst="rect">
            <a:avLst/>
          </a:prstGeom>
          <a:noFill/>
        </p:spPr>
        <p:txBody>
          <a:bodyPr wrap="square" rtlCol="0">
            <a:spAutoFit/>
          </a:bodyPr>
          <a:lstStyle/>
          <a:p>
            <a:r>
              <a:rPr lang="en-US" sz="2000" dirty="0">
                <a:latin typeface="+mn-lt"/>
              </a:rPr>
              <a:t>Several </a:t>
            </a:r>
            <a:r>
              <a:rPr lang="en-US" sz="2000" dirty="0" smtClean="0">
                <a:latin typeface="+mn-lt"/>
              </a:rPr>
              <a:t>versions of maintenance activity scheduling in </a:t>
            </a:r>
            <a:r>
              <a:rPr lang="en-US" sz="2000" dirty="0">
                <a:latin typeface="+mn-lt"/>
              </a:rPr>
              <a:t>the </a:t>
            </a:r>
            <a:r>
              <a:rPr lang="en-US" sz="2000" dirty="0" smtClean="0">
                <a:latin typeface="+mn-lt"/>
              </a:rPr>
              <a:t>literature.</a:t>
            </a:r>
          </a:p>
          <a:p>
            <a:endParaRPr lang="en-US" sz="2000" dirty="0" smtClean="0">
              <a:latin typeface="+mn-lt"/>
            </a:endParaRPr>
          </a:p>
          <a:p>
            <a:r>
              <a:rPr lang="en-US" sz="2000" dirty="0" smtClean="0">
                <a:latin typeface="+mn-lt"/>
              </a:rPr>
              <a:t>Scheduling </a:t>
            </a:r>
            <a:r>
              <a:rPr lang="en-US" sz="2000" dirty="0">
                <a:latin typeface="+mn-lt"/>
              </a:rPr>
              <a:t>a </a:t>
            </a:r>
            <a:r>
              <a:rPr lang="en-US" sz="2000" dirty="0" smtClean="0">
                <a:latin typeface="+mn-lt"/>
              </a:rPr>
              <a:t>flexible maintenance </a:t>
            </a:r>
            <a:r>
              <a:rPr lang="en-US" sz="2000" dirty="0">
                <a:latin typeface="+mn-lt"/>
              </a:rPr>
              <a:t>activity within a given time interval and minimize jobs total completion </a:t>
            </a:r>
            <a:r>
              <a:rPr lang="en-US" sz="2000" dirty="0" smtClean="0">
                <a:latin typeface="+mn-lt"/>
              </a:rPr>
              <a:t>time:</a:t>
            </a:r>
          </a:p>
          <a:p>
            <a:pPr marL="800100" lvl="1" indent="-342900">
              <a:buFont typeface="Courier New" panose="02070309020205020404" pitchFamily="49" charset="0"/>
              <a:buChar char="o"/>
            </a:pPr>
            <a:r>
              <a:rPr lang="en-US" sz="2000" dirty="0" err="1">
                <a:latin typeface="+mn-lt"/>
              </a:rPr>
              <a:t>Adiri</a:t>
            </a:r>
            <a:r>
              <a:rPr lang="en-US" sz="2000" dirty="0">
                <a:latin typeface="+mn-lt"/>
              </a:rPr>
              <a:t> et al.(1989</a:t>
            </a:r>
            <a:r>
              <a:rPr lang="en-US" sz="2000" dirty="0" smtClean="0">
                <a:latin typeface="+mn-lt"/>
              </a:rPr>
              <a:t>): NP-hardness</a:t>
            </a:r>
          </a:p>
          <a:p>
            <a:pPr marL="800100" lvl="1" indent="-342900">
              <a:buFont typeface="Courier New" panose="02070309020205020404" pitchFamily="49" charset="0"/>
              <a:buChar char="o"/>
            </a:pPr>
            <a:r>
              <a:rPr lang="en-US" sz="2000" dirty="0" smtClean="0">
                <a:latin typeface="+mn-lt"/>
              </a:rPr>
              <a:t>Yang </a:t>
            </a:r>
            <a:r>
              <a:rPr lang="en-US" sz="2000" dirty="0">
                <a:latin typeface="+mn-lt"/>
              </a:rPr>
              <a:t>et al. (2011</a:t>
            </a:r>
            <a:r>
              <a:rPr lang="en-US" sz="2000" dirty="0" smtClean="0">
                <a:latin typeface="+mn-lt"/>
              </a:rPr>
              <a:t>): dynamic program running </a:t>
            </a:r>
            <a:r>
              <a:rPr lang="en-US" sz="2000" dirty="0">
                <a:latin typeface="+mn-lt"/>
              </a:rPr>
              <a:t>in </a:t>
            </a:r>
            <a:r>
              <a:rPr lang="en-US" sz="2000" dirty="0" err="1" smtClean="0">
                <a:latin typeface="+mn-lt"/>
              </a:rPr>
              <a:t>pseudopolynomial</a:t>
            </a:r>
            <a:r>
              <a:rPr lang="en-US" sz="2000" dirty="0" smtClean="0">
                <a:latin typeface="+mn-lt"/>
              </a:rPr>
              <a:t> </a:t>
            </a:r>
            <a:r>
              <a:rPr lang="en-US" sz="2000" dirty="0">
                <a:latin typeface="+mn-lt"/>
              </a:rPr>
              <a:t>time and </a:t>
            </a:r>
            <a:r>
              <a:rPr lang="en-US" sz="2000" dirty="0" smtClean="0">
                <a:latin typeface="+mn-lt"/>
              </a:rPr>
              <a:t>approximation properties of  SPT heuristic</a:t>
            </a:r>
          </a:p>
          <a:p>
            <a:pPr marL="800100" lvl="1" indent="-342900">
              <a:buFont typeface="Courier New" panose="02070309020205020404" pitchFamily="49" charset="0"/>
              <a:buChar char="o"/>
            </a:pPr>
            <a:r>
              <a:rPr lang="en-US" sz="2000" dirty="0" smtClean="0">
                <a:latin typeface="+mn-lt"/>
              </a:rPr>
              <a:t>Xu </a:t>
            </a:r>
            <a:r>
              <a:rPr lang="en-US" sz="2000" dirty="0">
                <a:latin typeface="+mn-lt"/>
              </a:rPr>
              <a:t>et al. (2015</a:t>
            </a:r>
            <a:r>
              <a:rPr lang="en-US" sz="2000" dirty="0" smtClean="0">
                <a:latin typeface="+mn-lt"/>
              </a:rPr>
              <a:t>): </a:t>
            </a:r>
            <a:r>
              <a:rPr lang="en-US" sz="2000" dirty="0">
                <a:latin typeface="+mn-lt"/>
              </a:rPr>
              <a:t>propose solution algorithms </a:t>
            </a:r>
            <a:r>
              <a:rPr lang="en-US" sz="2000" dirty="0" smtClean="0">
                <a:latin typeface="+mn-lt"/>
              </a:rPr>
              <a:t>for the </a:t>
            </a:r>
            <a:r>
              <a:rPr lang="en-US" sz="2000" dirty="0">
                <a:latin typeface="+mn-lt"/>
              </a:rPr>
              <a:t>case in which the maintenance period depends on </a:t>
            </a:r>
            <a:r>
              <a:rPr lang="en-US" sz="2000" dirty="0" smtClean="0">
                <a:latin typeface="+mn-lt"/>
              </a:rPr>
              <a:t>the machine </a:t>
            </a:r>
            <a:r>
              <a:rPr lang="en-US" sz="2000" dirty="0">
                <a:latin typeface="+mn-lt"/>
              </a:rPr>
              <a:t>workload. </a:t>
            </a:r>
            <a:endParaRPr lang="en-US" sz="2000" dirty="0" smtClean="0">
              <a:latin typeface="+mn-lt"/>
            </a:endParaRPr>
          </a:p>
          <a:p>
            <a:endParaRPr lang="en-US" sz="2000" dirty="0">
              <a:latin typeface="+mn-lt"/>
            </a:endParaRPr>
          </a:p>
        </p:txBody>
      </p:sp>
    </p:spTree>
    <p:extLst>
      <p:ext uri="{BB962C8B-B14F-4D97-AF65-F5344CB8AC3E}">
        <p14:creationId xmlns:p14="http://schemas.microsoft.com/office/powerpoint/2010/main" val="3425691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Solution </a:t>
            </a:r>
            <a:r>
              <a:rPr lang="it-IT" dirty="0" err="1" smtClean="0"/>
              <a:t>structure</a:t>
            </a:r>
            <a:r>
              <a:rPr lang="it-IT" dirty="0" smtClean="0"/>
              <a:t> for </a:t>
            </a:r>
            <a:r>
              <a:rPr lang="it-IT" dirty="0" err="1" smtClean="0"/>
              <a:t>our</a:t>
            </a:r>
            <a:r>
              <a:rPr lang="it-IT" dirty="0" smtClean="0"/>
              <a:t> </a:t>
            </a:r>
            <a:r>
              <a:rPr lang="it-IT" dirty="0" err="1" smtClean="0"/>
              <a:t>problem</a:t>
            </a:r>
            <a:endParaRPr lang="en-US" dirty="0"/>
          </a:p>
        </p:txBody>
      </p:sp>
      <p:sp>
        <p:nvSpPr>
          <p:cNvPr id="3" name="Segnaposto contenuto 2"/>
          <p:cNvSpPr>
            <a:spLocks noGrp="1"/>
          </p:cNvSpPr>
          <p:nvPr>
            <p:ph idx="1"/>
          </p:nvPr>
        </p:nvSpPr>
        <p:spPr>
          <a:xfrm>
            <a:off x="251521" y="980728"/>
            <a:ext cx="8640960" cy="5328592"/>
          </a:xfrm>
        </p:spPr>
        <p:txBody>
          <a:bodyPr/>
          <a:lstStyle/>
          <a:p>
            <a:r>
              <a:rPr lang="en-US" dirty="0"/>
              <a:t>A </a:t>
            </a:r>
            <a:r>
              <a:rPr lang="en-US" dirty="0">
                <a:solidFill>
                  <a:srgbClr val="008000"/>
                </a:solidFill>
              </a:rPr>
              <a:t>solution</a:t>
            </a:r>
            <a:r>
              <a:rPr lang="en-US" dirty="0"/>
              <a:t> of our problem is a </a:t>
            </a:r>
            <a:r>
              <a:rPr lang="en-US" dirty="0">
                <a:solidFill>
                  <a:srgbClr val="FF0000"/>
                </a:solidFill>
              </a:rPr>
              <a:t>sequence </a:t>
            </a:r>
            <a:r>
              <a:rPr lang="en-US" dirty="0" smtClean="0">
                <a:solidFill>
                  <a:srgbClr val="FF0000"/>
                </a:solidFill>
                <a:sym typeface="Symbol" panose="05050102010706020507" pitchFamily="18" charset="2"/>
              </a:rPr>
              <a:t> </a:t>
            </a:r>
            <a:r>
              <a:rPr lang="en-US" dirty="0" smtClean="0">
                <a:solidFill>
                  <a:srgbClr val="FF0000"/>
                </a:solidFill>
              </a:rPr>
              <a:t>of </a:t>
            </a:r>
            <a:r>
              <a:rPr lang="en-US" i="1" dirty="0" smtClean="0">
                <a:solidFill>
                  <a:srgbClr val="FF0000"/>
                </a:solidFill>
              </a:rPr>
              <a:t>D</a:t>
            </a:r>
            <a:r>
              <a:rPr lang="en-US" dirty="0" smtClean="0">
                <a:solidFill>
                  <a:srgbClr val="FF0000"/>
                </a:solidFill>
              </a:rPr>
              <a:t> </a:t>
            </a:r>
            <a:r>
              <a:rPr lang="en-US" dirty="0">
                <a:solidFill>
                  <a:srgbClr val="FF0000"/>
                </a:solidFill>
              </a:rPr>
              <a:t>jobs</a:t>
            </a:r>
            <a:r>
              <a:rPr lang="en-US" dirty="0"/>
              <a:t>, only</a:t>
            </a:r>
            <a:r>
              <a:rPr lang="en-US" dirty="0" smtClean="0"/>
              <a:t>.</a:t>
            </a:r>
          </a:p>
          <a:p>
            <a:endParaRPr lang="en-US" dirty="0"/>
          </a:p>
          <a:p>
            <a:r>
              <a:rPr lang="en-US" dirty="0"/>
              <a:t>Its value depends on </a:t>
            </a:r>
            <a:r>
              <a:rPr lang="en-US" dirty="0">
                <a:solidFill>
                  <a:srgbClr val="FF0000"/>
                </a:solidFill>
                <a:sym typeface="Symbol" panose="05050102010706020507" pitchFamily="18" charset="2"/>
              </a:rPr>
              <a:t></a:t>
            </a:r>
            <a:r>
              <a:rPr lang="en-US" dirty="0" smtClean="0"/>
              <a:t> </a:t>
            </a:r>
            <a:r>
              <a:rPr lang="en-US" dirty="0"/>
              <a:t>and on the realization of </a:t>
            </a:r>
            <a:r>
              <a:rPr lang="en-US" i="1" dirty="0"/>
              <a:t>P</a:t>
            </a:r>
            <a:r>
              <a:rPr lang="en-US" dirty="0"/>
              <a:t> and it </a:t>
            </a:r>
            <a:r>
              <a:rPr lang="en-US" dirty="0" smtClean="0"/>
              <a:t>is equal </a:t>
            </a:r>
            <a:r>
              <a:rPr lang="en-US" dirty="0"/>
              <a:t>to the total completion time of the </a:t>
            </a:r>
            <a:r>
              <a:rPr lang="en-US" i="1" dirty="0"/>
              <a:t>D</a:t>
            </a:r>
            <a:r>
              <a:rPr lang="en-US" dirty="0"/>
              <a:t> jobs in </a:t>
            </a:r>
            <a:r>
              <a:rPr lang="en-US" dirty="0" smtClean="0"/>
              <a:t>the </a:t>
            </a:r>
            <a:r>
              <a:rPr lang="en-US" dirty="0" smtClean="0">
                <a:solidFill>
                  <a:srgbClr val="008000"/>
                </a:solidFill>
              </a:rPr>
              <a:t>realization </a:t>
            </a:r>
            <a:r>
              <a:rPr lang="en-US" dirty="0">
                <a:solidFill>
                  <a:srgbClr val="008000"/>
                </a:solidFill>
              </a:rPr>
              <a:t>schedule </a:t>
            </a:r>
            <a:r>
              <a:rPr lang="en-US" dirty="0" smtClean="0">
                <a:solidFill>
                  <a:srgbClr val="008000"/>
                </a:solidFill>
                <a:sym typeface="Symbol" panose="05050102010706020507" pitchFamily="18" charset="2"/>
              </a:rPr>
              <a:t></a:t>
            </a:r>
            <a:r>
              <a:rPr lang="en-US" dirty="0" smtClean="0">
                <a:solidFill>
                  <a:srgbClr val="008000"/>
                </a:solidFill>
              </a:rPr>
              <a:t>(</a:t>
            </a:r>
            <a:r>
              <a:rPr lang="en-US" dirty="0">
                <a:solidFill>
                  <a:srgbClr val="008000"/>
                </a:solidFill>
                <a:sym typeface="Symbol" panose="05050102010706020507" pitchFamily="18" charset="2"/>
              </a:rPr>
              <a:t></a:t>
            </a:r>
            <a:r>
              <a:rPr lang="en-US" dirty="0" smtClean="0">
                <a:solidFill>
                  <a:srgbClr val="008000"/>
                </a:solidFill>
              </a:rPr>
              <a:t>; </a:t>
            </a:r>
            <a:r>
              <a:rPr lang="en-US" dirty="0">
                <a:solidFill>
                  <a:srgbClr val="008000"/>
                </a:solidFill>
              </a:rPr>
              <a:t>s</a:t>
            </a:r>
            <a:r>
              <a:rPr lang="en-US" dirty="0" smtClean="0">
                <a:solidFill>
                  <a:srgbClr val="008000"/>
                </a:solidFill>
              </a:rPr>
              <a:t>)</a:t>
            </a:r>
            <a:r>
              <a:rPr lang="en-US" dirty="0" smtClean="0"/>
              <a:t>.</a:t>
            </a:r>
            <a:endParaRPr lang="en-US" dirty="0"/>
          </a:p>
          <a:p>
            <a:pPr>
              <a:spcBef>
                <a:spcPts val="0"/>
              </a:spcBef>
              <a:spcAft>
                <a:spcPts val="0"/>
              </a:spcAft>
            </a:pPr>
            <a:endParaRPr lang="en-US" dirty="0" smtClean="0"/>
          </a:p>
          <a:p>
            <a:r>
              <a:rPr lang="en-US" dirty="0">
                <a:solidFill>
                  <a:srgbClr val="003366"/>
                </a:solidFill>
                <a:sym typeface="Symbol" panose="05050102010706020507" pitchFamily="18" charset="2"/>
              </a:rPr>
              <a:t></a:t>
            </a:r>
            <a:r>
              <a:rPr lang="en-US" dirty="0">
                <a:solidFill>
                  <a:srgbClr val="003366"/>
                </a:solidFill>
              </a:rPr>
              <a:t>(</a:t>
            </a:r>
            <a:r>
              <a:rPr lang="en-US" dirty="0">
                <a:solidFill>
                  <a:srgbClr val="003366"/>
                </a:solidFill>
                <a:sym typeface="Symbol" panose="05050102010706020507" pitchFamily="18" charset="2"/>
              </a:rPr>
              <a:t></a:t>
            </a:r>
            <a:r>
              <a:rPr lang="en-US" dirty="0">
                <a:solidFill>
                  <a:srgbClr val="003366"/>
                </a:solidFill>
              </a:rPr>
              <a:t>; s</a:t>
            </a:r>
            <a:r>
              <a:rPr lang="en-US" dirty="0" smtClean="0">
                <a:solidFill>
                  <a:srgbClr val="003366"/>
                </a:solidFill>
              </a:rPr>
              <a:t>) is built as follows:</a:t>
            </a:r>
          </a:p>
          <a:p>
            <a:pPr lvl="2"/>
            <a:r>
              <a:rPr lang="en-US" sz="2400" dirty="0" smtClean="0"/>
              <a:t>Given </a:t>
            </a:r>
            <a:r>
              <a:rPr lang="en-US" sz="2400" dirty="0"/>
              <a:t>a scenario </a:t>
            </a:r>
            <a:r>
              <a:rPr lang="en-US" sz="2400" i="1" dirty="0"/>
              <a:t>s</a:t>
            </a:r>
            <a:r>
              <a:rPr lang="en-US" sz="2400" dirty="0"/>
              <a:t> and P(</a:t>
            </a:r>
            <a:r>
              <a:rPr lang="en-US" sz="2400" i="1" dirty="0"/>
              <a:t>s</a:t>
            </a:r>
            <a:r>
              <a:rPr lang="en-US" sz="2400" dirty="0"/>
              <a:t>), </a:t>
            </a:r>
            <a:r>
              <a:rPr lang="en-US" sz="2400" dirty="0">
                <a:solidFill>
                  <a:srgbClr val="008000"/>
                </a:solidFill>
              </a:rPr>
              <a:t>the block </a:t>
            </a:r>
            <a:r>
              <a:rPr lang="en-US" sz="2400" i="1" dirty="0">
                <a:solidFill>
                  <a:srgbClr val="008000"/>
                </a:solidFill>
              </a:rPr>
              <a:t>B</a:t>
            </a:r>
            <a:r>
              <a:rPr lang="en-US" sz="2400" dirty="0">
                <a:solidFill>
                  <a:srgbClr val="008000"/>
                </a:solidFill>
              </a:rPr>
              <a:t> of the </a:t>
            </a:r>
            <a:r>
              <a:rPr lang="en-US" sz="2400" dirty="0" smtClean="0">
                <a:solidFill>
                  <a:srgbClr val="008000"/>
                </a:solidFill>
              </a:rPr>
              <a:t>external jobs </a:t>
            </a:r>
            <a:r>
              <a:rPr lang="en-US" sz="2400" dirty="0">
                <a:solidFill>
                  <a:srgbClr val="008000"/>
                </a:solidFill>
              </a:rPr>
              <a:t>is processed at the latest available time</a:t>
            </a:r>
            <a:r>
              <a:rPr lang="en-US" sz="2400" dirty="0"/>
              <a:t> so that: </a:t>
            </a:r>
            <a:endParaRPr lang="en-US" sz="2400" dirty="0" smtClean="0"/>
          </a:p>
          <a:p>
            <a:pPr lvl="3">
              <a:buFont typeface="Wingdings" panose="05000000000000000000" pitchFamily="2" charset="2"/>
              <a:buChar char="§"/>
            </a:pPr>
            <a:r>
              <a:rPr lang="en-US" sz="2400" dirty="0" smtClean="0"/>
              <a:t> it does </a:t>
            </a:r>
            <a:r>
              <a:rPr lang="en-US" sz="2400" dirty="0"/>
              <a:t>not violate the given deadline </a:t>
            </a:r>
            <a:r>
              <a:rPr lang="en-US" sz="2400" i="1" dirty="0"/>
              <a:t>d</a:t>
            </a:r>
            <a:r>
              <a:rPr lang="en-US" sz="2400" dirty="0"/>
              <a:t> and </a:t>
            </a:r>
          </a:p>
          <a:p>
            <a:pPr lvl="3">
              <a:buFont typeface="Wingdings" panose="05000000000000000000" pitchFamily="2" charset="2"/>
              <a:buChar char="§"/>
            </a:pPr>
            <a:r>
              <a:rPr lang="en-US" sz="2400" dirty="0" smtClean="0"/>
              <a:t> </a:t>
            </a:r>
            <a:r>
              <a:rPr lang="en-US" sz="2400" dirty="0"/>
              <a:t>it does </a:t>
            </a:r>
            <a:r>
              <a:rPr lang="en-US" sz="2400" dirty="0" smtClean="0"/>
              <a:t>not introduce </a:t>
            </a:r>
            <a:r>
              <a:rPr lang="en-US" sz="2400" dirty="0"/>
              <a:t>any unnecessary idle time in the schedule </a:t>
            </a:r>
            <a:r>
              <a:rPr lang="en-US" sz="2400" dirty="0" smtClean="0"/>
              <a:t>after its </a:t>
            </a:r>
            <a:r>
              <a:rPr lang="en-US" sz="2400" dirty="0"/>
              <a:t>release time. </a:t>
            </a:r>
            <a:endParaRPr lang="en-US" sz="2400" dirty="0" smtClean="0"/>
          </a:p>
          <a:p>
            <a:pPr lvl="2"/>
            <a:r>
              <a:rPr lang="en-US" sz="2400" dirty="0" smtClean="0"/>
              <a:t>The </a:t>
            </a:r>
            <a:r>
              <a:rPr lang="en-US" sz="2400" dirty="0"/>
              <a:t>jobs of </a:t>
            </a:r>
            <a:r>
              <a:rPr lang="en-US" sz="2400" i="1" dirty="0"/>
              <a:t>D</a:t>
            </a:r>
            <a:r>
              <a:rPr lang="en-US" sz="2400" dirty="0"/>
              <a:t> are processed according </a:t>
            </a:r>
            <a:r>
              <a:rPr lang="en-US" sz="2400" dirty="0" smtClean="0"/>
              <a:t>to the </a:t>
            </a:r>
            <a:r>
              <a:rPr lang="en-US" sz="2400" dirty="0"/>
              <a:t>sequence </a:t>
            </a:r>
            <a:r>
              <a:rPr lang="en-US" sz="2400" dirty="0">
                <a:solidFill>
                  <a:srgbClr val="FF0000"/>
                </a:solidFill>
                <a:sym typeface="Symbol" panose="05050102010706020507" pitchFamily="18" charset="2"/>
              </a:rPr>
              <a:t></a:t>
            </a:r>
            <a:r>
              <a:rPr lang="en-US" sz="2400" dirty="0" smtClean="0"/>
              <a:t>. </a:t>
            </a:r>
            <a:endParaRPr lang="en-US" sz="2400" dirty="0"/>
          </a:p>
        </p:txBody>
      </p:sp>
    </p:spTree>
    <p:extLst>
      <p:ext uri="{BB962C8B-B14F-4D97-AF65-F5344CB8AC3E}">
        <p14:creationId xmlns:p14="http://schemas.microsoft.com/office/powerpoint/2010/main" val="391174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Retrospettivo">
  <a:themeElements>
    <a:clrScheme name="Retrospettiv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73956</TotalTime>
  <Words>5516</Words>
  <Application>Microsoft Office PowerPoint</Application>
  <PresentationFormat>Presentazione su schermo (4:3)</PresentationFormat>
  <Paragraphs>1282</Paragraphs>
  <Slides>43</Slides>
  <Notes>40</Notes>
  <HiddenSlides>4</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43</vt:i4>
      </vt:variant>
    </vt:vector>
  </HeadingPairs>
  <TitlesOfParts>
    <vt:vector size="51" baseType="lpstr">
      <vt:lpstr>Arial</vt:lpstr>
      <vt:lpstr>Calibri</vt:lpstr>
      <vt:lpstr>Calibri Light</vt:lpstr>
      <vt:lpstr>Cambria Math</vt:lpstr>
      <vt:lpstr>Courier New</vt:lpstr>
      <vt:lpstr>Symbol</vt:lpstr>
      <vt:lpstr>Wingdings</vt:lpstr>
      <vt:lpstr>Retrospettivo</vt:lpstr>
      <vt:lpstr>Robust single machine scheduling with external-party jobs</vt:lpstr>
      <vt:lpstr>The addressed problem</vt:lpstr>
      <vt:lpstr>The addressed problem</vt:lpstr>
      <vt:lpstr>Robust optimization</vt:lpstr>
      <vt:lpstr>Problem definition</vt:lpstr>
      <vt:lpstr>Example</vt:lpstr>
      <vt:lpstr>Notation and simplifications</vt:lpstr>
      <vt:lpstr>Scheduling maintainance activities</vt:lpstr>
      <vt:lpstr>Solution structure for our problem</vt:lpstr>
      <vt:lpstr>Example</vt:lpstr>
      <vt:lpstr>Example</vt:lpstr>
      <vt:lpstr>Minimax Regret</vt:lpstr>
      <vt:lpstr>RSEP</vt:lpstr>
      <vt:lpstr>Robust single machine scheduling</vt:lpstr>
      <vt:lpstr>Some  properties</vt:lpstr>
      <vt:lpstr>Some properties</vt:lpstr>
      <vt:lpstr>Some properties</vt:lpstr>
      <vt:lpstr>Some properties</vt:lpstr>
      <vt:lpstr>First MILP formulation</vt:lpstr>
      <vt:lpstr>First MILP formulation</vt:lpstr>
      <vt:lpstr>First MILP formulation</vt:lpstr>
      <vt:lpstr>First MILP formulation</vt:lpstr>
      <vt:lpstr>First MILP formulation</vt:lpstr>
      <vt:lpstr>First MILP formulation</vt:lpstr>
      <vt:lpstr>First MILP formulation</vt:lpstr>
      <vt:lpstr>First MILP formulation</vt:lpstr>
      <vt:lpstr>Second MILP formulation</vt:lpstr>
      <vt:lpstr>Second MILP formulation</vt:lpstr>
      <vt:lpstr>Experimental results</vt:lpstr>
      <vt:lpstr>Instance classes</vt:lpstr>
      <vt:lpstr>Results for processing times in [1,15]</vt:lpstr>
      <vt:lpstr>Computational results (central time wind.)</vt:lpstr>
      <vt:lpstr>Computational results (early time window)</vt:lpstr>
      <vt:lpstr>Computational results (late time window)</vt:lpstr>
      <vt:lpstr>Computational results</vt:lpstr>
      <vt:lpstr>Computational results</vt:lpstr>
      <vt:lpstr>Computational results</vt:lpstr>
      <vt:lpstr>Computational results: SPT performance</vt:lpstr>
      <vt:lpstr>Computational results</vt:lpstr>
      <vt:lpstr>Computational results</vt:lpstr>
      <vt:lpstr>Computational results</vt:lpstr>
      <vt:lpstr>Computational results</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gnic</dc:creator>
  <cp:lastModifiedBy>Gaia</cp:lastModifiedBy>
  <cp:revision>236</cp:revision>
  <cp:lastPrinted>2016-06-24T17:28:53Z</cp:lastPrinted>
  <dcterms:created xsi:type="dcterms:W3CDTF">2015-03-10T14:40:19Z</dcterms:created>
  <dcterms:modified xsi:type="dcterms:W3CDTF">2016-06-30T08:26:02Z</dcterms:modified>
</cp:coreProperties>
</file>