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56" r:id="rId2"/>
    <p:sldId id="281" r:id="rId3"/>
    <p:sldId id="284" r:id="rId4"/>
    <p:sldId id="287" r:id="rId5"/>
    <p:sldId id="288" r:id="rId6"/>
    <p:sldId id="289" r:id="rId7"/>
    <p:sldId id="290" r:id="rId8"/>
    <p:sldId id="260" r:id="rId9"/>
    <p:sldId id="261" r:id="rId10"/>
    <p:sldId id="262" r:id="rId11"/>
    <p:sldId id="263" r:id="rId12"/>
    <p:sldId id="264" r:id="rId13"/>
    <p:sldId id="265" r:id="rId14"/>
    <p:sldId id="266" r:id="rId15"/>
    <p:sldId id="267" r:id="rId16"/>
    <p:sldId id="268" r:id="rId17"/>
    <p:sldId id="279" r:id="rId18"/>
    <p:sldId id="277" r:id="rId19"/>
    <p:sldId id="278" r:id="rId20"/>
    <p:sldId id="272" r:id="rId21"/>
    <p:sldId id="273" r:id="rId22"/>
    <p:sldId id="274" r:id="rId23"/>
    <p:sldId id="285" r:id="rId24"/>
    <p:sldId id="276" r:id="rId25"/>
    <p:sldId id="286" r:id="rId26"/>
    <p:sldId id="280"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50DF"/>
    <a:srgbClr val="BBCEF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wmf"/><Relationship Id="rId1" Type="http://schemas.openxmlformats.org/officeDocument/2006/relationships/image" Target="../media/image2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emf"/><Relationship Id="rId4" Type="http://schemas.openxmlformats.org/officeDocument/2006/relationships/image" Target="../media/image3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image" Target="../media/image33.e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image" Target="../media/image30.wmf"/><Relationship Id="rId7" Type="http://schemas.openxmlformats.org/officeDocument/2006/relationships/image" Target="../media/image39.wmf"/><Relationship Id="rId2" Type="http://schemas.openxmlformats.org/officeDocument/2006/relationships/image" Target="../media/image29.wmf"/><Relationship Id="rId1" Type="http://schemas.openxmlformats.org/officeDocument/2006/relationships/image" Target="../media/image35.e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 Id="rId9" Type="http://schemas.openxmlformats.org/officeDocument/2006/relationships/image" Target="../media/image4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e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3.emf"/><Relationship Id="rId3" Type="http://schemas.openxmlformats.org/officeDocument/2006/relationships/image" Target="../media/image48.wmf"/><Relationship Id="rId7" Type="http://schemas.openxmlformats.org/officeDocument/2006/relationships/image" Target="../media/image52.wmf"/><Relationship Id="rId2" Type="http://schemas.openxmlformats.org/officeDocument/2006/relationships/image" Target="../media/image47.wmf"/><Relationship Id="rId1" Type="http://schemas.openxmlformats.org/officeDocument/2006/relationships/image" Target="../media/image46.e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512984-906D-47B0-8E52-113DB5B090F6}" type="datetimeFigureOut">
              <a:rPr lang="ru-RU" smtClean="0"/>
              <a:pPr/>
              <a:t>29.06.2016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44C102-3A51-4A7C-933A-79FB64602B06}" type="slidenum">
              <a:rPr lang="ru-RU" smtClean="0"/>
              <a:pPr/>
              <a:t>‹#›</a:t>
            </a:fld>
            <a:endParaRPr lang="ru-RU"/>
          </a:p>
        </p:txBody>
      </p:sp>
    </p:spTree>
    <p:extLst>
      <p:ext uri="{BB962C8B-B14F-4D97-AF65-F5344CB8AC3E}">
        <p14:creationId xmlns:p14="http://schemas.microsoft.com/office/powerpoint/2010/main" xmlns="" val="350465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F3BCBA18-0418-4B81-AC6F-4B9DF0A1FFFA}" type="datetime1">
              <a:rPr lang="ru-RU" smtClean="0"/>
              <a:pPr/>
              <a:t>29.06.2016</a:t>
            </a:fld>
            <a:endParaRPr lang="ru-RU"/>
          </a:p>
        </p:txBody>
      </p:sp>
      <p:sp>
        <p:nvSpPr>
          <p:cNvPr id="17" name="Нижний колонтитул 16"/>
          <p:cNvSpPr>
            <a:spLocks noGrp="1"/>
          </p:cNvSpPr>
          <p:nvPr>
            <p:ph type="ftr" sz="quarter" idx="11"/>
          </p:nvPr>
        </p:nvSpPr>
        <p:spPr/>
        <p:txBody>
          <a:bodyPr/>
          <a:lstStyle/>
          <a:p>
            <a:r>
              <a:rPr lang="en-GB" smtClean="0"/>
              <a:t>IFOST 2015, Indonesia</a:t>
            </a:r>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232E324C-5034-4B64-B988-D71308A61996}"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FB5E15C-5813-40F1-8DC7-8F15B6348179}" type="datetime1">
              <a:rPr lang="ru-RU" smtClean="0"/>
              <a:pPr/>
              <a:t>29.06.2016</a:t>
            </a:fld>
            <a:endParaRPr lang="ru-RU"/>
          </a:p>
        </p:txBody>
      </p:sp>
      <p:sp>
        <p:nvSpPr>
          <p:cNvPr id="5" name="Нижний колонтитул 4"/>
          <p:cNvSpPr>
            <a:spLocks noGrp="1"/>
          </p:cNvSpPr>
          <p:nvPr>
            <p:ph type="ftr" sz="quarter" idx="11"/>
          </p:nvPr>
        </p:nvSpPr>
        <p:spPr/>
        <p:txBody>
          <a:bodyPr/>
          <a:lstStyle/>
          <a:p>
            <a:r>
              <a:rPr lang="en-GB" smtClean="0"/>
              <a:t>IFOST 2015, Indonesia</a:t>
            </a:r>
            <a:endParaRPr lang="ru-RU"/>
          </a:p>
        </p:txBody>
      </p:sp>
      <p:sp>
        <p:nvSpPr>
          <p:cNvPr id="6" name="Номер слайда 5"/>
          <p:cNvSpPr>
            <a:spLocks noGrp="1"/>
          </p:cNvSpPr>
          <p:nvPr>
            <p:ph type="sldNum" sz="quarter" idx="12"/>
          </p:nvPr>
        </p:nvSpPr>
        <p:spPr/>
        <p:txBody>
          <a:bodyPr/>
          <a:lstStyle/>
          <a:p>
            <a:fld id="{232E324C-5034-4B64-B988-D71308A6199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183FF9A-AFAB-4C08-98FA-6BFF9FC7073C}" type="datetime1">
              <a:rPr lang="ru-RU" smtClean="0"/>
              <a:pPr/>
              <a:t>29.06.2016</a:t>
            </a:fld>
            <a:endParaRPr lang="ru-RU"/>
          </a:p>
        </p:txBody>
      </p:sp>
      <p:sp>
        <p:nvSpPr>
          <p:cNvPr id="5" name="Нижний колонтитул 4"/>
          <p:cNvSpPr>
            <a:spLocks noGrp="1"/>
          </p:cNvSpPr>
          <p:nvPr>
            <p:ph type="ftr" sz="quarter" idx="11"/>
          </p:nvPr>
        </p:nvSpPr>
        <p:spPr/>
        <p:txBody>
          <a:bodyPr/>
          <a:lstStyle/>
          <a:p>
            <a:r>
              <a:rPr lang="en-GB" smtClean="0"/>
              <a:t>IFOST 2015, Indonesia</a:t>
            </a:r>
            <a:endParaRPr lang="ru-RU"/>
          </a:p>
        </p:txBody>
      </p:sp>
      <p:sp>
        <p:nvSpPr>
          <p:cNvPr id="6" name="Номер слайда 5"/>
          <p:cNvSpPr>
            <a:spLocks noGrp="1"/>
          </p:cNvSpPr>
          <p:nvPr>
            <p:ph type="sldNum" sz="quarter" idx="12"/>
          </p:nvPr>
        </p:nvSpPr>
        <p:spPr/>
        <p:txBody>
          <a:bodyPr/>
          <a:lstStyle/>
          <a:p>
            <a:fld id="{232E324C-5034-4B64-B988-D71308A6199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7736873-CD24-4289-AEC4-5D585883CE5E}" type="datetime1">
              <a:rPr lang="ru-RU" smtClean="0"/>
              <a:pPr/>
              <a:t>29.06.2016</a:t>
            </a:fld>
            <a:endParaRPr lang="ru-RU"/>
          </a:p>
        </p:txBody>
      </p:sp>
      <p:sp>
        <p:nvSpPr>
          <p:cNvPr id="5" name="Нижний колонтитул 4"/>
          <p:cNvSpPr>
            <a:spLocks noGrp="1"/>
          </p:cNvSpPr>
          <p:nvPr>
            <p:ph type="ftr" sz="quarter" idx="11"/>
          </p:nvPr>
        </p:nvSpPr>
        <p:spPr/>
        <p:txBody>
          <a:bodyPr/>
          <a:lstStyle/>
          <a:p>
            <a:r>
              <a:rPr lang="en-GB" smtClean="0"/>
              <a:t>IFOST 2015, Indonesia</a:t>
            </a:r>
            <a:endParaRPr lang="ru-RU"/>
          </a:p>
        </p:txBody>
      </p:sp>
      <p:sp>
        <p:nvSpPr>
          <p:cNvPr id="6" name="Номер слайда 5"/>
          <p:cNvSpPr>
            <a:spLocks noGrp="1"/>
          </p:cNvSpPr>
          <p:nvPr>
            <p:ph type="sldNum" sz="quarter" idx="12"/>
          </p:nvPr>
        </p:nvSpPr>
        <p:spPr/>
        <p:txBody>
          <a:bodyPr/>
          <a:lstStyle/>
          <a:p>
            <a:fld id="{232E324C-5034-4B64-B988-D71308A61996}" type="slidenum">
              <a:rPr lang="ru-RU" smtClean="0"/>
              <a:pPr/>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171D6E9-8F07-4A9B-BC38-12D2C0595F92}" type="datetime1">
              <a:rPr lang="ru-RU" smtClean="0"/>
              <a:pPr/>
              <a:t>29.06.2016</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r>
              <a:rPr lang="en-GB" smtClean="0"/>
              <a:t>IFOST 2015, Indonesia</a:t>
            </a:r>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232E324C-5034-4B64-B988-D71308A61996}"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496C0790-B340-4E4B-8AEA-B6090775B750}" type="datetime1">
              <a:rPr lang="ru-RU" smtClean="0"/>
              <a:pPr/>
              <a:t>29.06.2016</a:t>
            </a:fld>
            <a:endParaRPr lang="ru-RU"/>
          </a:p>
        </p:txBody>
      </p:sp>
      <p:sp>
        <p:nvSpPr>
          <p:cNvPr id="6" name="Нижний колонтитул 5"/>
          <p:cNvSpPr>
            <a:spLocks noGrp="1"/>
          </p:cNvSpPr>
          <p:nvPr>
            <p:ph type="ftr" sz="quarter" idx="11"/>
          </p:nvPr>
        </p:nvSpPr>
        <p:spPr/>
        <p:txBody>
          <a:bodyPr/>
          <a:lstStyle/>
          <a:p>
            <a:r>
              <a:rPr lang="en-GB" smtClean="0"/>
              <a:t>IFOST 2015, Indonesia</a:t>
            </a:r>
            <a:endParaRPr lang="ru-RU"/>
          </a:p>
        </p:txBody>
      </p:sp>
      <p:sp>
        <p:nvSpPr>
          <p:cNvPr id="7" name="Номер слайда 6"/>
          <p:cNvSpPr>
            <a:spLocks noGrp="1"/>
          </p:cNvSpPr>
          <p:nvPr>
            <p:ph type="sldNum" sz="quarter" idx="12"/>
          </p:nvPr>
        </p:nvSpPr>
        <p:spPr/>
        <p:txBody>
          <a:bodyPr/>
          <a:lstStyle/>
          <a:p>
            <a:fld id="{232E324C-5034-4B64-B988-D71308A61996}" type="slidenum">
              <a:rPr lang="ru-RU" smtClean="0"/>
              <a:pPr/>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FDB2090-A938-4974-9C71-39F8A2A51801}" type="datetime1">
              <a:rPr lang="ru-RU" smtClean="0"/>
              <a:pPr/>
              <a:t>29.06.2016</a:t>
            </a:fld>
            <a:endParaRPr lang="ru-RU"/>
          </a:p>
        </p:txBody>
      </p:sp>
      <p:sp>
        <p:nvSpPr>
          <p:cNvPr id="8" name="Нижний колонтитул 7"/>
          <p:cNvSpPr>
            <a:spLocks noGrp="1"/>
          </p:cNvSpPr>
          <p:nvPr>
            <p:ph type="ftr" sz="quarter" idx="11"/>
          </p:nvPr>
        </p:nvSpPr>
        <p:spPr/>
        <p:txBody>
          <a:bodyPr/>
          <a:lstStyle/>
          <a:p>
            <a:r>
              <a:rPr lang="en-GB" smtClean="0"/>
              <a:t>IFOST 2015, Indonesia</a:t>
            </a:r>
            <a:endParaRPr lang="ru-RU"/>
          </a:p>
        </p:txBody>
      </p:sp>
      <p:sp>
        <p:nvSpPr>
          <p:cNvPr id="9" name="Номер слайда 8"/>
          <p:cNvSpPr>
            <a:spLocks noGrp="1"/>
          </p:cNvSpPr>
          <p:nvPr>
            <p:ph type="sldNum" sz="quarter" idx="12"/>
          </p:nvPr>
        </p:nvSpPr>
        <p:spPr/>
        <p:txBody>
          <a:bodyPr/>
          <a:lstStyle/>
          <a:p>
            <a:fld id="{232E324C-5034-4B64-B988-D71308A61996}" type="slidenum">
              <a:rPr lang="ru-RU" smtClean="0"/>
              <a:pPr/>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76F31A8-D9A6-4858-9090-EB369592546B}" type="datetime1">
              <a:rPr lang="ru-RU" smtClean="0"/>
              <a:pPr/>
              <a:t>29.06.2016</a:t>
            </a:fld>
            <a:endParaRPr lang="ru-RU"/>
          </a:p>
        </p:txBody>
      </p:sp>
      <p:sp>
        <p:nvSpPr>
          <p:cNvPr id="4" name="Нижний колонтитул 3"/>
          <p:cNvSpPr>
            <a:spLocks noGrp="1"/>
          </p:cNvSpPr>
          <p:nvPr>
            <p:ph type="ftr" sz="quarter" idx="11"/>
          </p:nvPr>
        </p:nvSpPr>
        <p:spPr/>
        <p:txBody>
          <a:bodyPr/>
          <a:lstStyle/>
          <a:p>
            <a:r>
              <a:rPr lang="en-GB" smtClean="0"/>
              <a:t>IFOST 2015, Indonesia</a:t>
            </a:r>
            <a:endParaRPr lang="ru-RU"/>
          </a:p>
        </p:txBody>
      </p:sp>
      <p:sp>
        <p:nvSpPr>
          <p:cNvPr id="5" name="Номер слайда 4"/>
          <p:cNvSpPr>
            <a:spLocks noGrp="1"/>
          </p:cNvSpPr>
          <p:nvPr>
            <p:ph type="sldNum" sz="quarter" idx="12"/>
          </p:nvPr>
        </p:nvSpPr>
        <p:spPr/>
        <p:txBody>
          <a:bodyPr/>
          <a:lstStyle/>
          <a:p>
            <a:fld id="{232E324C-5034-4B64-B988-D71308A6199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FE0A199-1480-4534-90C2-D0BABE97BABC}" type="datetime1">
              <a:rPr lang="ru-RU" smtClean="0"/>
              <a:pPr/>
              <a:t>29.06.2016</a:t>
            </a:fld>
            <a:endParaRPr lang="ru-RU"/>
          </a:p>
        </p:txBody>
      </p:sp>
      <p:sp>
        <p:nvSpPr>
          <p:cNvPr id="3" name="Нижний колонтитул 2"/>
          <p:cNvSpPr>
            <a:spLocks noGrp="1"/>
          </p:cNvSpPr>
          <p:nvPr>
            <p:ph type="ftr" sz="quarter" idx="11"/>
          </p:nvPr>
        </p:nvSpPr>
        <p:spPr/>
        <p:txBody>
          <a:bodyPr/>
          <a:lstStyle/>
          <a:p>
            <a:r>
              <a:rPr lang="en-GB" smtClean="0"/>
              <a:t>IFOST 2015, Indonesia</a:t>
            </a:r>
            <a:endParaRPr lang="ru-RU"/>
          </a:p>
        </p:txBody>
      </p:sp>
      <p:sp>
        <p:nvSpPr>
          <p:cNvPr id="4" name="Номер слайда 3"/>
          <p:cNvSpPr>
            <a:spLocks noGrp="1"/>
          </p:cNvSpPr>
          <p:nvPr>
            <p:ph type="sldNum" sz="quarter" idx="12"/>
          </p:nvPr>
        </p:nvSpPr>
        <p:spPr/>
        <p:txBody>
          <a:bodyPr/>
          <a:lstStyle/>
          <a:p>
            <a:fld id="{232E324C-5034-4B64-B988-D71308A6199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FE30582-AA06-4745-BB99-9BA720ED975A}" type="datetime1">
              <a:rPr lang="ru-RU" smtClean="0"/>
              <a:pPr/>
              <a:t>29.06.2016</a:t>
            </a:fld>
            <a:endParaRPr lang="ru-RU"/>
          </a:p>
        </p:txBody>
      </p:sp>
      <p:sp>
        <p:nvSpPr>
          <p:cNvPr id="6" name="Нижний колонтитул 5"/>
          <p:cNvSpPr>
            <a:spLocks noGrp="1"/>
          </p:cNvSpPr>
          <p:nvPr>
            <p:ph type="ftr" sz="quarter" idx="11"/>
          </p:nvPr>
        </p:nvSpPr>
        <p:spPr/>
        <p:txBody>
          <a:bodyPr/>
          <a:lstStyle/>
          <a:p>
            <a:r>
              <a:rPr lang="en-GB" smtClean="0"/>
              <a:t>IFOST 2015, Indonesia</a:t>
            </a:r>
            <a:endParaRPr lang="ru-RU"/>
          </a:p>
        </p:txBody>
      </p:sp>
      <p:sp>
        <p:nvSpPr>
          <p:cNvPr id="7" name="Номер слайда 6"/>
          <p:cNvSpPr>
            <a:spLocks noGrp="1"/>
          </p:cNvSpPr>
          <p:nvPr>
            <p:ph type="sldNum" sz="quarter" idx="12"/>
          </p:nvPr>
        </p:nvSpPr>
        <p:spPr/>
        <p:txBody>
          <a:bodyPr/>
          <a:lstStyle/>
          <a:p>
            <a:fld id="{232E324C-5034-4B64-B988-D71308A61996}" type="slidenum">
              <a:rPr lang="ru-RU" smtClean="0"/>
              <a:pPr/>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315BF84-34AA-4299-8E2C-3746874AFD68}" type="datetime1">
              <a:rPr lang="ru-RU" smtClean="0"/>
              <a:pPr/>
              <a:t>29.06.2016</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r>
              <a:rPr lang="en-GB" smtClean="0"/>
              <a:t>IFOST 2015, Indonesia</a:t>
            </a:r>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232E324C-5034-4B64-B988-D71308A61996}"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B7F0AD5-937C-4585-BF25-3DC09FA4F437}" type="datetime1">
              <a:rPr lang="ru-RU" smtClean="0"/>
              <a:pPr/>
              <a:t>29.06.2016</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GB" smtClean="0"/>
              <a:t>IFOST 2015, Indonesia</a:t>
            </a:r>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32E324C-5034-4B64-B988-D71308A6199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esyan@yandex.ru" TargetMode="External"/><Relationship Id="rId2" Type="http://schemas.openxmlformats.org/officeDocument/2006/relationships/hyperlink" Target="mailto:tavdeenko@mail.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5" Type="http://schemas.openxmlformats.org/officeDocument/2006/relationships/image" Target="../media/image18.wmf"/><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package" Target="../embeddings/_________Microsoft_Office_Word1.docx"/><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package" Target="../embeddings/_________Microsoft_Office_Word2.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package" Target="../embeddings/_________Microsoft_Office_Word3.docx"/><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3" Type="http://schemas.openxmlformats.org/officeDocument/2006/relationships/package" Target="../embeddings/_________Microsoft_Office_Word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9.xml.rels><?xml version="1.0" encoding="UTF-8" standalone="yes"?>
<Relationships xmlns="http://schemas.openxmlformats.org/package/2006/relationships"><Relationship Id="rId3" Type="http://schemas.openxmlformats.org/officeDocument/2006/relationships/package" Target="../embeddings/_________Microsoft_Office_Word5.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_________Microsoft_Office_Word6.doc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package" Target="../embeddings/_________Microsoft_Office_Word7.docx"/><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0.bin"/><Relationship Id="rId11" Type="http://schemas.openxmlformats.org/officeDocument/2006/relationships/oleObject" Target="../embeddings/oleObject15.bin"/><Relationship Id="rId5" Type="http://schemas.openxmlformats.org/officeDocument/2006/relationships/oleObject" Target="../embeddings/oleObject9.bin"/><Relationship Id="rId10" Type="http://schemas.openxmlformats.org/officeDocument/2006/relationships/oleObject" Target="../embeddings/oleObject14.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21.xml.rels><?xml version="1.0" encoding="UTF-8" standalone="yes"?>
<Relationships xmlns="http://schemas.openxmlformats.org/package/2006/relationships"><Relationship Id="rId3" Type="http://schemas.openxmlformats.org/officeDocument/2006/relationships/package" Target="../embeddings/_________Microsoft_Office_Word8.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2.xml.rels><?xml version="1.0" encoding="UTF-8" standalone="yes"?>
<Relationships xmlns="http://schemas.openxmlformats.org/package/2006/relationships"><Relationship Id="rId3" Type="http://schemas.openxmlformats.org/officeDocument/2006/relationships/package" Target="../embeddings/_________Microsoft_Office_Word9.docx"/><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oleObject" Target="../embeddings/_____Microsoft_Office_Excel_97-20031.xls"/><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0.bin"/><Relationship Id="rId5" Type="http://schemas.openxmlformats.org/officeDocument/2006/relationships/oleObject" Target="../embeddings/oleObject19.bin"/><Relationship Id="rId10" Type="http://schemas.openxmlformats.org/officeDocument/2006/relationships/oleObject" Target="../embeddings/oleObject24.bin"/><Relationship Id="rId4" Type="http://schemas.openxmlformats.org/officeDocument/2006/relationships/oleObject" Target="../embeddings/oleObject18.bin"/><Relationship Id="rId9" Type="http://schemas.openxmlformats.org/officeDocument/2006/relationships/oleObject" Target="../embeddings/oleObject23.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BBCEFD"/>
            </a:gs>
            <a:gs pos="89000">
              <a:schemeClr val="accent1">
                <a:tint val="44500"/>
                <a:satMod val="160000"/>
                <a:lumMod val="18000"/>
                <a:lumOff val="82000"/>
                <a:alpha val="33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323528" y="1175144"/>
            <a:ext cx="8496944" cy="4145750"/>
          </a:xfrm>
          <a:prstGeom prst="rect">
            <a:avLst/>
          </a:prstGeom>
        </p:spPr>
        <p:txBody>
          <a:bodyPr wrap="square">
            <a:spAutoFit/>
          </a:bodyPr>
          <a:lstStyle/>
          <a:p>
            <a:r>
              <a:rPr lang="en-US" sz="4400" dirty="0" smtClean="0">
                <a:solidFill>
                  <a:srgbClr val="002060"/>
                </a:solidFill>
                <a:latin typeface="Times New Roman" pitchFamily="18" charset="0"/>
                <a:cs typeface="Times New Roman" pitchFamily="18" charset="0"/>
              </a:rPr>
              <a:t>Efficient Approaches to Scheduling </a:t>
            </a:r>
            <a:endParaRPr lang="ru-RU" sz="4400" dirty="0" smtClean="0">
              <a:solidFill>
                <a:srgbClr val="002060"/>
              </a:solidFill>
              <a:latin typeface="Times New Roman" pitchFamily="18" charset="0"/>
              <a:cs typeface="Times New Roman" pitchFamily="18" charset="0"/>
            </a:endParaRPr>
          </a:p>
          <a:p>
            <a:r>
              <a:rPr lang="en-US" sz="4400" dirty="0" smtClean="0">
                <a:solidFill>
                  <a:srgbClr val="002060"/>
                </a:solidFill>
                <a:latin typeface="Times New Roman" pitchFamily="18" charset="0"/>
                <a:cs typeface="Times New Roman" pitchFamily="18" charset="0"/>
              </a:rPr>
              <a:t>for Unrelated Parallel Machines with Release Dates</a:t>
            </a:r>
            <a:endParaRPr lang="ru-RU" sz="800" dirty="0" smtClean="0">
              <a:effectLst/>
              <a:latin typeface="Times New Roman"/>
              <a:ea typeface="Times New Roman"/>
            </a:endParaRPr>
          </a:p>
          <a:p>
            <a:pPr indent="183515" algn="ctr">
              <a:lnSpc>
                <a:spcPct val="95000"/>
              </a:lnSpc>
              <a:spcBef>
                <a:spcPts val="1800"/>
              </a:spcBef>
              <a:spcAft>
                <a:spcPts val="0"/>
              </a:spcAft>
            </a:pPr>
            <a:r>
              <a:rPr lang="es-ES" dirty="0" smtClean="0">
                <a:effectLst/>
                <a:latin typeface="Times New Roman"/>
                <a:ea typeface="MS Mincho"/>
              </a:rPr>
              <a:t>Tatiana Avdeenko, </a:t>
            </a:r>
            <a:r>
              <a:rPr lang="en-US" dirty="0" err="1" smtClean="0">
                <a:effectLst/>
                <a:latin typeface="Times New Roman"/>
                <a:ea typeface="Times New Roman"/>
              </a:rPr>
              <a:t>Yury</a:t>
            </a:r>
            <a:r>
              <a:rPr lang="en-US" dirty="0" smtClean="0">
                <a:effectLst/>
                <a:latin typeface="Times New Roman"/>
                <a:ea typeface="Times New Roman"/>
              </a:rPr>
              <a:t> </a:t>
            </a:r>
            <a:r>
              <a:rPr lang="en-US" dirty="0" err="1" smtClean="0">
                <a:effectLst/>
                <a:latin typeface="Times New Roman"/>
                <a:ea typeface="Times New Roman"/>
              </a:rPr>
              <a:t>Mezentsev</a:t>
            </a:r>
            <a:r>
              <a:rPr lang="es-ES" dirty="0" smtClean="0">
                <a:effectLst/>
                <a:latin typeface="Times New Roman"/>
                <a:ea typeface="MS Mincho"/>
              </a:rPr>
              <a:t/>
            </a:r>
            <a:br>
              <a:rPr lang="es-ES" dirty="0" smtClean="0">
                <a:effectLst/>
                <a:latin typeface="Times New Roman"/>
                <a:ea typeface="MS Mincho"/>
              </a:rPr>
            </a:br>
            <a:r>
              <a:rPr lang="en-US" dirty="0" smtClean="0">
                <a:effectLst/>
                <a:latin typeface="Times New Roman"/>
                <a:ea typeface="MS Mincho"/>
              </a:rPr>
              <a:t>Economic Informatics Department</a:t>
            </a:r>
            <a:endParaRPr lang="ru-RU" sz="800" dirty="0" smtClean="0">
              <a:effectLst/>
              <a:latin typeface="Times New Roman"/>
              <a:ea typeface="Times New Roman"/>
            </a:endParaRPr>
          </a:p>
          <a:p>
            <a:pPr indent="183515" algn="ctr">
              <a:lnSpc>
                <a:spcPct val="95000"/>
              </a:lnSpc>
              <a:spcBef>
                <a:spcPts val="1800"/>
              </a:spcBef>
              <a:spcAft>
                <a:spcPts val="0"/>
              </a:spcAft>
            </a:pPr>
            <a:r>
              <a:rPr lang="en-US" dirty="0" smtClean="0">
                <a:effectLst/>
                <a:latin typeface="Times New Roman"/>
                <a:ea typeface="MS Mincho"/>
              </a:rPr>
              <a:t>Novosibirsk State Technical University</a:t>
            </a:r>
            <a:endParaRPr lang="ru-RU" sz="800" dirty="0" smtClean="0">
              <a:effectLst/>
              <a:latin typeface="Times New Roman"/>
              <a:ea typeface="Times New Roman"/>
            </a:endParaRPr>
          </a:p>
          <a:p>
            <a:pPr indent="183515" algn="ctr">
              <a:lnSpc>
                <a:spcPct val="95000"/>
              </a:lnSpc>
              <a:spcBef>
                <a:spcPts val="1800"/>
              </a:spcBef>
              <a:spcAft>
                <a:spcPts val="0"/>
              </a:spcAft>
            </a:pPr>
            <a:r>
              <a:rPr lang="en-US" dirty="0" smtClean="0">
                <a:effectLst/>
                <a:latin typeface="Times New Roman"/>
                <a:ea typeface="MS Mincho"/>
              </a:rPr>
              <a:t>Novosibirsk, Russia</a:t>
            </a:r>
            <a:endParaRPr lang="ru-RU" sz="800" dirty="0" smtClean="0">
              <a:effectLst/>
              <a:latin typeface="Times New Roman"/>
              <a:ea typeface="Times New Roman"/>
            </a:endParaRPr>
          </a:p>
          <a:p>
            <a:pPr algn="ctr"/>
            <a:r>
              <a:rPr lang="en-US" u="none" strike="noStrike" dirty="0" smtClean="0">
                <a:solidFill>
                  <a:srgbClr val="0000FF"/>
                </a:solidFill>
                <a:effectLst/>
                <a:latin typeface="Times New Roman"/>
                <a:ea typeface="MS Mincho"/>
                <a:hlinkClick r:id="rId2"/>
              </a:rPr>
              <a:t>tavdeenko@mail.ru</a:t>
            </a:r>
            <a:r>
              <a:rPr lang="en-US" dirty="0" smtClean="0">
                <a:effectLst/>
                <a:latin typeface="Times New Roman"/>
                <a:ea typeface="MS Mincho"/>
              </a:rPr>
              <a:t>; </a:t>
            </a:r>
            <a:r>
              <a:rPr lang="en-US" dirty="0" smtClean="0">
                <a:effectLst/>
                <a:latin typeface="Times New Roman"/>
                <a:ea typeface="Times New Roman"/>
                <a:hlinkClick r:id="rId3"/>
              </a:rPr>
              <a:t>mesyan@yandex.ru</a:t>
            </a:r>
            <a:r>
              <a:rPr lang="ru-RU" dirty="0" smtClean="0">
                <a:effectLst/>
                <a:latin typeface="Times New Roman"/>
                <a:ea typeface="Times New Roman"/>
              </a:rPr>
              <a:t> </a:t>
            </a:r>
            <a:endParaRPr lang="ru-RU" dirty="0"/>
          </a:p>
        </p:txBody>
      </p:sp>
      <p:sp>
        <p:nvSpPr>
          <p:cNvPr id="5" name="Номер слайда 4"/>
          <p:cNvSpPr>
            <a:spLocks noGrp="1"/>
          </p:cNvSpPr>
          <p:nvPr>
            <p:ph type="sldNum" sz="quarter" idx="12"/>
          </p:nvPr>
        </p:nvSpPr>
        <p:spPr/>
        <p:txBody>
          <a:bodyPr/>
          <a:lstStyle/>
          <a:p>
            <a:fld id="{232E324C-5034-4B64-B988-D71308A61996}" type="slidenum">
              <a:rPr lang="ru-RU" smtClean="0"/>
              <a:pPr/>
              <a:t>1</a:t>
            </a:fld>
            <a:endParaRPr lang="ru-RU"/>
          </a:p>
        </p:txBody>
      </p:sp>
      <p:sp>
        <p:nvSpPr>
          <p:cNvPr id="6" name="Нижний колонтитул 5"/>
          <p:cNvSpPr>
            <a:spLocks noGrp="1"/>
          </p:cNvSpPr>
          <p:nvPr>
            <p:ph type="ftr" sz="quarter" idx="11"/>
          </p:nvPr>
        </p:nvSpPr>
        <p:spPr>
          <a:xfrm>
            <a:off x="683568"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3638971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600" smtClean="0"/>
              <a:pPr/>
              <a:t>10</a:t>
            </a:fld>
            <a:endParaRPr lang="ru-RU" sz="1600" dirty="0"/>
          </a:p>
        </p:txBody>
      </p:sp>
      <p:pic>
        <p:nvPicPr>
          <p:cNvPr id="4111" name="Picture 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00100" y="571481"/>
            <a:ext cx="7429552" cy="4563320"/>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Прямоугольник 15"/>
          <p:cNvSpPr/>
          <p:nvPr/>
        </p:nvSpPr>
        <p:spPr>
          <a:xfrm>
            <a:off x="928662" y="5072074"/>
            <a:ext cx="7500990" cy="1224951"/>
          </a:xfrm>
          <a:prstGeom prst="rect">
            <a:avLst/>
          </a:prstGeom>
        </p:spPr>
        <p:txBody>
          <a:bodyPr wrap="square">
            <a:spAutoFit/>
          </a:bodyPr>
          <a:lstStyle/>
          <a:p>
            <a:pPr algn="just">
              <a:lnSpc>
                <a:spcPct val="115000"/>
              </a:lnSpc>
              <a:spcAft>
                <a:spcPts val="1000"/>
              </a:spcAft>
            </a:pPr>
            <a:r>
              <a:rPr lang="en-US" sz="2000" dirty="0">
                <a:latin typeface="Times New Roman"/>
                <a:ea typeface="Calibri"/>
              </a:rPr>
              <a:t>Basic difficulty in solving the problem (1)-(8) is presence of Boolean variables, recursive functions and knapsack restrictions, defining the problem as NP-hard</a:t>
            </a:r>
            <a:r>
              <a:rPr lang="en-US" sz="2400" dirty="0">
                <a:latin typeface="Times New Roman"/>
                <a:ea typeface="Calibri"/>
              </a:rPr>
              <a:t>. </a:t>
            </a:r>
            <a:endParaRPr lang="ru-RU" sz="1200" dirty="0">
              <a:effectLst/>
              <a:latin typeface="Times New Roman"/>
              <a:ea typeface="Calibri"/>
            </a:endParaRPr>
          </a:p>
        </p:txBody>
      </p:sp>
      <p:sp>
        <p:nvSpPr>
          <p:cNvPr id="7"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2479151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11</a:t>
            </a:fld>
            <a:endParaRPr lang="ru-RU" sz="1800" dirty="0"/>
          </a:p>
        </p:txBody>
      </p:sp>
      <p:sp>
        <p:nvSpPr>
          <p:cNvPr id="5" name="Прямоугольник 4"/>
          <p:cNvSpPr/>
          <p:nvPr/>
        </p:nvSpPr>
        <p:spPr>
          <a:xfrm>
            <a:off x="611560" y="332656"/>
            <a:ext cx="8136904" cy="794064"/>
          </a:xfrm>
          <a:prstGeom prst="rect">
            <a:avLst/>
          </a:prstGeom>
        </p:spPr>
        <p:txBody>
          <a:bodyPr wrap="square">
            <a:spAutoFit/>
          </a:bodyPr>
          <a:lstStyle/>
          <a:p>
            <a:pPr indent="137160" algn="ctr">
              <a:lnSpc>
                <a:spcPct val="95000"/>
              </a:lnSpc>
              <a:spcBef>
                <a:spcPts val="800"/>
              </a:spcBef>
              <a:spcAft>
                <a:spcPts val="400"/>
              </a:spcAft>
              <a:tabLst>
                <a:tab pos="137160" algn="l"/>
                <a:tab pos="365760" algn="l"/>
                <a:tab pos="137160" algn="l"/>
              </a:tabLst>
            </a:pPr>
            <a:r>
              <a:rPr lang="en-US" sz="2400" b="1" dirty="0" smtClean="0">
                <a:solidFill>
                  <a:srgbClr val="3333FF"/>
                </a:solidFill>
                <a:latin typeface="Times New Roman"/>
                <a:ea typeface="MS Mincho"/>
              </a:rPr>
              <a:t>Transformation (1)-(8) to the mixed integer linear programming  through expanding recursive functions</a:t>
            </a:r>
            <a:endParaRPr lang="ru-RU" sz="1000" b="1" kern="0" cap="small" dirty="0">
              <a:effectLst/>
              <a:latin typeface="Times New Roman"/>
              <a:ea typeface="Times New Roman"/>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82232" y="1056665"/>
            <a:ext cx="6939575" cy="2588359"/>
          </a:xfrm>
          <a:prstGeom prst="rect">
            <a:avLst/>
          </a:prstGeom>
          <a:noFill/>
          <a:extLst>
            <a:ext uri="{909E8E84-426E-40DD-AFC4-6F175D3DCCD1}">
              <a14:hiddenFill xmlns:a14="http://schemas.microsoft.com/office/drawing/2010/main" xmlns="">
                <a:solidFill>
                  <a:srgbClr val="FFFFFF"/>
                </a:solidFill>
              </a14:hiddenFill>
            </a:ext>
          </a:extLst>
        </p:spPr>
      </p:pic>
      <p:pic>
        <p:nvPicPr>
          <p:cNvPr id="512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93952" y="3645024"/>
            <a:ext cx="7011583" cy="240683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982504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12</a:t>
            </a:fld>
            <a:endParaRPr lang="ru-RU"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85853" y="256899"/>
            <a:ext cx="6572296" cy="1247930"/>
          </a:xfrm>
          <a:prstGeom prst="rect">
            <a:avLst/>
          </a:prstGeom>
          <a:noFill/>
          <a:extLst>
            <a:ext uri="{909E8E84-426E-40DD-AFC4-6F175D3DCCD1}">
              <a14:hiddenFill xmlns:a14="http://schemas.microsoft.com/office/drawing/2010/main" xmlns="">
                <a:solidFill>
                  <a:srgbClr val="FFFFFF"/>
                </a:solidFill>
              </a14:hiddenFill>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85853" y="1643051"/>
            <a:ext cx="6429419" cy="3634802"/>
          </a:xfrm>
          <a:prstGeom prst="rect">
            <a:avLst/>
          </a:prstGeom>
          <a:noFill/>
          <a:extLst>
            <a:ext uri="{909E8E84-426E-40DD-AFC4-6F175D3DCCD1}">
              <a14:hiddenFill xmlns:a14="http://schemas.microsoft.com/office/drawing/2010/main" xmlns="">
                <a:solidFill>
                  <a:srgbClr val="FFFFFF"/>
                </a:solidFill>
              </a14:hiddenFill>
            </a:ext>
          </a:extLst>
        </p:spPr>
      </p:pic>
      <p:pic>
        <p:nvPicPr>
          <p:cNvPr id="6149"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85918" y="5500702"/>
            <a:ext cx="1436382" cy="334499"/>
          </a:xfrm>
          <a:prstGeom prst="rect">
            <a:avLst/>
          </a:prstGeom>
          <a:noFill/>
          <a:extLst>
            <a:ext uri="{909E8E84-426E-40DD-AFC4-6F175D3DCCD1}">
              <a14:hiddenFill xmlns:a14="http://schemas.microsoft.com/office/drawing/2010/main" xmlns="">
                <a:solidFill>
                  <a:srgbClr val="FFFFFF"/>
                </a:solidFill>
              </a14:hiddenFill>
            </a:ext>
          </a:extLst>
        </p:spPr>
      </p:pic>
      <p:pic>
        <p:nvPicPr>
          <p:cNvPr id="6148"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000100" y="5857892"/>
            <a:ext cx="421711" cy="40254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6"/>
          <p:cNvSpPr>
            <a:spLocks noChangeArrowheads="1"/>
          </p:cNvSpPr>
          <p:nvPr/>
        </p:nvSpPr>
        <p:spPr bwMode="auto">
          <a:xfrm>
            <a:off x="500034" y="5429264"/>
            <a:ext cx="119936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4150" algn="just" defTabSz="914400" rtl="0" eaLnBrk="1" fontAlgn="base" latinLnBrk="0" hangingPunct="1">
              <a:lnSpc>
                <a:spcPct val="100000"/>
              </a:lnSpc>
              <a:spcBef>
                <a:spcPct val="0"/>
              </a:spcBef>
              <a:spcAft>
                <a:spcPct val="0"/>
              </a:spcAft>
              <a:buClrTx/>
              <a:buSzTx/>
              <a:buFontTx/>
              <a:buNone/>
              <a:tabLst/>
            </a:pP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where </a:t>
            </a:r>
            <a:endParaRPr kumimoji="0" lang="en-US" altLang="ru-RU"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Rectangle 7"/>
          <p:cNvSpPr>
            <a:spLocks noChangeArrowheads="1"/>
          </p:cNvSpPr>
          <p:nvPr/>
        </p:nvSpPr>
        <p:spPr bwMode="auto">
          <a:xfrm>
            <a:off x="4322572" y="599173"/>
            <a:ext cx="498855"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4150" algn="just" defTabSz="914400" rtl="0" eaLnBrk="1" fontAlgn="base" latinLnBrk="0" hangingPunct="1">
              <a:lnSpc>
                <a:spcPct val="100000"/>
              </a:lnSpc>
              <a:spcBef>
                <a:spcPct val="0"/>
              </a:spcBef>
              <a:spcAft>
                <a:spcPct val="0"/>
              </a:spcAft>
              <a:buClrTx/>
              <a:buSzTx/>
              <a:buFontTx/>
              <a:buNone/>
              <a:tabLst/>
            </a:pPr>
            <a:r>
              <a:rPr kumimoji="0" lang="en-US" altLang="ru-RU" sz="3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8"/>
          <p:cNvSpPr>
            <a:spLocks noChangeArrowheads="1"/>
          </p:cNvSpPr>
          <p:nvPr/>
        </p:nvSpPr>
        <p:spPr bwMode="auto">
          <a:xfrm>
            <a:off x="1500166" y="5857892"/>
            <a:ext cx="733085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ct val="0"/>
              </a:spcBef>
              <a:spcAft>
                <a:spcPct val="0"/>
              </a:spcAft>
              <a:buClrTx/>
              <a:buSzTx/>
              <a:buFontTx/>
              <a:buNone/>
              <a:tabLst/>
            </a:pP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continuous variables for compensation of negative delays.</a:t>
            </a:r>
            <a:endParaRPr kumimoji="0" lang="en-US" altLang="ru-RU"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Rectangle 6"/>
          <p:cNvSpPr>
            <a:spLocks noChangeArrowheads="1"/>
          </p:cNvSpPr>
          <p:nvPr/>
        </p:nvSpPr>
        <p:spPr bwMode="auto">
          <a:xfrm>
            <a:off x="857224" y="5786454"/>
            <a:ext cx="60144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4150" algn="just" defTabSz="914400" rtl="0" eaLnBrk="1" fontAlgn="base" latinLnBrk="0" hangingPunct="1">
              <a:lnSpc>
                <a:spcPct val="100000"/>
              </a:lnSpc>
              <a:spcBef>
                <a:spcPct val="0"/>
              </a:spcBef>
              <a:spcAft>
                <a:spcPct val="0"/>
              </a:spcAft>
              <a:buClrTx/>
              <a:buSzTx/>
              <a:buFontTx/>
              <a:buNone/>
              <a:tabLst/>
            </a:pPr>
            <a:r>
              <a:rPr lang="ru-RU" altLang="ru-RU" sz="2400" dirty="0" smtClean="0">
                <a:latin typeface="Times New Roman" panose="02020603050405020304" pitchFamily="18" charset="0"/>
                <a:cs typeface="Times New Roman" panose="02020603050405020304" pitchFamily="18" charset="0"/>
              </a:rPr>
              <a:t>   </a:t>
            </a:r>
            <a:endParaRPr kumimoji="0" lang="en-US" altLang="ru-RU"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3"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2877451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13</a:t>
            </a:fld>
            <a:endParaRPr lang="ru-RU" dirty="0"/>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00232" y="2000240"/>
            <a:ext cx="6096582" cy="22860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Прямоугольник 5"/>
          <p:cNvSpPr/>
          <p:nvPr/>
        </p:nvSpPr>
        <p:spPr>
          <a:xfrm>
            <a:off x="1071538" y="857232"/>
            <a:ext cx="7143800" cy="1323439"/>
          </a:xfrm>
          <a:prstGeom prst="rect">
            <a:avLst/>
          </a:prstGeom>
        </p:spPr>
        <p:txBody>
          <a:bodyPr wrap="square">
            <a:spAutoFit/>
          </a:bodyPr>
          <a:lstStyle/>
          <a:p>
            <a:pPr algn="just"/>
            <a:r>
              <a:rPr lang="en-US" sz="2000" dirty="0">
                <a:latin typeface="Times New Roman"/>
                <a:ea typeface="Calibri"/>
              </a:rPr>
              <a:t>Another possible approach consists in simplifying the conditions of the initial </a:t>
            </a:r>
            <a:r>
              <a:rPr lang="en-US" sz="2000" dirty="0" smtClean="0">
                <a:latin typeface="Times New Roman"/>
                <a:ea typeface="Calibri"/>
              </a:rPr>
              <a:t>problem</a:t>
            </a:r>
            <a:r>
              <a:rPr lang="en-US" sz="2000" dirty="0" smtClean="0">
                <a:latin typeface="Times New Roman"/>
                <a:ea typeface="Calibri"/>
              </a:rPr>
              <a:t> </a:t>
            </a:r>
            <a:r>
              <a:rPr lang="en-US" sz="2000" dirty="0">
                <a:latin typeface="Times New Roman"/>
                <a:ea typeface="Calibri"/>
              </a:rPr>
              <a:t>(1)-(8). Instead of the conditions (4)‑(7) containing recursive functions, two criteria are introduced in the following way:</a:t>
            </a:r>
            <a:endParaRPr lang="ru-RU" sz="1200" dirty="0">
              <a:effectLst/>
              <a:latin typeface="Times New Roman"/>
              <a:ea typeface="Calibri"/>
            </a:endParaRPr>
          </a:p>
        </p:txBody>
      </p:sp>
      <p:sp>
        <p:nvSpPr>
          <p:cNvPr id="8" name="Прямоугольник 7"/>
          <p:cNvSpPr/>
          <p:nvPr/>
        </p:nvSpPr>
        <p:spPr>
          <a:xfrm>
            <a:off x="251520" y="332656"/>
            <a:ext cx="8892480" cy="461665"/>
          </a:xfrm>
          <a:prstGeom prst="rect">
            <a:avLst/>
          </a:prstGeom>
        </p:spPr>
        <p:txBody>
          <a:bodyPr wrap="square">
            <a:spAutoFit/>
          </a:bodyPr>
          <a:lstStyle/>
          <a:p>
            <a:pPr algn="ctr">
              <a:spcBef>
                <a:spcPts val="600"/>
              </a:spcBef>
              <a:tabLst>
                <a:tab pos="137160" algn="l"/>
                <a:tab pos="365760" algn="l"/>
                <a:tab pos="137160" algn="l"/>
              </a:tabLst>
            </a:pPr>
            <a:r>
              <a:rPr lang="en-US" sz="2400" b="1" kern="0" cap="small" dirty="0" smtClean="0">
                <a:solidFill>
                  <a:srgbClr val="3333FF"/>
                </a:solidFill>
                <a:latin typeface="Times New Roman"/>
                <a:ea typeface="Times New Roman"/>
              </a:rPr>
              <a:t>A</a:t>
            </a:r>
            <a:r>
              <a:rPr lang="en-US" sz="2400" b="1" kern="0" cap="small" dirty="0" smtClean="0">
                <a:solidFill>
                  <a:srgbClr val="3333FF"/>
                </a:solidFill>
                <a:latin typeface="Times New Roman"/>
                <a:ea typeface="Times New Roman"/>
              </a:rPr>
              <a:t>pproach </a:t>
            </a:r>
            <a:r>
              <a:rPr lang="en-US" sz="2400" b="1" kern="0" cap="small" dirty="0" smtClean="0">
                <a:solidFill>
                  <a:srgbClr val="3333FF"/>
                </a:solidFill>
                <a:latin typeface="Times New Roman"/>
                <a:ea typeface="Times New Roman"/>
              </a:rPr>
              <a:t>based on </a:t>
            </a:r>
            <a:r>
              <a:rPr lang="en-US" sz="2400" b="1" kern="0" cap="small" dirty="0" smtClean="0">
                <a:solidFill>
                  <a:srgbClr val="3333FF"/>
                </a:solidFill>
                <a:latin typeface="Times New Roman"/>
                <a:ea typeface="Times New Roman"/>
              </a:rPr>
              <a:t>solving relaxed </a:t>
            </a:r>
            <a:r>
              <a:rPr lang="en-US" sz="2400" b="1" kern="0" cap="small" dirty="0" smtClean="0">
                <a:solidFill>
                  <a:srgbClr val="3333FF"/>
                </a:solidFill>
                <a:latin typeface="Times New Roman"/>
                <a:ea typeface="Times New Roman"/>
              </a:rPr>
              <a:t>two-</a:t>
            </a:r>
            <a:r>
              <a:rPr lang="en-US" sz="2400" b="1" kern="0" cap="small" dirty="0" smtClean="0">
                <a:solidFill>
                  <a:srgbClr val="3333FF"/>
                </a:solidFill>
                <a:latin typeface="Times New Roman"/>
                <a:ea typeface="Times New Roman"/>
              </a:rPr>
              <a:t>criterion problem</a:t>
            </a:r>
            <a:endParaRPr lang="ru-RU" sz="1000" b="1" kern="0" cap="small" dirty="0">
              <a:effectLst/>
              <a:latin typeface="Times New Roman"/>
              <a:ea typeface="Times New Roman"/>
            </a:endParaRPr>
          </a:p>
        </p:txBody>
      </p:sp>
      <p:sp>
        <p:nvSpPr>
          <p:cNvPr id="9" name="Прямоугольник 8"/>
          <p:cNvSpPr/>
          <p:nvPr/>
        </p:nvSpPr>
        <p:spPr>
          <a:xfrm>
            <a:off x="928662" y="4357694"/>
            <a:ext cx="7643866" cy="1631216"/>
          </a:xfrm>
          <a:prstGeom prst="rect">
            <a:avLst/>
          </a:prstGeom>
        </p:spPr>
        <p:txBody>
          <a:bodyPr wrap="square">
            <a:spAutoFit/>
          </a:bodyPr>
          <a:lstStyle/>
          <a:p>
            <a:r>
              <a:rPr lang="en-US" sz="2000" dirty="0" smtClean="0">
                <a:latin typeface="Times New Roman" pitchFamily="18" charset="0"/>
                <a:cs typeface="Times New Roman" pitchFamily="18" charset="0"/>
              </a:rPr>
              <a:t>This assumes compromise solution both on the “pure” speed without accounting delays and on the uniform distribution of the delays between the machines. Then Pareto-optimal solution of (1)-(3), (18)-(21) is determined, all components of which are admissible for (1)-(8) and (9)-(17). The best schedule is separated from the Pareto-optimal solution.</a:t>
            </a:r>
            <a:endParaRPr lang="ru-RU" sz="2000" dirty="0">
              <a:latin typeface="Times New Roman" pitchFamily="18" charset="0"/>
              <a:cs typeface="Times New Roman" pitchFamily="18" charset="0"/>
            </a:endParaRPr>
          </a:p>
        </p:txBody>
      </p:sp>
      <p:sp>
        <p:nvSpPr>
          <p:cNvPr id="10"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130071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14</a:t>
            </a:fld>
            <a:endParaRPr lang="ru-RU" dirty="0"/>
          </a:p>
        </p:txBody>
      </p:sp>
      <p:sp>
        <p:nvSpPr>
          <p:cNvPr id="5" name="Прямоугольник 4"/>
          <p:cNvSpPr/>
          <p:nvPr/>
        </p:nvSpPr>
        <p:spPr>
          <a:xfrm>
            <a:off x="142844" y="332656"/>
            <a:ext cx="8461604" cy="461665"/>
          </a:xfrm>
          <a:prstGeom prst="rect">
            <a:avLst/>
          </a:prstGeom>
        </p:spPr>
        <p:txBody>
          <a:bodyPr wrap="square">
            <a:spAutoFit/>
          </a:bodyPr>
          <a:lstStyle/>
          <a:p>
            <a:pPr algn="ctr">
              <a:spcBef>
                <a:spcPts val="600"/>
              </a:spcBef>
              <a:tabLst>
                <a:tab pos="137160" algn="l"/>
                <a:tab pos="365760" algn="l"/>
                <a:tab pos="137160" algn="l"/>
              </a:tabLst>
            </a:pPr>
            <a:r>
              <a:rPr lang="en-US" sz="2400" b="1" kern="0" cap="small" dirty="0" smtClean="0">
                <a:solidFill>
                  <a:srgbClr val="3333FF"/>
                </a:solidFill>
                <a:latin typeface="Times New Roman"/>
                <a:ea typeface="Times New Roman"/>
              </a:rPr>
              <a:t>Dynamical </a:t>
            </a:r>
            <a:r>
              <a:rPr lang="en-US" sz="2400" b="1" kern="0" cap="small" dirty="0">
                <a:solidFill>
                  <a:srgbClr val="3333FF"/>
                </a:solidFill>
                <a:latin typeface="Times New Roman"/>
                <a:ea typeface="Times New Roman"/>
              </a:rPr>
              <a:t>programming method with sifting variants</a:t>
            </a:r>
            <a:endParaRPr lang="ru-RU" sz="1000" b="1" kern="0" cap="small" dirty="0">
              <a:effectLst/>
              <a:latin typeface="Times New Roman"/>
              <a:ea typeface="Times New Roman"/>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1472" y="785794"/>
            <a:ext cx="8049906" cy="4063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aphicFrame>
        <p:nvGraphicFramePr>
          <p:cNvPr id="7" name="Объект 6"/>
          <p:cNvGraphicFramePr>
            <a:graphicFrameLocks noChangeAspect="1"/>
          </p:cNvGraphicFramePr>
          <p:nvPr>
            <p:extLst>
              <p:ext uri="{D42A27DB-BD31-4B8C-83A1-F6EECF244321}">
                <p14:modId xmlns:p14="http://schemas.microsoft.com/office/powerpoint/2010/main" xmlns="" val="2081668653"/>
              </p:ext>
            </p:extLst>
          </p:nvPr>
        </p:nvGraphicFramePr>
        <p:xfrm>
          <a:off x="4572000" y="5857892"/>
          <a:ext cx="2775585" cy="413385"/>
        </p:xfrm>
        <a:graphic>
          <a:graphicData uri="http://schemas.openxmlformats.org/presentationml/2006/ole">
            <p:oleObj spid="_x0000_s8229" name="Формула" r:id="rId4" imgW="1790700" imgH="266700" progId="Equation.3">
              <p:embed/>
            </p:oleObj>
          </a:graphicData>
        </a:graphic>
      </p:graphicFrame>
      <p:sp>
        <p:nvSpPr>
          <p:cNvPr id="10" name="Прямоугольник 9"/>
          <p:cNvSpPr/>
          <p:nvPr/>
        </p:nvSpPr>
        <p:spPr>
          <a:xfrm>
            <a:off x="642910" y="5072074"/>
            <a:ext cx="8001056" cy="1015663"/>
          </a:xfrm>
          <a:prstGeom prst="rect">
            <a:avLst/>
          </a:prstGeom>
        </p:spPr>
        <p:txBody>
          <a:bodyPr wrap="square">
            <a:spAutoFit/>
          </a:bodyPr>
          <a:lstStyle/>
          <a:p>
            <a:r>
              <a:rPr lang="en-US" sz="2000" dirty="0" smtClean="0">
                <a:latin typeface="Times New Roman" pitchFamily="18" charset="0"/>
                <a:cs typeface="Times New Roman" pitchFamily="18" charset="0"/>
              </a:rPr>
              <a:t>Since the number of variants of intermediate schedules doubles at each stage, we </a:t>
            </a:r>
            <a:r>
              <a:rPr lang="en-US" sz="2000" b="1" dirty="0" smtClean="0">
                <a:latin typeface="Times New Roman" pitchFamily="18" charset="0"/>
                <a:cs typeface="Times New Roman" pitchFamily="18" charset="0"/>
              </a:rPr>
              <a:t>propose sifting a half of locally worth variants </a:t>
            </a:r>
            <a:r>
              <a:rPr lang="en-US" sz="2000" dirty="0" smtClean="0">
                <a:latin typeface="Times New Roman" pitchFamily="18" charset="0"/>
                <a:cs typeface="Times New Roman" pitchFamily="18" charset="0"/>
              </a:rPr>
              <a:t>at each stage starting with             -</a:t>
            </a:r>
            <a:r>
              <a:rPr lang="en-US" sz="2000" dirty="0" err="1"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graphicFrame>
        <p:nvGraphicFramePr>
          <p:cNvPr id="8224" name="Object 32"/>
          <p:cNvGraphicFramePr>
            <a:graphicFrameLocks noChangeAspect="1"/>
          </p:cNvGraphicFramePr>
          <p:nvPr/>
        </p:nvGraphicFramePr>
        <p:xfrm>
          <a:off x="2143108" y="5786454"/>
          <a:ext cx="601787" cy="266701"/>
        </p:xfrm>
        <a:graphic>
          <a:graphicData uri="http://schemas.openxmlformats.org/presentationml/2006/ole">
            <p:oleObj spid="_x0000_s8230" name="Формула" r:id="rId5" imgW="279212" imgH="124564" progId="Equation.3">
              <p:embed/>
            </p:oleObj>
          </a:graphicData>
        </a:graphic>
      </p:graphicFrame>
      <p:graphicFrame>
        <p:nvGraphicFramePr>
          <p:cNvPr id="8225" name="Object 33"/>
          <p:cNvGraphicFramePr>
            <a:graphicFrameLocks noChangeAspect="1"/>
          </p:cNvGraphicFramePr>
          <p:nvPr/>
        </p:nvGraphicFramePr>
        <p:xfrm>
          <a:off x="2428860" y="4714884"/>
          <a:ext cx="4844274" cy="404814"/>
        </p:xfrm>
        <a:graphic>
          <a:graphicData uri="http://schemas.openxmlformats.org/presentationml/2006/ole">
            <p:oleObj spid="_x0000_s8231" name="Формула" r:id="rId6" imgW="2279751" imgH="190447" progId="Equation.3">
              <p:embed/>
            </p:oleObj>
          </a:graphicData>
        </a:graphic>
      </p:graphicFrame>
      <p:sp>
        <p:nvSpPr>
          <p:cNvPr id="11"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031848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15</a:t>
            </a:fld>
            <a:endParaRPr lang="ru-RU" dirty="0"/>
          </a:p>
        </p:txBody>
      </p:sp>
      <p:sp>
        <p:nvSpPr>
          <p:cNvPr id="5" name="Прямоугольник 4"/>
          <p:cNvSpPr/>
          <p:nvPr/>
        </p:nvSpPr>
        <p:spPr>
          <a:xfrm>
            <a:off x="3707904" y="409222"/>
            <a:ext cx="1665264" cy="355482"/>
          </a:xfrm>
          <a:prstGeom prst="rect">
            <a:avLst/>
          </a:prstGeom>
        </p:spPr>
        <p:txBody>
          <a:bodyPr wrap="none">
            <a:spAutoFit/>
          </a:bodyPr>
          <a:lstStyle/>
          <a:p>
            <a:pPr indent="183515" algn="just">
              <a:lnSpc>
                <a:spcPct val="95000"/>
              </a:lnSpc>
              <a:spcBef>
                <a:spcPts val="200"/>
              </a:spcBef>
              <a:spcAft>
                <a:spcPts val="600"/>
              </a:spcAft>
            </a:pPr>
            <a:r>
              <a:rPr lang="en-US" b="1" dirty="0">
                <a:solidFill>
                  <a:srgbClr val="3333FF"/>
                </a:solidFill>
                <a:latin typeface="Times New Roman"/>
                <a:ea typeface="Times New Roman"/>
              </a:rPr>
              <a:t>Algorithm A.</a:t>
            </a:r>
            <a:endParaRPr lang="ru-RU" sz="800" dirty="0">
              <a:effectLst/>
              <a:latin typeface="Times New Roman"/>
              <a:ea typeface="Times New Roman"/>
            </a:endParaRP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9597" y="980728"/>
            <a:ext cx="7864851" cy="47956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3931685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16</a:t>
            </a:fld>
            <a:endParaRPr lang="ru-RU" sz="1800" dirty="0"/>
          </a:p>
        </p:txBody>
      </p:sp>
      <p:sp>
        <p:nvSpPr>
          <p:cNvPr id="5" name="Прямоугольник 4"/>
          <p:cNvSpPr/>
          <p:nvPr/>
        </p:nvSpPr>
        <p:spPr>
          <a:xfrm>
            <a:off x="755576" y="332656"/>
            <a:ext cx="7704856" cy="443198"/>
          </a:xfrm>
          <a:prstGeom prst="rect">
            <a:avLst/>
          </a:prstGeom>
        </p:spPr>
        <p:txBody>
          <a:bodyPr wrap="square">
            <a:spAutoFit/>
          </a:bodyPr>
          <a:lstStyle/>
          <a:p>
            <a:pPr indent="137160" algn="ctr">
              <a:lnSpc>
                <a:spcPct val="95000"/>
              </a:lnSpc>
              <a:spcBef>
                <a:spcPts val="800"/>
              </a:spcBef>
              <a:spcAft>
                <a:spcPts val="400"/>
              </a:spcAft>
              <a:tabLst>
                <a:tab pos="137160" algn="l"/>
                <a:tab pos="365760" algn="l"/>
                <a:tab pos="137160" algn="l"/>
              </a:tabLst>
            </a:pPr>
            <a:r>
              <a:rPr lang="en-US" sz="2400" b="1" kern="0" cap="small" dirty="0" smtClean="0">
                <a:solidFill>
                  <a:srgbClr val="3333FF"/>
                </a:solidFill>
                <a:latin typeface="Times New Roman"/>
                <a:ea typeface="Times New Roman"/>
              </a:rPr>
              <a:t>Illustrative example</a:t>
            </a:r>
            <a:endParaRPr lang="ru-RU" sz="1000" b="1" kern="0" cap="small" dirty="0">
              <a:effectLst/>
              <a:latin typeface="Times New Roman"/>
              <a:ea typeface="Times New Roman"/>
            </a:endParaRPr>
          </a:p>
        </p:txBody>
      </p:sp>
      <p:graphicFrame>
        <p:nvGraphicFramePr>
          <p:cNvPr id="8" name="Таблица 7"/>
          <p:cNvGraphicFramePr>
            <a:graphicFrameLocks noGrp="1"/>
          </p:cNvGraphicFramePr>
          <p:nvPr>
            <p:extLst>
              <p:ext uri="{D42A27DB-BD31-4B8C-83A1-F6EECF244321}">
                <p14:modId xmlns:p14="http://schemas.microsoft.com/office/powerpoint/2010/main" xmlns="" val="2913799748"/>
              </p:ext>
            </p:extLst>
          </p:nvPr>
        </p:nvGraphicFramePr>
        <p:xfrm>
          <a:off x="2195736" y="1268760"/>
          <a:ext cx="4320540" cy="3154680"/>
        </p:xfrm>
        <a:graphic>
          <a:graphicData uri="http://schemas.openxmlformats.org/drawingml/2006/table">
            <a:tbl>
              <a:tblPr/>
              <a:tblGrid>
                <a:gridCol w="1080135"/>
                <a:gridCol w="1080135"/>
                <a:gridCol w="1080135"/>
                <a:gridCol w="1080135"/>
              </a:tblGrid>
              <a:tr h="218440">
                <a:tc rowSpan="3">
                  <a:txBody>
                    <a:bodyPr/>
                    <a:lstStyle/>
                    <a:p>
                      <a:pPr algn="just">
                        <a:lnSpc>
                          <a:spcPct val="115000"/>
                        </a:lnSpc>
                        <a:spcAft>
                          <a:spcPts val="0"/>
                        </a:spcAft>
                      </a:pPr>
                      <a:r>
                        <a:rPr lang="ru-RU" sz="1800" dirty="0" err="1">
                          <a:effectLst/>
                          <a:latin typeface="Times New Roman"/>
                          <a:ea typeface="Calibri"/>
                        </a:rPr>
                        <a:t>Number</a:t>
                      </a:r>
                      <a:r>
                        <a:rPr lang="ru-RU" sz="1800" dirty="0">
                          <a:effectLst/>
                          <a:latin typeface="Times New Roman"/>
                          <a:ea typeface="Calibri"/>
                        </a:rPr>
                        <a:t> </a:t>
                      </a:r>
                      <a:r>
                        <a:rPr lang="ru-RU" sz="1800" dirty="0" err="1">
                          <a:effectLst/>
                          <a:latin typeface="Times New Roman"/>
                          <a:ea typeface="Calibri"/>
                        </a:rPr>
                        <a:t>of</a:t>
                      </a:r>
                      <a:r>
                        <a:rPr lang="ru-RU" sz="1800" dirty="0">
                          <a:effectLst/>
                          <a:latin typeface="Times New Roman"/>
                          <a:ea typeface="Calibri"/>
                        </a:rPr>
                        <a:t> </a:t>
                      </a:r>
                      <a:r>
                        <a:rPr lang="ru-RU" sz="1800" dirty="0" err="1">
                          <a:effectLst/>
                          <a:latin typeface="Times New Roman"/>
                          <a:ea typeface="Calibri"/>
                        </a:rPr>
                        <a:t>job</a:t>
                      </a:r>
                      <a:r>
                        <a:rPr lang="ru-RU" sz="1800" dirty="0">
                          <a:effectLst/>
                          <a:latin typeface="Times New Roman"/>
                          <a:ea typeface="Calibri"/>
                        </a:rPr>
                        <a:t> (</a:t>
                      </a:r>
                      <a:r>
                        <a:rPr lang="ru-RU" sz="1800" i="1" dirty="0">
                          <a:effectLst/>
                          <a:latin typeface="Times New Roman"/>
                          <a:ea typeface="Calibri"/>
                        </a:rPr>
                        <a:t>j</a:t>
                      </a:r>
                      <a:r>
                        <a:rPr lang="ru-RU" sz="1800" dirty="0">
                          <a:effectLst/>
                          <a:latin typeface="Times New Roman"/>
                          <a:ea typeface="Calibri"/>
                        </a:rPr>
                        <a:t>)</a:t>
                      </a:r>
                      <a:endParaRPr lang="ru-RU" sz="1400" dirty="0">
                        <a:effectLst/>
                        <a:latin typeface="Times New Roman"/>
                        <a:ea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15000"/>
                        </a:lnSpc>
                        <a:spcAft>
                          <a:spcPts val="0"/>
                        </a:spcAft>
                      </a:pPr>
                      <a:r>
                        <a:rPr lang="ru-RU" sz="1800" dirty="0" err="1">
                          <a:effectLst/>
                          <a:latin typeface="Times New Roman"/>
                          <a:ea typeface="Calibri"/>
                        </a:rPr>
                        <a:t>Processing</a:t>
                      </a:r>
                      <a:r>
                        <a:rPr lang="ru-RU" sz="1800" dirty="0">
                          <a:effectLst/>
                          <a:latin typeface="Times New Roman"/>
                          <a:ea typeface="Calibri"/>
                        </a:rPr>
                        <a:t> </a:t>
                      </a:r>
                      <a:r>
                        <a:rPr lang="ru-RU" sz="1800" dirty="0" err="1">
                          <a:effectLst/>
                          <a:latin typeface="Times New Roman"/>
                          <a:ea typeface="Calibri"/>
                        </a:rPr>
                        <a:t>time</a:t>
                      </a:r>
                      <a:r>
                        <a:rPr lang="ru-RU" sz="1800" dirty="0">
                          <a:effectLst/>
                          <a:latin typeface="Times New Roman"/>
                          <a:ea typeface="Calibri"/>
                        </a:rPr>
                        <a:t> </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rowSpan="3">
                  <a:txBody>
                    <a:bodyPr/>
                    <a:lstStyle/>
                    <a:p>
                      <a:pPr algn="just">
                        <a:lnSpc>
                          <a:spcPct val="115000"/>
                        </a:lnSpc>
                        <a:spcAft>
                          <a:spcPts val="0"/>
                        </a:spcAft>
                      </a:pPr>
                      <a:r>
                        <a:rPr lang="en-US" sz="1800" dirty="0">
                          <a:effectLst/>
                          <a:latin typeface="Times New Roman"/>
                          <a:ea typeface="Calibri"/>
                        </a:rPr>
                        <a:t>Delay of entering the job (</a:t>
                      </a:r>
                      <a:r>
                        <a:rPr lang="ru-RU" sz="1800" dirty="0">
                          <a:effectLst/>
                          <a:latin typeface="Times New Roman"/>
                          <a:ea typeface="Calibri"/>
                        </a:rPr>
                        <a:t> </a:t>
                      </a:r>
                      <a:r>
                        <a:rPr lang="ru-RU" sz="1800" dirty="0" smtClean="0">
                          <a:effectLst/>
                          <a:latin typeface="Times New Roman"/>
                          <a:ea typeface="Calibri"/>
                        </a:rPr>
                        <a:t>   </a:t>
                      </a:r>
                      <a:r>
                        <a:rPr lang="en-US" sz="1800" dirty="0" smtClean="0">
                          <a:effectLst/>
                          <a:latin typeface="Times New Roman"/>
                          <a:ea typeface="Calibri"/>
                        </a:rPr>
                        <a:t>)</a:t>
                      </a:r>
                      <a:endParaRPr lang="ru-RU" sz="1400" dirty="0">
                        <a:effectLst/>
                        <a:latin typeface="Times New Roman"/>
                        <a:ea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440">
                <a:tc vMerge="1">
                  <a:txBody>
                    <a:bodyPr/>
                    <a:lstStyle/>
                    <a:p>
                      <a:endParaRPr lang="ru-RU"/>
                    </a:p>
                  </a:txBody>
                  <a:tcPr/>
                </a:tc>
                <a:tc gridSpan="2">
                  <a:txBody>
                    <a:bodyPr/>
                    <a:lstStyle/>
                    <a:p>
                      <a:pPr algn="just">
                        <a:lnSpc>
                          <a:spcPct val="115000"/>
                        </a:lnSpc>
                        <a:spcAft>
                          <a:spcPts val="0"/>
                        </a:spcAft>
                      </a:pPr>
                      <a:r>
                        <a:rPr lang="ru-RU" sz="1800" dirty="0" err="1">
                          <a:effectLst/>
                          <a:latin typeface="Times New Roman"/>
                          <a:ea typeface="Calibri"/>
                        </a:rPr>
                        <a:t>machine</a:t>
                      </a:r>
                      <a:r>
                        <a:rPr lang="ru-RU" sz="1800" dirty="0">
                          <a:effectLst/>
                          <a:latin typeface="Times New Roman"/>
                          <a:ea typeface="Calibri"/>
                        </a:rPr>
                        <a:t> </a:t>
                      </a:r>
                      <a:r>
                        <a:rPr lang="ru-RU" sz="1800" dirty="0" err="1">
                          <a:effectLst/>
                          <a:latin typeface="Times New Roman"/>
                          <a:ea typeface="Calibri"/>
                        </a:rPr>
                        <a:t>number</a:t>
                      </a:r>
                      <a:r>
                        <a:rPr lang="ru-RU" sz="1800" dirty="0">
                          <a:effectLst/>
                          <a:latin typeface="Times New Roman"/>
                          <a:ea typeface="Calibri"/>
                        </a:rPr>
                        <a:t>(</a:t>
                      </a:r>
                      <a:r>
                        <a:rPr lang="ru-RU" sz="1800" i="1" dirty="0" err="1">
                          <a:effectLst/>
                          <a:latin typeface="Times New Roman"/>
                          <a:ea typeface="Calibri"/>
                        </a:rPr>
                        <a:t>i</a:t>
                      </a:r>
                      <a:r>
                        <a:rPr lang="ru-RU" sz="1800" dirty="0">
                          <a:effectLst/>
                          <a:latin typeface="Times New Roman"/>
                          <a:ea typeface="Calibri"/>
                        </a:rPr>
                        <a:t>)</a:t>
                      </a:r>
                      <a:endParaRPr lang="ru-RU" sz="1400" dirty="0">
                        <a:effectLst/>
                        <a:latin typeface="Times New Roman"/>
                        <a:ea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vMerge="1">
                  <a:txBody>
                    <a:bodyPr/>
                    <a:lstStyle/>
                    <a:p>
                      <a:endParaRPr lang="ru-RU"/>
                    </a:p>
                  </a:txBody>
                  <a:tcPr/>
                </a:tc>
              </a:tr>
              <a:tr h="167640">
                <a:tc vMerge="1">
                  <a:txBody>
                    <a:bodyPr/>
                    <a:lstStyle/>
                    <a:p>
                      <a:endParaRPr lang="ru-RU"/>
                    </a:p>
                  </a:txBody>
                  <a:tcPr/>
                </a:tc>
                <a:tc>
                  <a:txBody>
                    <a:bodyPr/>
                    <a:lstStyle/>
                    <a:p>
                      <a:pPr algn="ctr">
                        <a:lnSpc>
                          <a:spcPct val="115000"/>
                        </a:lnSpc>
                        <a:spcAft>
                          <a:spcPts val="0"/>
                        </a:spcAft>
                      </a:pPr>
                      <a:r>
                        <a:rPr lang="ru-RU" sz="1800" dirty="0">
                          <a:effectLst/>
                          <a:latin typeface="Times New Roman"/>
                          <a:ea typeface="Calibri"/>
                        </a:rPr>
                        <a:t>1</a:t>
                      </a:r>
                      <a:endParaRPr lang="ru-RU" sz="1400" dirty="0">
                        <a:effectLst/>
                        <a:latin typeface="Times New Roman"/>
                        <a:ea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a:ea typeface="Calibri"/>
                        </a:rPr>
                        <a:t>2</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ru-RU"/>
                    </a:p>
                  </a:txBody>
                  <a:tcPr/>
                </a:tc>
              </a:tr>
              <a:tr h="0">
                <a:tc>
                  <a:txBody>
                    <a:bodyPr/>
                    <a:lstStyle/>
                    <a:p>
                      <a:pPr algn="ctr">
                        <a:lnSpc>
                          <a:spcPct val="115000"/>
                        </a:lnSpc>
                        <a:spcAft>
                          <a:spcPts val="0"/>
                        </a:spcAft>
                      </a:pPr>
                      <a:r>
                        <a:rPr lang="ru-RU" sz="1800" dirty="0">
                          <a:effectLst/>
                          <a:latin typeface="Times New Roman"/>
                          <a:ea typeface="Calibri"/>
                        </a:rPr>
                        <a:t>1</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ru-RU" sz="1800" dirty="0">
                          <a:effectLst/>
                          <a:latin typeface="Times New Roman"/>
                          <a:ea typeface="Calibri"/>
                        </a:rPr>
                        <a:t>2</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ru-RU" sz="1800" dirty="0">
                          <a:effectLst/>
                          <a:latin typeface="Times New Roman"/>
                          <a:ea typeface="Calibri"/>
                        </a:rPr>
                        <a:t>4</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ru-RU" sz="1800">
                          <a:effectLst/>
                          <a:latin typeface="Times New Roman"/>
                          <a:ea typeface="Calibri"/>
                        </a:rPr>
                        <a:t>0</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a:txBody>
                    <a:bodyPr/>
                    <a:lstStyle/>
                    <a:p>
                      <a:pPr algn="ctr">
                        <a:lnSpc>
                          <a:spcPct val="115000"/>
                        </a:lnSpc>
                        <a:spcAft>
                          <a:spcPts val="0"/>
                        </a:spcAft>
                      </a:pPr>
                      <a:r>
                        <a:rPr lang="ru-RU" sz="1800" dirty="0">
                          <a:effectLst/>
                          <a:latin typeface="Times New Roman"/>
                          <a:ea typeface="Calibri"/>
                        </a:rPr>
                        <a:t>2</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3</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2</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dirty="0">
                          <a:effectLst/>
                          <a:latin typeface="Times New Roman"/>
                          <a:ea typeface="Calibri"/>
                        </a:rPr>
                        <a:t>0</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0">
                <a:tc>
                  <a:txBody>
                    <a:bodyPr/>
                    <a:lstStyle/>
                    <a:p>
                      <a:pPr algn="ctr">
                        <a:lnSpc>
                          <a:spcPct val="115000"/>
                        </a:lnSpc>
                        <a:spcAft>
                          <a:spcPts val="0"/>
                        </a:spcAft>
                      </a:pPr>
                      <a:r>
                        <a:rPr lang="ru-RU" sz="1800" dirty="0">
                          <a:effectLst/>
                          <a:latin typeface="Times New Roman"/>
                          <a:ea typeface="Calibri"/>
                        </a:rPr>
                        <a:t>3</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5</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4</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dirty="0">
                          <a:effectLst/>
                          <a:latin typeface="Times New Roman"/>
                          <a:ea typeface="Calibri"/>
                        </a:rPr>
                        <a:t>2</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0">
                <a:tc>
                  <a:txBody>
                    <a:bodyPr/>
                    <a:lstStyle/>
                    <a:p>
                      <a:pPr algn="ctr">
                        <a:lnSpc>
                          <a:spcPct val="115000"/>
                        </a:lnSpc>
                        <a:spcAft>
                          <a:spcPts val="0"/>
                        </a:spcAft>
                      </a:pPr>
                      <a:r>
                        <a:rPr lang="ru-RU" sz="1800" dirty="0">
                          <a:effectLst/>
                          <a:latin typeface="Times New Roman"/>
                          <a:ea typeface="Calibri"/>
                        </a:rPr>
                        <a:t>4</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dirty="0">
                          <a:effectLst/>
                          <a:latin typeface="Times New Roman"/>
                          <a:ea typeface="Calibri"/>
                        </a:rPr>
                        <a:t>2</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4</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dirty="0">
                          <a:effectLst/>
                          <a:latin typeface="Times New Roman"/>
                          <a:ea typeface="Calibri"/>
                        </a:rPr>
                        <a:t>3</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0">
                <a:tc>
                  <a:txBody>
                    <a:bodyPr/>
                    <a:lstStyle/>
                    <a:p>
                      <a:pPr algn="ctr">
                        <a:lnSpc>
                          <a:spcPct val="115000"/>
                        </a:lnSpc>
                        <a:spcAft>
                          <a:spcPts val="0"/>
                        </a:spcAft>
                      </a:pPr>
                      <a:r>
                        <a:rPr lang="ru-RU" sz="1800" dirty="0">
                          <a:effectLst/>
                          <a:latin typeface="Times New Roman"/>
                          <a:ea typeface="Calibri"/>
                        </a:rPr>
                        <a:t>5</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dirty="0">
                          <a:effectLst/>
                          <a:latin typeface="Times New Roman"/>
                          <a:ea typeface="Calibri"/>
                        </a:rPr>
                        <a:t>4</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2</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4</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0">
                <a:tc>
                  <a:txBody>
                    <a:bodyPr/>
                    <a:lstStyle/>
                    <a:p>
                      <a:pPr algn="ctr">
                        <a:lnSpc>
                          <a:spcPct val="115000"/>
                        </a:lnSpc>
                        <a:spcAft>
                          <a:spcPts val="0"/>
                        </a:spcAft>
                      </a:pPr>
                      <a:r>
                        <a:rPr lang="ru-RU" sz="1800" dirty="0">
                          <a:effectLst/>
                          <a:latin typeface="Times New Roman"/>
                          <a:ea typeface="Calibri"/>
                        </a:rPr>
                        <a:t>6</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3</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a:effectLst/>
                          <a:latin typeface="Times New Roman"/>
                          <a:ea typeface="Calibri"/>
                        </a:rPr>
                        <a:t>3</a:t>
                      </a:r>
                      <a:endParaRPr lang="ru-RU" sz="140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ru-RU" sz="1800" dirty="0">
                          <a:effectLst/>
                          <a:latin typeface="Times New Roman"/>
                          <a:ea typeface="Calibri"/>
                        </a:rPr>
                        <a:t>5</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0">
                <a:tc>
                  <a:txBody>
                    <a:bodyPr/>
                    <a:lstStyle/>
                    <a:p>
                      <a:pPr algn="ctr">
                        <a:lnSpc>
                          <a:spcPct val="115000"/>
                        </a:lnSpc>
                        <a:spcAft>
                          <a:spcPts val="0"/>
                        </a:spcAft>
                      </a:pPr>
                      <a:r>
                        <a:rPr lang="ru-RU" sz="1800" dirty="0">
                          <a:effectLst/>
                          <a:latin typeface="Times New Roman"/>
                          <a:ea typeface="Calibri"/>
                        </a:rPr>
                        <a:t>7</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a:ea typeface="Calibri"/>
                        </a:rPr>
                        <a:t>4</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a:ea typeface="Calibri"/>
                        </a:rPr>
                        <a:t>3</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a:ea typeface="Calibri"/>
                        </a:rPr>
                        <a:t>6</a:t>
                      </a:r>
                      <a:endParaRPr lang="ru-RU" sz="1400" dirty="0">
                        <a:effectLst/>
                        <a:latin typeface="Times New Roman"/>
                        <a:ea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xmlns="" val="3218680816"/>
              </p:ext>
            </p:extLst>
          </p:nvPr>
        </p:nvGraphicFramePr>
        <p:xfrm>
          <a:off x="4860032" y="1340769"/>
          <a:ext cx="431987" cy="450501"/>
        </p:xfrm>
        <a:graphic>
          <a:graphicData uri="http://schemas.openxmlformats.org/presentationml/2006/ole">
            <p:oleObj spid="_x0000_s10322" r:id="rId3" imgW="228501" imgH="266584" progId="">
              <p:embed/>
            </p:oleObj>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xmlns="" val="2203551938"/>
              </p:ext>
            </p:extLst>
          </p:nvPr>
        </p:nvGraphicFramePr>
        <p:xfrm>
          <a:off x="6135276" y="1988840"/>
          <a:ext cx="381000" cy="563563"/>
        </p:xfrm>
        <a:graphic>
          <a:graphicData uri="http://schemas.openxmlformats.org/presentationml/2006/ole">
            <p:oleObj spid="_x0000_s10323" name="Формула" r:id="rId4" imgW="164957" imgH="253780" progId="Equation.3">
              <p:embed/>
            </p:oleObj>
          </a:graphicData>
        </a:graphic>
      </p:graphicFrame>
      <p:sp>
        <p:nvSpPr>
          <p:cNvPr id="11" name="Прямоугольник 10"/>
          <p:cNvSpPr/>
          <p:nvPr/>
        </p:nvSpPr>
        <p:spPr>
          <a:xfrm>
            <a:off x="2195736" y="836712"/>
            <a:ext cx="2423805" cy="369332"/>
          </a:xfrm>
          <a:prstGeom prst="rect">
            <a:avLst/>
          </a:prstGeom>
        </p:spPr>
        <p:txBody>
          <a:bodyPr wrap="none">
            <a:spAutoFit/>
          </a:bodyPr>
          <a:lstStyle/>
          <a:p>
            <a:r>
              <a:rPr lang="ru-RU" dirty="0">
                <a:latin typeface="Times New Roman"/>
                <a:ea typeface="Calibri"/>
              </a:rPr>
              <a:t>TABLE I. </a:t>
            </a:r>
            <a:r>
              <a:rPr lang="ru-RU" cap="small" dirty="0" err="1">
                <a:latin typeface="Times New Roman"/>
                <a:ea typeface="Calibri"/>
              </a:rPr>
              <a:t>Initial</a:t>
            </a:r>
            <a:r>
              <a:rPr lang="ru-RU" cap="small" dirty="0">
                <a:latin typeface="Times New Roman"/>
                <a:ea typeface="Calibri"/>
              </a:rPr>
              <a:t> </a:t>
            </a:r>
            <a:r>
              <a:rPr lang="ru-RU" cap="small" dirty="0" err="1">
                <a:latin typeface="Times New Roman"/>
                <a:ea typeface="Calibri"/>
              </a:rPr>
              <a:t>data</a:t>
            </a:r>
            <a:r>
              <a:rPr lang="ru-RU" cap="small" dirty="0">
                <a:latin typeface="Times New Roman"/>
                <a:ea typeface="Calibri"/>
              </a:rPr>
              <a:t> </a:t>
            </a:r>
            <a:endParaRPr lang="ru-RU" cap="small" dirty="0"/>
          </a:p>
        </p:txBody>
      </p:sp>
      <p:sp>
        <p:nvSpPr>
          <p:cNvPr id="14" name="Прямоугольник 13"/>
          <p:cNvSpPr/>
          <p:nvPr/>
        </p:nvSpPr>
        <p:spPr>
          <a:xfrm>
            <a:off x="2267744" y="4509120"/>
            <a:ext cx="3887603" cy="341632"/>
          </a:xfrm>
          <a:prstGeom prst="rect">
            <a:avLst/>
          </a:prstGeom>
        </p:spPr>
        <p:txBody>
          <a:bodyPr wrap="none">
            <a:spAutoFit/>
          </a:bodyPr>
          <a:lstStyle/>
          <a:p>
            <a:pPr algn="just">
              <a:lnSpc>
                <a:spcPct val="90000"/>
              </a:lnSpc>
              <a:spcBef>
                <a:spcPts val="600"/>
              </a:spcBef>
              <a:spcAft>
                <a:spcPts val="600"/>
              </a:spcAft>
              <a:tabLst>
                <a:tab pos="2756535" algn="l"/>
                <a:tab pos="449580" algn="l"/>
              </a:tabLst>
            </a:pPr>
            <a:r>
              <a:rPr lang="en-US" cap="small" dirty="0">
                <a:latin typeface="Times New Roman"/>
                <a:ea typeface="Times New Roman"/>
              </a:rPr>
              <a:t>TABLE II Results of the first stage</a:t>
            </a:r>
            <a:endParaRPr lang="ru-RU" sz="500" cap="small" dirty="0">
              <a:effectLst/>
              <a:latin typeface="Times New Roman"/>
              <a:ea typeface="Times New Roman"/>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xmlns="" val="4118774716"/>
              </p:ext>
            </p:extLst>
          </p:nvPr>
        </p:nvGraphicFramePr>
        <p:xfrm>
          <a:off x="2195736" y="4869160"/>
          <a:ext cx="6096000" cy="1285875"/>
        </p:xfrm>
        <a:graphic>
          <a:graphicData uri="http://schemas.openxmlformats.org/presentationml/2006/ole">
            <p:oleObj spid="_x0000_s10324" name="Документ" r:id="rId5" imgW="9392453" imgH="1980871" progId="Word.Document.12">
              <p:embed/>
            </p:oleObj>
          </a:graphicData>
        </a:graphic>
      </p:graphicFrame>
      <p:sp>
        <p:nvSpPr>
          <p:cNvPr id="12"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3920834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17</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xmlns="" val="1474011470"/>
              </p:ext>
            </p:extLst>
          </p:nvPr>
        </p:nvGraphicFramePr>
        <p:xfrm>
          <a:off x="1369293" y="2605360"/>
          <a:ext cx="4714875" cy="4064000"/>
        </p:xfrm>
        <a:graphic>
          <a:graphicData uri="http://schemas.openxmlformats.org/presentationml/2006/ole">
            <p:oleObj spid="_x0000_s20523" name="Документ" r:id="rId3" imgW="9606940" imgH="8281380" progId="Word.Document.12">
              <p:embed/>
            </p:oleObj>
          </a:graphicData>
        </a:graphic>
      </p:graphicFrame>
      <p:sp>
        <p:nvSpPr>
          <p:cNvPr id="7" name="Прямоугольник 6"/>
          <p:cNvSpPr/>
          <p:nvPr/>
        </p:nvSpPr>
        <p:spPr>
          <a:xfrm>
            <a:off x="971600" y="2132856"/>
            <a:ext cx="6768752" cy="369332"/>
          </a:xfrm>
          <a:prstGeom prst="rect">
            <a:avLst/>
          </a:prstGeom>
        </p:spPr>
        <p:txBody>
          <a:bodyPr wrap="square">
            <a:spAutoFit/>
          </a:bodyPr>
          <a:lstStyle/>
          <a:p>
            <a:r>
              <a:rPr lang="en-US" dirty="0">
                <a:latin typeface="Times New Roman"/>
                <a:ea typeface="Times New Roman"/>
              </a:rPr>
              <a:t>TABLE IV </a:t>
            </a:r>
            <a:r>
              <a:rPr lang="en-US" cap="small" dirty="0">
                <a:latin typeface="Times New Roman"/>
                <a:ea typeface="Times New Roman"/>
              </a:rPr>
              <a:t>Results of the </a:t>
            </a:r>
            <a:r>
              <a:rPr lang="en-US" cap="small" dirty="0" smtClean="0">
                <a:latin typeface="Times New Roman"/>
                <a:ea typeface="Times New Roman"/>
              </a:rPr>
              <a:t>third </a:t>
            </a:r>
            <a:r>
              <a:rPr lang="en-US" cap="small" dirty="0">
                <a:latin typeface="Times New Roman"/>
                <a:ea typeface="Times New Roman"/>
              </a:rPr>
              <a:t>stage and sifting of variants</a:t>
            </a:r>
            <a:endParaRPr lang="ru-RU" cap="small" dirty="0"/>
          </a:p>
        </p:txBody>
      </p:sp>
      <p:graphicFrame>
        <p:nvGraphicFramePr>
          <p:cNvPr id="8" name="Таблица 7"/>
          <p:cNvGraphicFramePr>
            <a:graphicFrameLocks noGrp="1"/>
          </p:cNvGraphicFramePr>
          <p:nvPr>
            <p:extLst>
              <p:ext uri="{D42A27DB-BD31-4B8C-83A1-F6EECF244321}">
                <p14:modId xmlns:p14="http://schemas.microsoft.com/office/powerpoint/2010/main" xmlns="" val="525033169"/>
              </p:ext>
            </p:extLst>
          </p:nvPr>
        </p:nvGraphicFramePr>
        <p:xfrm>
          <a:off x="7105389" y="3834704"/>
          <a:ext cx="720100" cy="1755608"/>
        </p:xfrm>
        <a:graphic>
          <a:graphicData uri="http://schemas.openxmlformats.org/drawingml/2006/table">
            <a:tbl>
              <a:tblPr firstRow="1" firstCol="1" bandRow="1"/>
              <a:tblGrid>
                <a:gridCol w="346715"/>
                <a:gridCol w="373385"/>
              </a:tblGrid>
              <a:tr h="464385">
                <a:tc>
                  <a:txBody>
                    <a:bodyPr/>
                    <a:lstStyle/>
                    <a:p>
                      <a:pPr>
                        <a:lnSpc>
                          <a:spcPct val="115000"/>
                        </a:lnSpc>
                        <a:spcAft>
                          <a:spcPts val="0"/>
                        </a:spcAft>
                      </a:pPr>
                      <a:endParaRPr lang="ru-RU" sz="28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ru-RU" sz="28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20">
                <a:tc>
                  <a:txBody>
                    <a:bodyPr/>
                    <a:lstStyle/>
                    <a:p>
                      <a:pPr algn="ctr">
                        <a:lnSpc>
                          <a:spcPct val="100000"/>
                        </a:lnSpc>
                        <a:spcAft>
                          <a:spcPts val="0"/>
                        </a:spcAft>
                      </a:pPr>
                      <a:r>
                        <a:rPr lang="ru-RU" sz="1800" dirty="0">
                          <a:effectLst/>
                          <a:latin typeface="Times New Roman"/>
                          <a:ea typeface="Calibri"/>
                        </a:rPr>
                        <a:t>1</a:t>
                      </a:r>
                      <a:endParaRPr lang="ru-RU" sz="105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Aft>
                          <a:spcPts val="0"/>
                        </a:spcAft>
                      </a:pPr>
                      <a:r>
                        <a:rPr lang="ru-RU" sz="1800" dirty="0">
                          <a:effectLst/>
                          <a:latin typeface="Times New Roman"/>
                          <a:ea typeface="Calibri"/>
                        </a:rPr>
                        <a:t>0</a:t>
                      </a:r>
                      <a:endParaRPr lang="ru-RU" sz="105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6220">
                <a:tc>
                  <a:txBody>
                    <a:bodyPr/>
                    <a:lstStyle/>
                    <a:p>
                      <a:pPr algn="ctr">
                        <a:lnSpc>
                          <a:spcPct val="100000"/>
                        </a:lnSpc>
                        <a:spcAft>
                          <a:spcPts val="0"/>
                        </a:spcAft>
                      </a:pPr>
                      <a:r>
                        <a:rPr lang="ru-RU" sz="1800" dirty="0">
                          <a:effectLst/>
                          <a:latin typeface="Times New Roman"/>
                          <a:ea typeface="Calibri"/>
                        </a:rPr>
                        <a:t>1</a:t>
                      </a:r>
                      <a:endParaRPr lang="ru-RU" sz="105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Aft>
                          <a:spcPts val="0"/>
                        </a:spcAft>
                      </a:pPr>
                      <a:r>
                        <a:rPr lang="ru-RU" sz="1800" dirty="0">
                          <a:effectLst/>
                          <a:latin typeface="Times New Roman"/>
                          <a:ea typeface="Calibri"/>
                        </a:rPr>
                        <a:t>0</a:t>
                      </a:r>
                      <a:endParaRPr lang="ru-RU" sz="105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6220">
                <a:tc>
                  <a:txBody>
                    <a:bodyPr/>
                    <a:lstStyle/>
                    <a:p>
                      <a:pPr algn="ctr">
                        <a:lnSpc>
                          <a:spcPct val="100000"/>
                        </a:lnSpc>
                        <a:spcAft>
                          <a:spcPts val="0"/>
                        </a:spcAft>
                      </a:pPr>
                      <a:r>
                        <a:rPr lang="ru-RU" sz="1800">
                          <a:effectLst/>
                          <a:latin typeface="Times New Roman"/>
                          <a:ea typeface="Calibri"/>
                        </a:rPr>
                        <a:t>1</a:t>
                      </a:r>
                      <a:endParaRPr lang="ru-RU" sz="105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Aft>
                          <a:spcPts val="0"/>
                        </a:spcAft>
                      </a:pPr>
                      <a:r>
                        <a:rPr lang="ru-RU" sz="1800" dirty="0">
                          <a:effectLst/>
                          <a:latin typeface="Times New Roman"/>
                          <a:ea typeface="Calibri"/>
                        </a:rPr>
                        <a:t>0</a:t>
                      </a:r>
                      <a:endParaRPr lang="ru-RU" sz="105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6220">
                <a:tc>
                  <a:txBody>
                    <a:bodyPr/>
                    <a:lstStyle/>
                    <a:p>
                      <a:pPr algn="ctr">
                        <a:lnSpc>
                          <a:spcPct val="100000"/>
                        </a:lnSpc>
                        <a:spcAft>
                          <a:spcPts val="0"/>
                        </a:spcAft>
                      </a:pPr>
                      <a:r>
                        <a:rPr lang="ru-RU" sz="1800" strike="sngStrike">
                          <a:effectLst/>
                          <a:latin typeface="Times New Roman"/>
                          <a:ea typeface="Calibri"/>
                        </a:rPr>
                        <a:t>0</a:t>
                      </a:r>
                      <a:endParaRPr lang="ru-RU" sz="105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spcAft>
                          <a:spcPts val="0"/>
                        </a:spcAft>
                      </a:pPr>
                      <a:r>
                        <a:rPr lang="ru-RU" sz="1800" strike="sngStrike" dirty="0">
                          <a:effectLst/>
                          <a:latin typeface="Times New Roman"/>
                          <a:ea typeface="Calibri"/>
                        </a:rPr>
                        <a:t>1</a:t>
                      </a:r>
                      <a:endParaRPr lang="ru-RU" sz="105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xmlns="" val="784709796"/>
              </p:ext>
            </p:extLst>
          </p:nvPr>
        </p:nvGraphicFramePr>
        <p:xfrm>
          <a:off x="7105409" y="3837880"/>
          <a:ext cx="383208" cy="383208"/>
        </p:xfrm>
        <a:graphic>
          <a:graphicData uri="http://schemas.openxmlformats.org/presentationml/2006/ole">
            <p:oleObj spid="_x0000_s20524" name="Формула" r:id="rId4" imgW="253780" imgH="253780" progId="Equation.3">
              <p:embed/>
            </p:oleObj>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xmlns="" val="1298909153"/>
              </p:ext>
            </p:extLst>
          </p:nvPr>
        </p:nvGraphicFramePr>
        <p:xfrm>
          <a:off x="7465449" y="3840253"/>
          <a:ext cx="418919" cy="380835"/>
        </p:xfrm>
        <a:graphic>
          <a:graphicData uri="http://schemas.openxmlformats.org/presentationml/2006/ole">
            <p:oleObj spid="_x0000_s20525" name="Формула" r:id="rId5" imgW="279279" imgH="253890" progId="Equation.3">
              <p:embed/>
            </p:oleObj>
          </a:graphicData>
        </a:graphic>
      </p:graphicFrame>
      <p:sp>
        <p:nvSpPr>
          <p:cNvPr id="11" name="Прямоугольник 10"/>
          <p:cNvSpPr/>
          <p:nvPr/>
        </p:nvSpPr>
        <p:spPr>
          <a:xfrm>
            <a:off x="6156176" y="3347700"/>
            <a:ext cx="2572948" cy="369332"/>
          </a:xfrm>
          <a:prstGeom prst="rect">
            <a:avLst/>
          </a:prstGeom>
        </p:spPr>
        <p:txBody>
          <a:bodyPr wrap="none">
            <a:spAutoFit/>
          </a:bodyPr>
          <a:lstStyle/>
          <a:p>
            <a:r>
              <a:rPr lang="en-US" dirty="0">
                <a:latin typeface="Times New Roman"/>
                <a:ea typeface="Times New Roman"/>
              </a:rPr>
              <a:t>TABLE IV (continuation)</a:t>
            </a:r>
            <a:endParaRPr lang="ru-RU" dirty="0"/>
          </a:p>
        </p:txBody>
      </p:sp>
      <p:graphicFrame>
        <p:nvGraphicFramePr>
          <p:cNvPr id="12" name="Объект 11"/>
          <p:cNvGraphicFramePr>
            <a:graphicFrameLocks noChangeAspect="1"/>
          </p:cNvGraphicFramePr>
          <p:nvPr>
            <p:extLst>
              <p:ext uri="{D42A27DB-BD31-4B8C-83A1-F6EECF244321}">
                <p14:modId xmlns:p14="http://schemas.microsoft.com/office/powerpoint/2010/main" xmlns="" val="4150164768"/>
              </p:ext>
            </p:extLst>
          </p:nvPr>
        </p:nvGraphicFramePr>
        <p:xfrm>
          <a:off x="1331641" y="404664"/>
          <a:ext cx="4680520" cy="1786886"/>
        </p:xfrm>
        <a:graphic>
          <a:graphicData uri="http://schemas.openxmlformats.org/presentationml/2006/ole">
            <p:oleObj spid="_x0000_s20526" name="Документ" r:id="rId6" imgW="9617017" imgH="3670522" progId="Word.Document.12">
              <p:embed/>
            </p:oleObj>
          </a:graphicData>
        </a:graphic>
      </p:graphicFrame>
      <p:sp>
        <p:nvSpPr>
          <p:cNvPr id="13" name="Прямоугольник 12"/>
          <p:cNvSpPr/>
          <p:nvPr/>
        </p:nvSpPr>
        <p:spPr>
          <a:xfrm>
            <a:off x="1619672" y="0"/>
            <a:ext cx="4261231" cy="369332"/>
          </a:xfrm>
          <a:prstGeom prst="rect">
            <a:avLst/>
          </a:prstGeom>
        </p:spPr>
        <p:txBody>
          <a:bodyPr wrap="none">
            <a:spAutoFit/>
          </a:bodyPr>
          <a:lstStyle/>
          <a:p>
            <a:r>
              <a:rPr lang="ru-RU" dirty="0">
                <a:latin typeface="Times New Roman"/>
                <a:ea typeface="Calibri"/>
              </a:rPr>
              <a:t>TABLE III. </a:t>
            </a:r>
            <a:r>
              <a:rPr lang="ru-RU" cap="small" dirty="0" err="1">
                <a:latin typeface="Times New Roman"/>
                <a:ea typeface="Calibri"/>
              </a:rPr>
              <a:t>Results</a:t>
            </a:r>
            <a:r>
              <a:rPr lang="ru-RU" cap="small" dirty="0">
                <a:latin typeface="Times New Roman"/>
                <a:ea typeface="Calibri"/>
              </a:rPr>
              <a:t> </a:t>
            </a:r>
            <a:r>
              <a:rPr lang="ru-RU" cap="small" dirty="0" err="1">
                <a:latin typeface="Times New Roman"/>
                <a:ea typeface="Calibri"/>
              </a:rPr>
              <a:t>of</a:t>
            </a:r>
            <a:r>
              <a:rPr lang="ru-RU" cap="small" dirty="0">
                <a:latin typeface="Times New Roman"/>
                <a:ea typeface="Calibri"/>
              </a:rPr>
              <a:t> </a:t>
            </a:r>
            <a:r>
              <a:rPr lang="ru-RU" cap="small" dirty="0" err="1">
                <a:latin typeface="Times New Roman"/>
                <a:ea typeface="Calibri"/>
              </a:rPr>
              <a:t>the</a:t>
            </a:r>
            <a:r>
              <a:rPr lang="ru-RU" cap="small" dirty="0">
                <a:latin typeface="Times New Roman"/>
                <a:ea typeface="Calibri"/>
              </a:rPr>
              <a:t> </a:t>
            </a:r>
            <a:r>
              <a:rPr lang="ru-RU" cap="small" dirty="0" err="1">
                <a:latin typeface="Times New Roman"/>
                <a:ea typeface="Calibri"/>
              </a:rPr>
              <a:t>second</a:t>
            </a:r>
            <a:r>
              <a:rPr lang="ru-RU" cap="small" dirty="0">
                <a:latin typeface="Times New Roman"/>
                <a:ea typeface="Calibri"/>
              </a:rPr>
              <a:t> </a:t>
            </a:r>
            <a:r>
              <a:rPr lang="ru-RU" cap="small" dirty="0" err="1">
                <a:latin typeface="Times New Roman"/>
                <a:ea typeface="Calibri"/>
              </a:rPr>
              <a:t>stage</a:t>
            </a:r>
            <a:endParaRPr lang="ru-RU" cap="small" dirty="0"/>
          </a:p>
        </p:txBody>
      </p:sp>
      <p:sp>
        <p:nvSpPr>
          <p:cNvPr id="14"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023225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18</a:t>
            </a:fld>
            <a:endParaRPr lang="ru-RU" sz="1800" dirty="0"/>
          </a:p>
        </p:txBody>
      </p:sp>
      <p:graphicFrame>
        <p:nvGraphicFramePr>
          <p:cNvPr id="5" name="Объект 4"/>
          <p:cNvGraphicFramePr>
            <a:graphicFrameLocks noChangeAspect="1"/>
          </p:cNvGraphicFramePr>
          <p:nvPr>
            <p:extLst>
              <p:ext uri="{D42A27DB-BD31-4B8C-83A1-F6EECF244321}">
                <p14:modId xmlns:p14="http://schemas.microsoft.com/office/powerpoint/2010/main" xmlns="" val="2333886485"/>
              </p:ext>
            </p:extLst>
          </p:nvPr>
        </p:nvGraphicFramePr>
        <p:xfrm>
          <a:off x="1619672" y="692696"/>
          <a:ext cx="5855151" cy="5760640"/>
        </p:xfrm>
        <a:graphic>
          <a:graphicData uri="http://schemas.openxmlformats.org/presentationml/2006/ole">
            <p:oleObj spid="_x0000_s19471" name="Документ" r:id="rId3" imgW="9388495" imgH="9236495" progId="Word.Document.12">
              <p:embed/>
            </p:oleObj>
          </a:graphicData>
        </a:graphic>
      </p:graphicFrame>
      <p:sp>
        <p:nvSpPr>
          <p:cNvPr id="6" name="Прямоугольник 5"/>
          <p:cNvSpPr/>
          <p:nvPr/>
        </p:nvSpPr>
        <p:spPr>
          <a:xfrm>
            <a:off x="1403648" y="188640"/>
            <a:ext cx="6462464" cy="341632"/>
          </a:xfrm>
          <a:prstGeom prst="rect">
            <a:avLst/>
          </a:prstGeom>
        </p:spPr>
        <p:txBody>
          <a:bodyPr wrap="square">
            <a:spAutoFit/>
          </a:bodyPr>
          <a:lstStyle/>
          <a:p>
            <a:pPr algn="just">
              <a:lnSpc>
                <a:spcPct val="90000"/>
              </a:lnSpc>
              <a:spcBef>
                <a:spcPts val="1200"/>
              </a:spcBef>
              <a:spcAft>
                <a:spcPts val="600"/>
              </a:spcAft>
              <a:tabLst>
                <a:tab pos="2756535" algn="l"/>
                <a:tab pos="449580" algn="l"/>
              </a:tabLst>
            </a:pPr>
            <a:r>
              <a:rPr lang="en-US" cap="small" dirty="0">
                <a:latin typeface="Times New Roman"/>
                <a:ea typeface="Times New Roman"/>
              </a:rPr>
              <a:t>TABLE V. Results of the fourth stage and sift of variants</a:t>
            </a:r>
            <a:endParaRPr lang="ru-RU" sz="500" cap="small" dirty="0">
              <a:effectLst/>
              <a:latin typeface="Times New Roman"/>
              <a:ea typeface="Times New Roman"/>
            </a:endParaRPr>
          </a:p>
        </p:txBody>
      </p:sp>
      <p:sp>
        <p:nvSpPr>
          <p:cNvPr id="7"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1120733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19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xmlns="" val="286286194"/>
              </p:ext>
            </p:extLst>
          </p:nvPr>
        </p:nvGraphicFramePr>
        <p:xfrm>
          <a:off x="625607" y="649620"/>
          <a:ext cx="5458561" cy="5443675"/>
        </p:xfrm>
        <a:graphic>
          <a:graphicData uri="http://schemas.openxmlformats.org/presentationml/2006/ole">
            <p:oleObj spid="_x0000_s18461" name="Документ" r:id="rId3" imgW="9376978" imgH="9351108" progId="Word.Document.12">
              <p:embed/>
            </p:oleObj>
          </a:graphicData>
        </a:graphic>
      </p:graphicFrame>
      <p:sp>
        <p:nvSpPr>
          <p:cNvPr id="6" name="Прямоугольник 5"/>
          <p:cNvSpPr/>
          <p:nvPr/>
        </p:nvSpPr>
        <p:spPr>
          <a:xfrm>
            <a:off x="755575" y="281814"/>
            <a:ext cx="6461535" cy="410882"/>
          </a:xfrm>
          <a:prstGeom prst="rect">
            <a:avLst/>
          </a:prstGeom>
        </p:spPr>
        <p:txBody>
          <a:bodyPr wrap="square">
            <a:spAutoFit/>
          </a:bodyPr>
          <a:lstStyle/>
          <a:p>
            <a:pPr algn="just">
              <a:lnSpc>
                <a:spcPct val="115000"/>
              </a:lnSpc>
              <a:spcAft>
                <a:spcPts val="1000"/>
              </a:spcAft>
            </a:pPr>
            <a:r>
              <a:rPr lang="en-US" dirty="0">
                <a:latin typeface="Times New Roman"/>
                <a:ea typeface="Calibri"/>
              </a:rPr>
              <a:t>TABLE VI</a:t>
            </a:r>
            <a:r>
              <a:rPr lang="en-US" dirty="0" smtClean="0">
                <a:latin typeface="Times New Roman"/>
                <a:ea typeface="Calibri"/>
              </a:rPr>
              <a:t>.</a:t>
            </a:r>
            <a:r>
              <a:rPr lang="ru-RU" dirty="0" smtClean="0">
                <a:latin typeface="Times New Roman"/>
                <a:ea typeface="Calibri"/>
              </a:rPr>
              <a:t> </a:t>
            </a:r>
            <a:r>
              <a:rPr lang="en-US" cap="small" dirty="0" smtClean="0">
                <a:latin typeface="Times New Roman"/>
                <a:ea typeface="Calibri"/>
              </a:rPr>
              <a:t>Results </a:t>
            </a:r>
            <a:r>
              <a:rPr lang="en-US" cap="small" dirty="0">
                <a:latin typeface="Times New Roman"/>
                <a:ea typeface="Calibri"/>
              </a:rPr>
              <a:t>of the fifth stage and sift of variants</a:t>
            </a:r>
            <a:endParaRPr lang="ru-RU" sz="1050" cap="small" dirty="0">
              <a:effectLst/>
              <a:latin typeface="Times New Roman"/>
              <a:ea typeface="Calibri"/>
            </a:endParaRPr>
          </a:p>
        </p:txBody>
      </p:sp>
      <p:graphicFrame>
        <p:nvGraphicFramePr>
          <p:cNvPr id="7" name="Объект 6"/>
          <p:cNvGraphicFramePr>
            <a:graphicFrameLocks noChangeAspect="1"/>
          </p:cNvGraphicFramePr>
          <p:nvPr>
            <p:extLst>
              <p:ext uri="{D42A27DB-BD31-4B8C-83A1-F6EECF244321}">
                <p14:modId xmlns:p14="http://schemas.microsoft.com/office/powerpoint/2010/main" xmlns="" val="2440322628"/>
              </p:ext>
            </p:extLst>
          </p:nvPr>
        </p:nvGraphicFramePr>
        <p:xfrm>
          <a:off x="5940152" y="2146672"/>
          <a:ext cx="2630488" cy="1930400"/>
        </p:xfrm>
        <a:graphic>
          <a:graphicData uri="http://schemas.openxmlformats.org/presentationml/2006/ole">
            <p:oleObj spid="_x0000_s18462" name="Документ" r:id="rId4" imgW="4007601" imgH="2940122" progId="Word.Document.12">
              <p:embed/>
            </p:oleObj>
          </a:graphicData>
        </a:graphic>
      </p:graphicFrame>
      <p:sp>
        <p:nvSpPr>
          <p:cNvPr id="8" name="Прямоугольник 7"/>
          <p:cNvSpPr/>
          <p:nvPr/>
        </p:nvSpPr>
        <p:spPr>
          <a:xfrm>
            <a:off x="5901783" y="1763524"/>
            <a:ext cx="2630657" cy="369332"/>
          </a:xfrm>
          <a:prstGeom prst="rect">
            <a:avLst/>
          </a:prstGeom>
        </p:spPr>
        <p:txBody>
          <a:bodyPr wrap="none">
            <a:spAutoFit/>
          </a:bodyPr>
          <a:lstStyle/>
          <a:p>
            <a:r>
              <a:rPr lang="en-US" dirty="0">
                <a:latin typeface="Times New Roman"/>
                <a:ea typeface="Times New Roman"/>
              </a:rPr>
              <a:t>TABLE VI (continuation) </a:t>
            </a:r>
            <a:endParaRPr lang="ru-RU" dirty="0"/>
          </a:p>
        </p:txBody>
      </p:sp>
      <p:sp>
        <p:nvSpPr>
          <p:cNvPr id="9"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330472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State of Art</a:t>
            </a:r>
            <a:endParaRPr lang="en-US" dirty="0" smtClean="0"/>
          </a:p>
          <a:p>
            <a:r>
              <a:rPr lang="en-US" dirty="0" smtClean="0"/>
              <a:t>Mathematical </a:t>
            </a:r>
            <a:r>
              <a:rPr lang="en-US" dirty="0" smtClean="0"/>
              <a:t>Formulation </a:t>
            </a:r>
            <a:r>
              <a:rPr lang="en-US" dirty="0" smtClean="0"/>
              <a:t>of the Problem </a:t>
            </a:r>
          </a:p>
          <a:p>
            <a:r>
              <a:rPr lang="en-US" dirty="0" smtClean="0"/>
              <a:t>Approaches to solving the problem</a:t>
            </a:r>
          </a:p>
          <a:p>
            <a:r>
              <a:rPr lang="en-US" dirty="0" smtClean="0"/>
              <a:t>Algorithm of Dynamical Programming with Sifting Variants</a:t>
            </a:r>
          </a:p>
          <a:p>
            <a:r>
              <a:rPr lang="en-US" dirty="0" smtClean="0"/>
              <a:t>Example</a:t>
            </a:r>
          </a:p>
          <a:p>
            <a:r>
              <a:rPr lang="en-US" dirty="0" smtClean="0"/>
              <a:t>Comparison of the approaches</a:t>
            </a:r>
          </a:p>
          <a:p>
            <a:r>
              <a:rPr lang="en-US" dirty="0" smtClean="0"/>
              <a:t>Conclusion</a:t>
            </a:r>
            <a:endParaRPr lang="ru-RU" dirty="0"/>
          </a:p>
        </p:txBody>
      </p:sp>
      <p:sp>
        <p:nvSpPr>
          <p:cNvPr id="6" name="Номер слайда 58"/>
          <p:cNvSpPr>
            <a:spLocks noGrp="1"/>
          </p:cNvSpPr>
          <p:nvPr>
            <p:ph type="sldNum" sz="quarter" idx="12"/>
          </p:nvPr>
        </p:nvSpPr>
        <p:spPr>
          <a:xfrm>
            <a:off x="146304" y="6210300"/>
            <a:ext cx="457200" cy="457200"/>
          </a:xfrm>
          <a:solidFill>
            <a:srgbClr val="3D50DF"/>
          </a:solidFill>
        </p:spPr>
        <p:txBody>
          <a:bodyPr/>
          <a:lstStyle/>
          <a:p>
            <a:fld id="{232E324C-5034-4B64-B988-D71308A61996}" type="slidenum">
              <a:rPr lang="ru-RU" sz="1800" smtClean="0"/>
              <a:pPr/>
              <a:t>2</a:t>
            </a:fld>
            <a:endParaRPr lang="ru-RU" sz="1800" dirty="0"/>
          </a:p>
        </p:txBody>
      </p:sp>
      <p:sp>
        <p:nvSpPr>
          <p:cNvPr id="7" name="Прямоугольник 6"/>
          <p:cNvSpPr/>
          <p:nvPr/>
        </p:nvSpPr>
        <p:spPr>
          <a:xfrm>
            <a:off x="3491880" y="476672"/>
            <a:ext cx="1366080" cy="461665"/>
          </a:xfrm>
          <a:prstGeom prst="rect">
            <a:avLst/>
          </a:prstGeom>
        </p:spPr>
        <p:txBody>
          <a:bodyPr wrap="none">
            <a:spAutoFit/>
          </a:bodyPr>
          <a:lstStyle/>
          <a:p>
            <a:r>
              <a:rPr lang="en-US" sz="2400" b="1" dirty="0" smtClean="0">
                <a:solidFill>
                  <a:srgbClr val="3333FF"/>
                </a:solidFill>
                <a:latin typeface="Times New Roman"/>
                <a:ea typeface="MS Mincho"/>
              </a:rPr>
              <a:t>Contents</a:t>
            </a:r>
            <a:endParaRPr lang="ru-RU" sz="2400" dirty="0"/>
          </a:p>
        </p:txBody>
      </p:sp>
      <p:sp>
        <p:nvSpPr>
          <p:cNvPr id="8"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33565155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20</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xmlns="" val="195678282"/>
              </p:ext>
            </p:extLst>
          </p:nvPr>
        </p:nvGraphicFramePr>
        <p:xfrm>
          <a:off x="251520" y="908720"/>
          <a:ext cx="5636876" cy="4993219"/>
        </p:xfrm>
        <a:graphic>
          <a:graphicData uri="http://schemas.openxmlformats.org/presentationml/2006/ole">
            <p:oleObj spid="_x0000_s14494" name="Документ" r:id="rId3" imgW="9275493" imgH="8216865" progId="Word.Document.12">
              <p:embed/>
            </p:oleObj>
          </a:graphicData>
        </a:graphic>
      </p:graphicFrame>
      <p:sp>
        <p:nvSpPr>
          <p:cNvPr id="6" name="Прямоугольник 5"/>
          <p:cNvSpPr/>
          <p:nvPr/>
        </p:nvSpPr>
        <p:spPr>
          <a:xfrm>
            <a:off x="611560" y="423072"/>
            <a:ext cx="6336704" cy="341632"/>
          </a:xfrm>
          <a:prstGeom prst="rect">
            <a:avLst/>
          </a:prstGeom>
        </p:spPr>
        <p:txBody>
          <a:bodyPr wrap="square">
            <a:spAutoFit/>
          </a:bodyPr>
          <a:lstStyle/>
          <a:p>
            <a:pPr algn="just">
              <a:lnSpc>
                <a:spcPct val="90000"/>
              </a:lnSpc>
              <a:spcBef>
                <a:spcPts val="1200"/>
              </a:spcBef>
              <a:spcAft>
                <a:spcPts val="0"/>
              </a:spcAft>
              <a:tabLst>
                <a:tab pos="2756535" algn="l"/>
                <a:tab pos="449580" algn="l"/>
              </a:tabLst>
            </a:pPr>
            <a:r>
              <a:rPr lang="en-US" cap="small" dirty="0">
                <a:latin typeface="Times New Roman"/>
                <a:ea typeface="Times New Roman"/>
              </a:rPr>
              <a:t>TABLE VII. Results of the sixth stage and sift </a:t>
            </a:r>
            <a:r>
              <a:rPr lang="en-US" cap="small" dirty="0" smtClean="0">
                <a:latin typeface="Times New Roman"/>
                <a:ea typeface="Times New Roman"/>
              </a:rPr>
              <a:t>of</a:t>
            </a:r>
            <a:r>
              <a:rPr lang="ru-RU" cap="small" dirty="0" smtClean="0">
                <a:latin typeface="Times New Roman"/>
                <a:ea typeface="Times New Roman"/>
              </a:rPr>
              <a:t> </a:t>
            </a:r>
            <a:r>
              <a:rPr lang="en-US" dirty="0" smtClean="0">
                <a:latin typeface="Times New Roman"/>
                <a:ea typeface="Times New Roman"/>
              </a:rPr>
              <a:t> </a:t>
            </a:r>
            <a:r>
              <a:rPr lang="en-US" dirty="0">
                <a:latin typeface="Times New Roman"/>
                <a:ea typeface="Times New Roman"/>
              </a:rPr>
              <a:t>variants</a:t>
            </a:r>
            <a:endParaRPr lang="ru-RU" dirty="0"/>
          </a:p>
        </p:txBody>
      </p:sp>
      <p:graphicFrame>
        <p:nvGraphicFramePr>
          <p:cNvPr id="30" name="Таблица 29"/>
          <p:cNvGraphicFramePr>
            <a:graphicFrameLocks noGrp="1" noChangeAspect="1"/>
          </p:cNvGraphicFramePr>
          <p:nvPr>
            <p:extLst>
              <p:ext uri="{D42A27DB-BD31-4B8C-83A1-F6EECF244321}">
                <p14:modId xmlns:p14="http://schemas.microsoft.com/office/powerpoint/2010/main" xmlns="" val="2464167941"/>
              </p:ext>
            </p:extLst>
          </p:nvPr>
        </p:nvGraphicFramePr>
        <p:xfrm>
          <a:off x="6045479" y="1968240"/>
          <a:ext cx="2736304" cy="1892808"/>
        </p:xfrm>
        <a:graphic>
          <a:graphicData uri="http://schemas.openxmlformats.org/drawingml/2006/table">
            <a:tbl>
              <a:tblPr firstRow="1" firstCol="1" bandRow="1"/>
              <a:tblGrid>
                <a:gridCol w="342038"/>
                <a:gridCol w="342038"/>
                <a:gridCol w="342038"/>
                <a:gridCol w="342038"/>
                <a:gridCol w="342038"/>
                <a:gridCol w="342038"/>
                <a:gridCol w="342038"/>
                <a:gridCol w="342038"/>
              </a:tblGrid>
              <a:tr h="429087">
                <a:tc>
                  <a:txBody>
                    <a:bodyPr/>
                    <a:lstStyle/>
                    <a:p>
                      <a:pPr algn="l">
                        <a:lnSpc>
                          <a:spcPct val="115000"/>
                        </a:lnSpc>
                        <a:spcAft>
                          <a:spcPts val="0"/>
                        </a:spcAft>
                      </a:pPr>
                      <a:endParaRPr lang="ru-RU" sz="28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u-RU" sz="28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778">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1</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1</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42778">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0</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0</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42778">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0</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0</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1</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0</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1</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a:effectLst/>
                          <a:latin typeface="Times New Roman"/>
                          <a:ea typeface="Calibri"/>
                        </a:rPr>
                        <a:t>1</a:t>
                      </a:r>
                      <a:endParaRPr lang="ru-RU" sz="110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42778">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1</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ru-RU" sz="2000" dirty="0">
                          <a:effectLst/>
                          <a:latin typeface="Times New Roman"/>
                          <a:ea typeface="Calibri"/>
                        </a:rPr>
                        <a:t>0</a:t>
                      </a:r>
                      <a:endParaRPr lang="ru-RU" sz="1100" dirty="0">
                        <a:effectLst/>
                        <a:latin typeface="Times New Roman"/>
                        <a:ea typeface="Calibri"/>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31" name="Объект 30"/>
          <p:cNvGraphicFramePr>
            <a:graphicFrameLocks noChangeAspect="1"/>
          </p:cNvGraphicFramePr>
          <p:nvPr>
            <p:extLst>
              <p:ext uri="{D42A27DB-BD31-4B8C-83A1-F6EECF244321}">
                <p14:modId xmlns:p14="http://schemas.microsoft.com/office/powerpoint/2010/main" xmlns="" val="2760707152"/>
              </p:ext>
            </p:extLst>
          </p:nvPr>
        </p:nvGraphicFramePr>
        <p:xfrm>
          <a:off x="6012160" y="1968240"/>
          <a:ext cx="393359" cy="393359"/>
        </p:xfrm>
        <a:graphic>
          <a:graphicData uri="http://schemas.openxmlformats.org/presentationml/2006/ole">
            <p:oleObj spid="_x0000_s14495" name="Формула" r:id="rId4" imgW="253780" imgH="253780" progId="Equation.3">
              <p:embed/>
            </p:oleObj>
          </a:graphicData>
        </a:graphic>
      </p:graphicFrame>
      <p:graphicFrame>
        <p:nvGraphicFramePr>
          <p:cNvPr id="32" name="Объект 31"/>
          <p:cNvGraphicFramePr>
            <a:graphicFrameLocks noChangeAspect="1"/>
          </p:cNvGraphicFramePr>
          <p:nvPr>
            <p:extLst>
              <p:ext uri="{D42A27DB-BD31-4B8C-83A1-F6EECF244321}">
                <p14:modId xmlns:p14="http://schemas.microsoft.com/office/powerpoint/2010/main" xmlns="" val="1792605629"/>
              </p:ext>
            </p:extLst>
          </p:nvPr>
        </p:nvGraphicFramePr>
        <p:xfrm>
          <a:off x="6333511" y="2009297"/>
          <a:ext cx="430090" cy="390991"/>
        </p:xfrm>
        <a:graphic>
          <a:graphicData uri="http://schemas.openxmlformats.org/presentationml/2006/ole">
            <p:oleObj spid="_x0000_s14496" name="Формула" r:id="rId5" imgW="279279" imgH="253890" progId="Equation.3">
              <p:embed/>
            </p:oleObj>
          </a:graphicData>
        </a:graphic>
      </p:graphicFrame>
      <p:graphicFrame>
        <p:nvGraphicFramePr>
          <p:cNvPr id="33" name="Объект 32"/>
          <p:cNvGraphicFramePr>
            <a:graphicFrameLocks noChangeAspect="1"/>
          </p:cNvGraphicFramePr>
          <p:nvPr>
            <p:extLst>
              <p:ext uri="{D42A27DB-BD31-4B8C-83A1-F6EECF244321}">
                <p14:modId xmlns:p14="http://schemas.microsoft.com/office/powerpoint/2010/main" xmlns="" val="2985527911"/>
              </p:ext>
            </p:extLst>
          </p:nvPr>
        </p:nvGraphicFramePr>
        <p:xfrm>
          <a:off x="6693551" y="2006758"/>
          <a:ext cx="432882" cy="393530"/>
        </p:xfrm>
        <a:graphic>
          <a:graphicData uri="http://schemas.openxmlformats.org/presentationml/2006/ole">
            <p:oleObj spid="_x0000_s14497" name="Формула" r:id="rId6" imgW="279279" imgH="253890" progId="Equation.3">
              <p:embed/>
            </p:oleObj>
          </a:graphicData>
        </a:graphic>
      </p:graphicFrame>
      <p:graphicFrame>
        <p:nvGraphicFramePr>
          <p:cNvPr id="34" name="Объект 33"/>
          <p:cNvGraphicFramePr>
            <a:graphicFrameLocks noChangeAspect="1"/>
          </p:cNvGraphicFramePr>
          <p:nvPr>
            <p:extLst>
              <p:ext uri="{D42A27DB-BD31-4B8C-83A1-F6EECF244321}">
                <p14:modId xmlns:p14="http://schemas.microsoft.com/office/powerpoint/2010/main" xmlns="" val="1774157904"/>
              </p:ext>
            </p:extLst>
          </p:nvPr>
        </p:nvGraphicFramePr>
        <p:xfrm>
          <a:off x="7033081" y="1968240"/>
          <a:ext cx="452558" cy="393530"/>
        </p:xfrm>
        <a:graphic>
          <a:graphicData uri="http://schemas.openxmlformats.org/presentationml/2006/ole">
            <p:oleObj spid="_x0000_s14498" name="Формула" r:id="rId7" imgW="291973" imgH="253890" progId="Equation.3">
              <p:embed/>
            </p:oleObj>
          </a:graphicData>
        </a:graphic>
      </p:graphicFrame>
      <p:graphicFrame>
        <p:nvGraphicFramePr>
          <p:cNvPr id="35" name="Объект 34"/>
          <p:cNvGraphicFramePr>
            <a:graphicFrameLocks noChangeAspect="1"/>
          </p:cNvGraphicFramePr>
          <p:nvPr>
            <p:extLst>
              <p:ext uri="{D42A27DB-BD31-4B8C-83A1-F6EECF244321}">
                <p14:modId xmlns:p14="http://schemas.microsoft.com/office/powerpoint/2010/main" xmlns="" val="1147228664"/>
              </p:ext>
            </p:extLst>
          </p:nvPr>
        </p:nvGraphicFramePr>
        <p:xfrm>
          <a:off x="7360644" y="2006929"/>
          <a:ext cx="413027" cy="393359"/>
        </p:xfrm>
        <a:graphic>
          <a:graphicData uri="http://schemas.openxmlformats.org/presentationml/2006/ole">
            <p:oleObj spid="_x0000_s14499" name="Формула" r:id="rId8" imgW="266469" imgH="253780" progId="Equation.3">
              <p:embed/>
            </p:oleObj>
          </a:graphicData>
        </a:graphic>
      </p:graphicFrame>
      <p:graphicFrame>
        <p:nvGraphicFramePr>
          <p:cNvPr id="36" name="Объект 35"/>
          <p:cNvGraphicFramePr>
            <a:graphicFrameLocks noChangeAspect="1"/>
          </p:cNvGraphicFramePr>
          <p:nvPr>
            <p:extLst>
              <p:ext uri="{D42A27DB-BD31-4B8C-83A1-F6EECF244321}">
                <p14:modId xmlns:p14="http://schemas.microsoft.com/office/powerpoint/2010/main" xmlns="" val="340470775"/>
              </p:ext>
            </p:extLst>
          </p:nvPr>
        </p:nvGraphicFramePr>
        <p:xfrm>
          <a:off x="7701663" y="2040249"/>
          <a:ext cx="432882" cy="393530"/>
        </p:xfrm>
        <a:graphic>
          <a:graphicData uri="http://schemas.openxmlformats.org/presentationml/2006/ole">
            <p:oleObj spid="_x0000_s14500" name="Формула" r:id="rId9" imgW="279279" imgH="253890" progId="Equation.3">
              <p:embed/>
            </p:oleObj>
          </a:graphicData>
        </a:graphic>
      </p:graphicFrame>
      <p:graphicFrame>
        <p:nvGraphicFramePr>
          <p:cNvPr id="37" name="Объект 36"/>
          <p:cNvGraphicFramePr>
            <a:graphicFrameLocks noChangeAspect="1"/>
          </p:cNvGraphicFramePr>
          <p:nvPr>
            <p:extLst>
              <p:ext uri="{D42A27DB-BD31-4B8C-83A1-F6EECF244321}">
                <p14:modId xmlns:p14="http://schemas.microsoft.com/office/powerpoint/2010/main" xmlns="" val="1141392852"/>
              </p:ext>
            </p:extLst>
          </p:nvPr>
        </p:nvGraphicFramePr>
        <p:xfrm>
          <a:off x="8061703" y="2040248"/>
          <a:ext cx="432882" cy="393530"/>
        </p:xfrm>
        <a:graphic>
          <a:graphicData uri="http://schemas.openxmlformats.org/presentationml/2006/ole">
            <p:oleObj spid="_x0000_s14501" name="Формула" r:id="rId10" imgW="279279" imgH="253890" progId="Equation.3">
              <p:embed/>
            </p:oleObj>
          </a:graphicData>
        </a:graphic>
      </p:graphicFrame>
      <p:graphicFrame>
        <p:nvGraphicFramePr>
          <p:cNvPr id="38" name="Объект 37"/>
          <p:cNvGraphicFramePr>
            <a:graphicFrameLocks noChangeAspect="1"/>
          </p:cNvGraphicFramePr>
          <p:nvPr>
            <p:extLst>
              <p:ext uri="{D42A27DB-BD31-4B8C-83A1-F6EECF244321}">
                <p14:modId xmlns:p14="http://schemas.microsoft.com/office/powerpoint/2010/main" xmlns="" val="1913254634"/>
              </p:ext>
            </p:extLst>
          </p:nvPr>
        </p:nvGraphicFramePr>
        <p:xfrm>
          <a:off x="8349735" y="2004220"/>
          <a:ext cx="455478" cy="396068"/>
        </p:xfrm>
        <a:graphic>
          <a:graphicData uri="http://schemas.openxmlformats.org/presentationml/2006/ole">
            <p:oleObj spid="_x0000_s14502" name="Формула" r:id="rId11" imgW="291973" imgH="253890" progId="Equation.3">
              <p:embed/>
            </p:oleObj>
          </a:graphicData>
        </a:graphic>
      </p:graphicFrame>
      <p:sp>
        <p:nvSpPr>
          <p:cNvPr id="11" name="Прямоугольник 10"/>
          <p:cNvSpPr/>
          <p:nvPr/>
        </p:nvSpPr>
        <p:spPr>
          <a:xfrm>
            <a:off x="5940152" y="1484784"/>
            <a:ext cx="2707601" cy="369332"/>
          </a:xfrm>
          <a:prstGeom prst="rect">
            <a:avLst/>
          </a:prstGeom>
        </p:spPr>
        <p:txBody>
          <a:bodyPr wrap="none">
            <a:spAutoFit/>
          </a:bodyPr>
          <a:lstStyle/>
          <a:p>
            <a:r>
              <a:rPr lang="en-US" dirty="0">
                <a:latin typeface="Times New Roman"/>
                <a:ea typeface="Times New Roman"/>
              </a:rPr>
              <a:t>TABLE VII (continuation) </a:t>
            </a:r>
            <a:endParaRPr lang="ru-RU" dirty="0"/>
          </a:p>
        </p:txBody>
      </p:sp>
      <p:sp>
        <p:nvSpPr>
          <p:cNvPr id="17"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2945954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21</a:t>
            </a:fld>
            <a:endParaRPr lang="ru-RU" sz="1800" dirty="0"/>
          </a:p>
        </p:txBody>
      </p:sp>
      <p:graphicFrame>
        <p:nvGraphicFramePr>
          <p:cNvPr id="18" name="Объект 17"/>
          <p:cNvGraphicFramePr>
            <a:graphicFrameLocks noChangeAspect="1"/>
          </p:cNvGraphicFramePr>
          <p:nvPr>
            <p:extLst>
              <p:ext uri="{D42A27DB-BD31-4B8C-83A1-F6EECF244321}">
                <p14:modId xmlns:p14="http://schemas.microsoft.com/office/powerpoint/2010/main" xmlns="" val="2315104815"/>
              </p:ext>
            </p:extLst>
          </p:nvPr>
        </p:nvGraphicFramePr>
        <p:xfrm>
          <a:off x="1547664" y="819308"/>
          <a:ext cx="5976664" cy="5778044"/>
        </p:xfrm>
        <a:graphic>
          <a:graphicData uri="http://schemas.openxmlformats.org/presentationml/2006/ole">
            <p:oleObj spid="_x0000_s15397" name="Документ" r:id="rId3" imgW="9377698" imgH="9065655" progId="Word.Document.12">
              <p:embed/>
            </p:oleObj>
          </a:graphicData>
        </a:graphic>
      </p:graphicFrame>
      <p:sp>
        <p:nvSpPr>
          <p:cNvPr id="19" name="Прямоугольник 18"/>
          <p:cNvSpPr/>
          <p:nvPr/>
        </p:nvSpPr>
        <p:spPr>
          <a:xfrm>
            <a:off x="1547664" y="332656"/>
            <a:ext cx="6174432" cy="369332"/>
          </a:xfrm>
          <a:prstGeom prst="rect">
            <a:avLst/>
          </a:prstGeom>
        </p:spPr>
        <p:txBody>
          <a:bodyPr wrap="square">
            <a:spAutoFit/>
          </a:bodyPr>
          <a:lstStyle/>
          <a:p>
            <a:r>
              <a:rPr lang="en-US" dirty="0">
                <a:latin typeface="Times New Roman"/>
                <a:ea typeface="Times New Roman"/>
              </a:rPr>
              <a:t>TABLE VШ</a:t>
            </a:r>
            <a:r>
              <a:rPr lang="en-US" sz="1400" dirty="0">
                <a:latin typeface="Times New Roman"/>
                <a:ea typeface="Times New Roman"/>
              </a:rPr>
              <a:t>. </a:t>
            </a:r>
            <a:r>
              <a:rPr lang="en-US" cap="small" dirty="0">
                <a:latin typeface="Times New Roman"/>
                <a:ea typeface="Times New Roman"/>
              </a:rPr>
              <a:t>Results and selection of the best variant</a:t>
            </a:r>
            <a:endParaRPr lang="ru-RU" cap="small" dirty="0"/>
          </a:p>
        </p:txBody>
      </p:sp>
      <p:sp>
        <p:nvSpPr>
          <p:cNvPr id="8"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1051550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22</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xmlns="" val="3875506821"/>
              </p:ext>
            </p:extLst>
          </p:nvPr>
        </p:nvGraphicFramePr>
        <p:xfrm>
          <a:off x="1403648" y="260648"/>
          <a:ext cx="6055423" cy="5616624"/>
        </p:xfrm>
        <a:graphic>
          <a:graphicData uri="http://schemas.openxmlformats.org/presentationml/2006/ole">
            <p:oleObj spid="_x0000_s16438" name="Документ" r:id="rId3" imgW="9406129" imgH="8724698" progId="Word.Document.12">
              <p:embed/>
            </p:oleObj>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xmlns="" val="3107109908"/>
              </p:ext>
            </p:extLst>
          </p:nvPr>
        </p:nvGraphicFramePr>
        <p:xfrm>
          <a:off x="2987824" y="6021288"/>
          <a:ext cx="3074987" cy="403225"/>
        </p:xfrm>
        <a:graphic>
          <a:graphicData uri="http://schemas.openxmlformats.org/presentationml/2006/ole">
            <p:oleObj spid="_x0000_s16439" name="Формула" r:id="rId4" imgW="2057400" imgH="266700" progId="Equation.3">
              <p:embed/>
            </p:oleObj>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xmlns="" val="574152277"/>
              </p:ext>
            </p:extLst>
          </p:nvPr>
        </p:nvGraphicFramePr>
        <p:xfrm>
          <a:off x="6516216" y="6021288"/>
          <a:ext cx="1817687" cy="365125"/>
        </p:xfrm>
        <a:graphic>
          <a:graphicData uri="http://schemas.openxmlformats.org/presentationml/2006/ole">
            <p:oleObj spid="_x0000_s16440" name="Формула" r:id="rId5" imgW="1193800" imgH="241300" progId="Equation.3">
              <p:embed/>
            </p:oleObj>
          </a:graphicData>
        </a:graphic>
      </p:graphicFrame>
      <p:sp>
        <p:nvSpPr>
          <p:cNvPr id="8" name="Rectangle 6"/>
          <p:cNvSpPr>
            <a:spLocks noChangeArrowheads="1"/>
          </p:cNvSpPr>
          <p:nvPr/>
        </p:nvSpPr>
        <p:spPr bwMode="auto">
          <a:xfrm>
            <a:off x="318399" y="5661248"/>
            <a:ext cx="8507201"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Estimates of complexity of algorithm A and dynamical programming for the considered example are </a:t>
            </a:r>
            <a:endParaRPr kumimoji="0" lang="en-US" alt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7"/>
          <p:cNvSpPr>
            <a:spLocks noChangeArrowheads="1"/>
          </p:cNvSpPr>
          <p:nvPr/>
        </p:nvSpPr>
        <p:spPr bwMode="auto">
          <a:xfrm>
            <a:off x="4248834" y="701159"/>
            <a:ext cx="6463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ru-RU" sz="1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39045045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232E324C-5034-4B64-B988-D71308A61996}" type="slidenum">
              <a:rPr lang="ru-RU" smtClean="0"/>
              <a:pPr/>
              <a:t>23</a:t>
            </a:fld>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xmlns="" val="1620524600"/>
              </p:ext>
            </p:extLst>
          </p:nvPr>
        </p:nvGraphicFramePr>
        <p:xfrm>
          <a:off x="611188" y="1196975"/>
          <a:ext cx="8086725" cy="3646488"/>
        </p:xfrm>
        <a:graphic>
          <a:graphicData uri="http://schemas.openxmlformats.org/presentationml/2006/ole">
            <p:oleObj spid="_x0000_s36873" name="Worksheet" r:id="rId3" imgW="6753111" imgH="3171720" progId="Excel.Sheet.8">
              <p:embed/>
            </p:oleObj>
          </a:graphicData>
        </a:graphic>
      </p:graphicFrame>
      <p:sp>
        <p:nvSpPr>
          <p:cNvPr id="8" name="Нижний колонтитул 5"/>
          <p:cNvSpPr>
            <a:spLocks noGrp="1"/>
          </p:cNvSpPr>
          <p:nvPr>
            <p:ph type="ftr" sz="quarter" idx="11"/>
          </p:nvPr>
        </p:nvSpPr>
        <p:spPr>
          <a:xfrm>
            <a:off x="755576" y="6309320"/>
            <a:ext cx="7776864" cy="385192"/>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graphicFrame>
        <p:nvGraphicFramePr>
          <p:cNvPr id="36875" name="Object 11"/>
          <p:cNvGraphicFramePr>
            <a:graphicFrameLocks noChangeAspect="1"/>
          </p:cNvGraphicFramePr>
          <p:nvPr/>
        </p:nvGraphicFramePr>
        <p:xfrm>
          <a:off x="251520" y="5013176"/>
          <a:ext cx="310455" cy="231320"/>
        </p:xfrm>
        <a:graphic>
          <a:graphicData uri="http://schemas.openxmlformats.org/presentationml/2006/ole">
            <p:oleObj spid="_x0000_s36875" name="Формула" r:id="rId4" imgW="253800" imgH="190440" progId="Equation.3">
              <p:embed/>
            </p:oleObj>
          </a:graphicData>
        </a:graphic>
      </p:graphicFrame>
      <p:sp>
        <p:nvSpPr>
          <p:cNvPr id="9" name="Прямоугольник 8"/>
          <p:cNvSpPr/>
          <p:nvPr/>
        </p:nvSpPr>
        <p:spPr>
          <a:xfrm>
            <a:off x="971600" y="4941168"/>
            <a:ext cx="7560840" cy="461665"/>
          </a:xfrm>
          <a:prstGeom prst="rect">
            <a:avLst/>
          </a:prstGeom>
        </p:spPr>
        <p:txBody>
          <a:bodyPr wrap="square">
            <a:spAutoFit/>
          </a:bodyPr>
          <a:lstStyle/>
          <a:p>
            <a:r>
              <a:rPr lang="en-US" sz="1200" dirty="0" err="1" smtClean="0">
                <a:latin typeface="Times New Roman"/>
                <a:ea typeface="Times New Roman"/>
              </a:rPr>
              <a:t>makespan</a:t>
            </a:r>
            <a:r>
              <a:rPr lang="en-US" sz="1200" dirty="0" smtClean="0">
                <a:latin typeface="Times New Roman"/>
                <a:ea typeface="Times New Roman"/>
              </a:rPr>
              <a:t> </a:t>
            </a:r>
            <a:r>
              <a:rPr lang="en-US" sz="1200" dirty="0" smtClean="0">
                <a:latin typeface="Times New Roman"/>
                <a:ea typeface="Times New Roman"/>
              </a:rPr>
              <a:t>for the compromise </a:t>
            </a:r>
            <a:r>
              <a:rPr lang="en-US" sz="1200" dirty="0" smtClean="0">
                <a:latin typeface="Times New Roman"/>
                <a:ea typeface="Times New Roman"/>
              </a:rPr>
              <a:t> solution </a:t>
            </a:r>
            <a:r>
              <a:rPr lang="en-US" sz="1200" dirty="0" smtClean="0">
                <a:latin typeface="Times New Roman"/>
                <a:ea typeface="Times New Roman"/>
              </a:rPr>
              <a:t>(1)-(3),(18)-(21), obtained by </a:t>
            </a:r>
            <a:r>
              <a:rPr lang="en-US" sz="1200" dirty="0" smtClean="0">
                <a:latin typeface="Times New Roman"/>
                <a:ea typeface="Times New Roman"/>
              </a:rPr>
              <a:t>special </a:t>
            </a:r>
            <a:r>
              <a:rPr lang="en-US" sz="1200" dirty="0" smtClean="0">
                <a:latin typeface="Times New Roman"/>
                <a:ea typeface="Times New Roman"/>
              </a:rPr>
              <a:t>decomposition </a:t>
            </a:r>
            <a:r>
              <a:rPr lang="en-US" sz="1200" dirty="0" smtClean="0">
                <a:latin typeface="Times New Roman"/>
                <a:ea typeface="Times New Roman"/>
              </a:rPr>
              <a:t>algorithm</a:t>
            </a:r>
          </a:p>
          <a:p>
            <a:r>
              <a:rPr lang="en-US" sz="1200" dirty="0" smtClean="0">
                <a:latin typeface="Times New Roman"/>
              </a:rPr>
              <a:t>a</a:t>
            </a:r>
            <a:r>
              <a:rPr lang="en-US" sz="1200" dirty="0" smtClean="0">
                <a:latin typeface="Times New Roman"/>
              </a:rPr>
              <a:t>nd for algorithm A of dynamic programming with sifting variants</a:t>
            </a:r>
            <a:endParaRPr lang="ru-RU" sz="1200" dirty="0"/>
          </a:p>
        </p:txBody>
      </p:sp>
      <p:graphicFrame>
        <p:nvGraphicFramePr>
          <p:cNvPr id="36876" name="Object 12"/>
          <p:cNvGraphicFramePr>
            <a:graphicFrameLocks noChangeAspect="1"/>
          </p:cNvGraphicFramePr>
          <p:nvPr/>
        </p:nvGraphicFramePr>
        <p:xfrm>
          <a:off x="312860" y="5445224"/>
          <a:ext cx="230760" cy="270892"/>
        </p:xfrm>
        <a:graphic>
          <a:graphicData uri="http://schemas.openxmlformats.org/presentationml/2006/ole">
            <p:oleObj spid="_x0000_s36876" name="Формула" r:id="rId5" imgW="203112" imgH="228501" progId="Equation.3">
              <p:embed/>
            </p:oleObj>
          </a:graphicData>
        </a:graphic>
      </p:graphicFrame>
      <p:graphicFrame>
        <p:nvGraphicFramePr>
          <p:cNvPr id="36877" name="Object 13"/>
          <p:cNvGraphicFramePr>
            <a:graphicFrameLocks noChangeAspect="1"/>
          </p:cNvGraphicFramePr>
          <p:nvPr/>
        </p:nvGraphicFramePr>
        <p:xfrm>
          <a:off x="611560" y="5013176"/>
          <a:ext cx="257175" cy="254000"/>
        </p:xfrm>
        <a:graphic>
          <a:graphicData uri="http://schemas.openxmlformats.org/presentationml/2006/ole">
            <p:oleObj spid="_x0000_s36877" name="Формула" r:id="rId6" imgW="215640" imgH="215640" progId="Equation.3">
              <p:embed/>
            </p:oleObj>
          </a:graphicData>
        </a:graphic>
      </p:graphicFrame>
      <p:graphicFrame>
        <p:nvGraphicFramePr>
          <p:cNvPr id="36878" name="Object 14"/>
          <p:cNvGraphicFramePr>
            <a:graphicFrameLocks noChangeAspect="1"/>
          </p:cNvGraphicFramePr>
          <p:nvPr/>
        </p:nvGraphicFramePr>
        <p:xfrm>
          <a:off x="611560" y="5445224"/>
          <a:ext cx="219527" cy="278159"/>
        </p:xfrm>
        <a:graphic>
          <a:graphicData uri="http://schemas.openxmlformats.org/presentationml/2006/ole">
            <p:oleObj spid="_x0000_s36878" name="Формула" r:id="rId7" imgW="177480" imgH="215640" progId="Equation.3">
              <p:embed/>
            </p:oleObj>
          </a:graphicData>
        </a:graphic>
      </p:graphicFrame>
      <p:sp>
        <p:nvSpPr>
          <p:cNvPr id="12" name="Прямоугольник 11"/>
          <p:cNvSpPr/>
          <p:nvPr/>
        </p:nvSpPr>
        <p:spPr>
          <a:xfrm>
            <a:off x="899592" y="5445224"/>
            <a:ext cx="7776864" cy="276999"/>
          </a:xfrm>
          <a:prstGeom prst="rect">
            <a:avLst/>
          </a:prstGeom>
        </p:spPr>
        <p:txBody>
          <a:bodyPr wrap="square">
            <a:spAutoFit/>
          </a:bodyPr>
          <a:lstStyle/>
          <a:p>
            <a:r>
              <a:rPr lang="en-US" sz="1200" dirty="0" smtClean="0">
                <a:latin typeface="Times New Roman"/>
                <a:ea typeface="Times New Roman"/>
              </a:rPr>
              <a:t>(in sec) is computation time for the decomposition algorithm</a:t>
            </a:r>
            <a:r>
              <a:rPr lang="en-US" sz="1200" dirty="0" smtClean="0">
                <a:latin typeface="Times New Roman"/>
                <a:ea typeface="Times New Roman"/>
              </a:rPr>
              <a:t>, </a:t>
            </a:r>
            <a:r>
              <a:rPr lang="en-US" sz="1200" dirty="0" smtClean="0">
                <a:latin typeface="Times New Roman"/>
              </a:rPr>
              <a:t>and </a:t>
            </a:r>
            <a:r>
              <a:rPr lang="en-US" sz="1200" dirty="0" smtClean="0">
                <a:latin typeface="Times New Roman"/>
              </a:rPr>
              <a:t>for algorithm A</a:t>
            </a:r>
            <a:r>
              <a:rPr lang="en-US" sz="1200" dirty="0" smtClean="0">
                <a:latin typeface="Times New Roman"/>
                <a:ea typeface="Times New Roman"/>
              </a:rPr>
              <a:t>  </a:t>
            </a:r>
            <a:endParaRPr lang="ru-RU" sz="1200" dirty="0"/>
          </a:p>
        </p:txBody>
      </p:sp>
      <p:graphicFrame>
        <p:nvGraphicFramePr>
          <p:cNvPr id="36879" name="Object 15"/>
          <p:cNvGraphicFramePr>
            <a:graphicFrameLocks noChangeAspect="1"/>
          </p:cNvGraphicFramePr>
          <p:nvPr/>
        </p:nvGraphicFramePr>
        <p:xfrm>
          <a:off x="395536" y="5805264"/>
          <a:ext cx="1182092" cy="290798"/>
        </p:xfrm>
        <a:graphic>
          <a:graphicData uri="http://schemas.openxmlformats.org/presentationml/2006/ole">
            <p:oleObj spid="_x0000_s36879" name="Формула" r:id="rId8" imgW="876240" imgH="215640" progId="Equation.3">
              <p:embed/>
            </p:oleObj>
          </a:graphicData>
        </a:graphic>
      </p:graphicFrame>
      <p:graphicFrame>
        <p:nvGraphicFramePr>
          <p:cNvPr id="36880" name="Object 16"/>
          <p:cNvGraphicFramePr>
            <a:graphicFrameLocks noChangeAspect="1"/>
          </p:cNvGraphicFramePr>
          <p:nvPr/>
        </p:nvGraphicFramePr>
        <p:xfrm>
          <a:off x="1835696" y="5805264"/>
          <a:ext cx="1752947" cy="304083"/>
        </p:xfrm>
        <a:graphic>
          <a:graphicData uri="http://schemas.openxmlformats.org/presentationml/2006/ole">
            <p:oleObj spid="_x0000_s36880" name="Формула" r:id="rId9" imgW="1282680" imgH="215640" progId="Equation.3">
              <p:embed/>
            </p:oleObj>
          </a:graphicData>
        </a:graphic>
      </p:graphicFrame>
      <p:graphicFrame>
        <p:nvGraphicFramePr>
          <p:cNvPr id="36881" name="Object 17"/>
          <p:cNvGraphicFramePr>
            <a:graphicFrameLocks noChangeAspect="1"/>
          </p:cNvGraphicFramePr>
          <p:nvPr/>
        </p:nvGraphicFramePr>
        <p:xfrm>
          <a:off x="683568" y="836712"/>
          <a:ext cx="720080" cy="222378"/>
        </p:xfrm>
        <a:graphic>
          <a:graphicData uri="http://schemas.openxmlformats.org/presentationml/2006/ole">
            <p:oleObj spid="_x0000_s36881" name="Формула" r:id="rId10" imgW="416299" imgH="130685" progId="Equation.3">
              <p:embed/>
            </p:oleObj>
          </a:graphicData>
        </a:graphic>
      </p:graphicFrame>
      <p:sp>
        <p:nvSpPr>
          <p:cNvPr id="16" name="Прямоугольник 15"/>
          <p:cNvSpPr/>
          <p:nvPr/>
        </p:nvSpPr>
        <p:spPr>
          <a:xfrm>
            <a:off x="676179" y="404664"/>
            <a:ext cx="7116692" cy="443198"/>
          </a:xfrm>
          <a:prstGeom prst="rect">
            <a:avLst/>
          </a:prstGeom>
        </p:spPr>
        <p:txBody>
          <a:bodyPr wrap="none">
            <a:spAutoFit/>
          </a:bodyPr>
          <a:lstStyle/>
          <a:p>
            <a:pPr indent="137160" algn="ctr">
              <a:lnSpc>
                <a:spcPct val="95000"/>
              </a:lnSpc>
              <a:spcBef>
                <a:spcPts val="800"/>
              </a:spcBef>
              <a:spcAft>
                <a:spcPts val="400"/>
              </a:spcAft>
              <a:tabLst>
                <a:tab pos="137160" algn="l"/>
                <a:tab pos="365760" algn="l"/>
                <a:tab pos="137160" algn="l"/>
              </a:tabLst>
            </a:pPr>
            <a:r>
              <a:rPr lang="en-US" sz="2400" b="1" kern="0" cap="small" dirty="0" smtClean="0">
                <a:solidFill>
                  <a:srgbClr val="3333FF"/>
                </a:solidFill>
                <a:latin typeface="Times New Roman"/>
                <a:ea typeface="MS Mincho"/>
              </a:rPr>
              <a:t>Some performance results of the approaches</a:t>
            </a:r>
            <a:endParaRPr lang="ru-RU" sz="1000" b="1" kern="0" cap="small" dirty="0">
              <a:effectLst/>
              <a:latin typeface="Times New Roman"/>
              <a:ea typeface="Times New Roman"/>
            </a:endParaRPr>
          </a:p>
        </p:txBody>
      </p:sp>
    </p:spTree>
    <p:extLst>
      <p:ext uri="{BB962C8B-B14F-4D97-AF65-F5344CB8AC3E}">
        <p14:creationId xmlns:p14="http://schemas.microsoft.com/office/powerpoint/2010/main" xmlns="" val="144501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24</a:t>
            </a:fld>
            <a:endParaRPr lang="ru-RU" dirty="0"/>
          </a:p>
        </p:txBody>
      </p:sp>
      <p:sp>
        <p:nvSpPr>
          <p:cNvPr id="2" name="Прямоугольник 1"/>
          <p:cNvSpPr/>
          <p:nvPr/>
        </p:nvSpPr>
        <p:spPr>
          <a:xfrm>
            <a:off x="3207363" y="476672"/>
            <a:ext cx="2112117" cy="443198"/>
          </a:xfrm>
          <a:prstGeom prst="rect">
            <a:avLst/>
          </a:prstGeom>
        </p:spPr>
        <p:txBody>
          <a:bodyPr wrap="none">
            <a:spAutoFit/>
          </a:bodyPr>
          <a:lstStyle/>
          <a:p>
            <a:pPr indent="137160" algn="ctr">
              <a:lnSpc>
                <a:spcPct val="95000"/>
              </a:lnSpc>
              <a:spcBef>
                <a:spcPts val="800"/>
              </a:spcBef>
              <a:spcAft>
                <a:spcPts val="400"/>
              </a:spcAft>
              <a:tabLst>
                <a:tab pos="137160" algn="l"/>
                <a:tab pos="365760" algn="l"/>
                <a:tab pos="137160" algn="l"/>
              </a:tabLst>
            </a:pPr>
            <a:r>
              <a:rPr lang="en-US" sz="2400" b="1" kern="0" cap="small" dirty="0" smtClean="0">
                <a:solidFill>
                  <a:srgbClr val="3333FF"/>
                </a:solidFill>
                <a:latin typeface="Times New Roman"/>
                <a:ea typeface="MS Mincho"/>
              </a:rPr>
              <a:t>Conclusion</a:t>
            </a:r>
            <a:endParaRPr lang="ru-RU" sz="1000" b="1" kern="0" cap="small" dirty="0">
              <a:effectLst/>
              <a:latin typeface="Times New Roman"/>
              <a:ea typeface="Times New Roman"/>
            </a:endParaRPr>
          </a:p>
        </p:txBody>
      </p:sp>
      <p:sp>
        <p:nvSpPr>
          <p:cNvPr id="3" name="Прямоугольник 2"/>
          <p:cNvSpPr/>
          <p:nvPr/>
        </p:nvSpPr>
        <p:spPr>
          <a:xfrm>
            <a:off x="785786" y="1428736"/>
            <a:ext cx="7848872" cy="3323987"/>
          </a:xfrm>
          <a:prstGeom prst="rect">
            <a:avLst/>
          </a:prstGeom>
        </p:spPr>
        <p:txBody>
          <a:bodyPr wrap="square">
            <a:spAutoFit/>
          </a:bodyPr>
          <a:lstStyle/>
          <a:p>
            <a:pPr marL="342900" indent="-342900" algn="just">
              <a:spcAft>
                <a:spcPts val="1200"/>
              </a:spcAft>
              <a:buFont typeface="Wingdings" panose="05000000000000000000" pitchFamily="2" charset="2"/>
              <a:buChar char="Ø"/>
            </a:pPr>
            <a:r>
              <a:rPr lang="en-US" sz="2000" dirty="0" smtClean="0">
                <a:latin typeface="Times New Roman"/>
                <a:ea typeface="Calibri"/>
              </a:rPr>
              <a:t>Thus, the </a:t>
            </a:r>
            <a:r>
              <a:rPr lang="en-US" sz="2000" dirty="0">
                <a:latin typeface="Times New Roman"/>
                <a:ea typeface="Calibri"/>
              </a:rPr>
              <a:t>main result of the present paper is an efficient hybrid </a:t>
            </a:r>
            <a:r>
              <a:rPr lang="en-US" sz="2000" dirty="0" smtClean="0">
                <a:latin typeface="Times New Roman"/>
                <a:ea typeface="Calibri"/>
              </a:rPr>
              <a:t>polynomial algorithm </a:t>
            </a:r>
            <a:r>
              <a:rPr lang="en-US" sz="2000" dirty="0">
                <a:latin typeface="Times New Roman"/>
                <a:ea typeface="Calibri"/>
              </a:rPr>
              <a:t>for optimal scheduling of unrelated parallel </a:t>
            </a:r>
            <a:r>
              <a:rPr lang="en-US" sz="2000" dirty="0" smtClean="0">
                <a:latin typeface="Times New Roman"/>
                <a:ea typeface="Calibri"/>
              </a:rPr>
              <a:t>machines and give preliminary test of its </a:t>
            </a:r>
            <a:r>
              <a:rPr lang="en-US" sz="2000" dirty="0" smtClean="0">
                <a:latin typeface="Times New Roman"/>
                <a:ea typeface="Calibri"/>
              </a:rPr>
              <a:t>effectiveness. </a:t>
            </a:r>
            <a:r>
              <a:rPr lang="en-US" sz="2000" dirty="0" smtClean="0">
                <a:latin typeface="Times New Roman"/>
                <a:ea typeface="Calibri"/>
              </a:rPr>
              <a:t>The </a:t>
            </a:r>
            <a:r>
              <a:rPr lang="en-US" sz="2000" dirty="0">
                <a:latin typeface="Times New Roman"/>
                <a:ea typeface="Calibri"/>
              </a:rPr>
              <a:t>algorithm is based on the scheme of dynamical programming with sifting of locally worse variants at each stage</a:t>
            </a:r>
            <a:r>
              <a:rPr lang="en-US" sz="2000" dirty="0" smtClean="0">
                <a:latin typeface="Times New Roman"/>
                <a:ea typeface="Calibri"/>
              </a:rPr>
              <a:t>.</a:t>
            </a:r>
            <a:endParaRPr lang="ru-RU" sz="2000" dirty="0" smtClean="0">
              <a:latin typeface="Times New Roman"/>
              <a:ea typeface="Calibri"/>
            </a:endParaRPr>
          </a:p>
          <a:p>
            <a:pPr marL="342900" indent="-342900" algn="just">
              <a:spcAft>
                <a:spcPts val="1200"/>
              </a:spcAft>
              <a:buFont typeface="Wingdings" panose="05000000000000000000" pitchFamily="2" charset="2"/>
              <a:buChar char="Ø"/>
            </a:pPr>
            <a:r>
              <a:rPr lang="en-US" sz="2000" dirty="0" smtClean="0">
                <a:latin typeface="Times New Roman"/>
                <a:ea typeface="Calibri"/>
              </a:rPr>
              <a:t> </a:t>
            </a:r>
            <a:r>
              <a:rPr lang="en-US" sz="2000" dirty="0" smtClean="0">
                <a:latin typeface="Times New Roman"/>
                <a:ea typeface="Calibri"/>
              </a:rPr>
              <a:t>By empirical way we have obtained the best number of iteration on which we begin to sift </a:t>
            </a:r>
            <a:r>
              <a:rPr lang="en-US" sz="2000" dirty="0" smtClean="0">
                <a:latin typeface="Times New Roman" pitchFamily="18" charset="0"/>
                <a:ea typeface="Calibri"/>
                <a:cs typeface="Times New Roman" pitchFamily="18" charset="0"/>
              </a:rPr>
              <a:t>variants. </a:t>
            </a:r>
            <a:r>
              <a:rPr lang="en-US" sz="2000" dirty="0" smtClean="0">
                <a:latin typeface="Times New Roman" pitchFamily="18" charset="0"/>
                <a:cs typeface="Times New Roman" pitchFamily="18" charset="0"/>
              </a:rPr>
              <a:t>There is still a lot of research, but it is already </a:t>
            </a:r>
            <a:r>
              <a:rPr lang="en-US" sz="2000" dirty="0" smtClean="0">
                <a:latin typeface="Times New Roman" pitchFamily="18" charset="0"/>
                <a:cs typeface="Times New Roman" pitchFamily="18" charset="0"/>
              </a:rPr>
              <a:t>that the method </a:t>
            </a:r>
            <a:r>
              <a:rPr lang="en-US" sz="2000" dirty="0" smtClean="0">
                <a:latin typeface="Times New Roman" pitchFamily="18" charset="0"/>
                <a:cs typeface="Times New Roman" pitchFamily="18" charset="0"/>
              </a:rPr>
              <a:t>shows promising </a:t>
            </a:r>
            <a:r>
              <a:rPr lang="en-US" sz="2000" dirty="0" smtClean="0">
                <a:latin typeface="Times New Roman" pitchFamily="18" charset="0"/>
                <a:cs typeface="Times New Roman" pitchFamily="18" charset="0"/>
              </a:rPr>
              <a:t>results.  We have  the best time of computation and good closeness to optimal solution for large scale problems.</a:t>
            </a:r>
            <a:endParaRPr lang="en-US" sz="2000" dirty="0" smtClean="0">
              <a:latin typeface="Times New Roman" pitchFamily="18" charset="0"/>
              <a:ea typeface="Calibri"/>
              <a:cs typeface="Times New Roman" pitchFamily="18" charset="0"/>
            </a:endParaRPr>
          </a:p>
        </p:txBody>
      </p:sp>
      <p:sp>
        <p:nvSpPr>
          <p:cNvPr id="7"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1226034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25</a:t>
            </a:fld>
            <a:endParaRPr lang="ru-RU" dirty="0"/>
          </a:p>
        </p:txBody>
      </p:sp>
      <p:sp>
        <p:nvSpPr>
          <p:cNvPr id="2" name="Прямоугольник 1"/>
          <p:cNvSpPr/>
          <p:nvPr/>
        </p:nvSpPr>
        <p:spPr>
          <a:xfrm>
            <a:off x="3136030" y="476672"/>
            <a:ext cx="2254784" cy="443198"/>
          </a:xfrm>
          <a:prstGeom prst="rect">
            <a:avLst/>
          </a:prstGeom>
        </p:spPr>
        <p:txBody>
          <a:bodyPr wrap="none">
            <a:spAutoFit/>
          </a:bodyPr>
          <a:lstStyle/>
          <a:p>
            <a:pPr indent="137160" algn="ctr">
              <a:lnSpc>
                <a:spcPct val="95000"/>
              </a:lnSpc>
              <a:spcBef>
                <a:spcPts val="800"/>
              </a:spcBef>
              <a:spcAft>
                <a:spcPts val="400"/>
              </a:spcAft>
              <a:tabLst>
                <a:tab pos="137160" algn="l"/>
                <a:tab pos="365760" algn="l"/>
                <a:tab pos="137160" algn="l"/>
              </a:tabLst>
            </a:pPr>
            <a:r>
              <a:rPr lang="en-US" sz="2400" b="1" kern="0" cap="small" dirty="0" smtClean="0">
                <a:solidFill>
                  <a:srgbClr val="3333FF"/>
                </a:solidFill>
                <a:latin typeface="Times New Roman"/>
                <a:ea typeface="MS Mincho"/>
              </a:rPr>
              <a:t>Future work</a:t>
            </a:r>
            <a:endParaRPr lang="ru-RU" sz="1000" b="1" kern="0" cap="small" dirty="0">
              <a:effectLst/>
              <a:latin typeface="Times New Roman"/>
              <a:ea typeface="Times New Roman"/>
            </a:endParaRPr>
          </a:p>
        </p:txBody>
      </p:sp>
      <p:sp>
        <p:nvSpPr>
          <p:cNvPr id="3" name="Прямоугольник 2"/>
          <p:cNvSpPr/>
          <p:nvPr/>
        </p:nvSpPr>
        <p:spPr>
          <a:xfrm>
            <a:off x="785786" y="1428736"/>
            <a:ext cx="7848872" cy="3816429"/>
          </a:xfrm>
          <a:prstGeom prst="rect">
            <a:avLst/>
          </a:prstGeom>
        </p:spPr>
        <p:txBody>
          <a:bodyPr wrap="square">
            <a:spAutoFit/>
          </a:bodyPr>
          <a:lstStyle/>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One </a:t>
            </a:r>
            <a:r>
              <a:rPr lang="en-US" sz="2200" dirty="0" smtClean="0">
                <a:latin typeface="Times New Roman" pitchFamily="18" charset="0"/>
                <a:cs typeface="Times New Roman" pitchFamily="18" charset="0"/>
              </a:rPr>
              <a:t>of the approaches to </a:t>
            </a:r>
            <a:r>
              <a:rPr lang="en-US" sz="2200" dirty="0" smtClean="0">
                <a:latin typeface="Times New Roman" pitchFamily="18" charset="0"/>
                <a:cs typeface="Times New Roman" pitchFamily="18" charset="0"/>
              </a:rPr>
              <a:t>flexible job shop </a:t>
            </a:r>
            <a:r>
              <a:rPr lang="en-US" sz="2200" dirty="0" smtClean="0">
                <a:latin typeface="Times New Roman" pitchFamily="18" charset="0"/>
                <a:cs typeface="Times New Roman" pitchFamily="18" charset="0"/>
              </a:rPr>
              <a:t>problem is decomposition of general task and separating local </a:t>
            </a:r>
            <a:r>
              <a:rPr lang="en-US" sz="2200" dirty="0" err="1" smtClean="0">
                <a:latin typeface="Times New Roman" pitchFamily="18" charset="0"/>
                <a:cs typeface="Times New Roman" pitchFamily="18" charset="0"/>
              </a:rPr>
              <a:t>subproblems</a:t>
            </a:r>
            <a:r>
              <a:rPr lang="en-US" sz="2200" dirty="0" smtClean="0">
                <a:latin typeface="Times New Roman" pitchFamily="18" charset="0"/>
                <a:cs typeface="Times New Roman" pitchFamily="18" charset="0"/>
              </a:rPr>
              <a:t> determining the schedule for appropriate </a:t>
            </a:r>
            <a:r>
              <a:rPr lang="en-US" sz="2200" b="1" dirty="0" smtClean="0">
                <a:latin typeface="Times New Roman" pitchFamily="18" charset="0"/>
                <a:cs typeface="Times New Roman" pitchFamily="18" charset="0"/>
              </a:rPr>
              <a:t>parallel subsystem</a:t>
            </a:r>
            <a:r>
              <a:rPr lang="en-US" sz="22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It </a:t>
            </a:r>
            <a:r>
              <a:rPr lang="en-US" sz="2200" dirty="0" smtClean="0">
                <a:latin typeface="Times New Roman" pitchFamily="18" charset="0"/>
                <a:cs typeface="Times New Roman" pitchFamily="18" charset="0"/>
              </a:rPr>
              <a:t>can be shown that if we know schedules for all the subsystems of the whole system at each time moment, then it is possible to solve general flexible job shop </a:t>
            </a:r>
            <a:r>
              <a:rPr lang="en-US" sz="2200" dirty="0" smtClean="0">
                <a:latin typeface="Times New Roman" pitchFamily="18" charset="0"/>
                <a:cs typeface="Times New Roman" pitchFamily="18" charset="0"/>
              </a:rPr>
              <a:t>problem</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by </a:t>
            </a:r>
            <a:r>
              <a:rPr lang="en-US" sz="2200" b="1" i="1" dirty="0" smtClean="0">
                <a:latin typeface="Times New Roman" pitchFamily="18" charset="0"/>
                <a:cs typeface="Times New Roman" pitchFamily="18" charset="0"/>
              </a:rPr>
              <a:t>successive approximations</a:t>
            </a:r>
            <a:r>
              <a:rPr lang="en-US" sz="2200" dirty="0" smtClean="0">
                <a:latin typeface="Times New Roman" pitchFamily="18" charset="0"/>
                <a:cs typeface="Times New Roman" pitchFamily="18" charset="0"/>
              </a:rPr>
              <a:t>, solving coordinating task at each stage. </a:t>
            </a:r>
            <a:r>
              <a:rPr lang="en-US" sz="2200" dirty="0" smtClean="0">
                <a:latin typeface="Times New Roman" pitchFamily="18" charset="0"/>
                <a:cs typeface="Times New Roman" pitchFamily="18" charset="0"/>
              </a:rPr>
              <a:t>That </a:t>
            </a:r>
            <a:r>
              <a:rPr lang="en-US" sz="2200" dirty="0" smtClean="0">
                <a:latin typeface="Times New Roman" pitchFamily="18" charset="0"/>
                <a:cs typeface="Times New Roman" pitchFamily="18" charset="0"/>
              </a:rPr>
              <a:t>is why synthesis of schedules for unrelated parallel </a:t>
            </a:r>
            <a:r>
              <a:rPr lang="en-US" sz="2200" dirty="0" smtClean="0">
                <a:latin typeface="Times New Roman" pitchFamily="18" charset="0"/>
                <a:cs typeface="Times New Roman" pitchFamily="18" charset="0"/>
              </a:rPr>
              <a:t>systems with release dates </a:t>
            </a:r>
            <a:r>
              <a:rPr lang="en-US" sz="2200" dirty="0" smtClean="0">
                <a:latin typeface="Times New Roman" pitchFamily="18" charset="0"/>
                <a:cs typeface="Times New Roman" pitchFamily="18" charset="0"/>
              </a:rPr>
              <a:t>is a key </a:t>
            </a:r>
            <a:r>
              <a:rPr lang="en-US" sz="2200" dirty="0" err="1" smtClean="0">
                <a:latin typeface="Times New Roman" pitchFamily="18" charset="0"/>
                <a:cs typeface="Times New Roman" pitchFamily="18" charset="0"/>
              </a:rPr>
              <a:t>subproblem</a:t>
            </a:r>
            <a:r>
              <a:rPr lang="en-US" sz="2200" dirty="0" smtClean="0">
                <a:latin typeface="Times New Roman" pitchFamily="18" charset="0"/>
                <a:cs typeface="Times New Roman" pitchFamily="18" charset="0"/>
              </a:rPr>
              <a:t> in solving general flexible job shop problem</a:t>
            </a:r>
            <a:r>
              <a:rPr lang="en-US" sz="2200" dirty="0" smtClean="0">
                <a:latin typeface="Times New Roman" pitchFamily="18" charset="0"/>
                <a:cs typeface="Times New Roman" pitchFamily="18" charset="0"/>
              </a:rPr>
              <a:t>.</a:t>
            </a:r>
            <a:endParaRPr lang="ru-RU" sz="2200" dirty="0" smtClean="0">
              <a:latin typeface="Times New Roman" pitchFamily="18" charset="0"/>
              <a:ea typeface="Calibri"/>
              <a:cs typeface="Times New Roman" pitchFamily="18" charset="0"/>
            </a:endParaRPr>
          </a:p>
        </p:txBody>
      </p:sp>
      <p:sp>
        <p:nvSpPr>
          <p:cNvPr id="7"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12260344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a:solidFill>
            <a:srgbClr val="3D50DF"/>
          </a:solidFill>
        </p:spPr>
        <p:txBody>
          <a:bodyPr/>
          <a:lstStyle/>
          <a:p>
            <a:fld id="{232E324C-5034-4B64-B988-D71308A61996}" type="slidenum">
              <a:rPr lang="ru-RU" sz="1800" smtClean="0"/>
              <a:pPr/>
              <a:t>26</a:t>
            </a:fld>
            <a:endParaRPr lang="ru-RU" dirty="0"/>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7" name="Прямоугольник 6"/>
          <p:cNvSpPr/>
          <p:nvPr/>
        </p:nvSpPr>
        <p:spPr>
          <a:xfrm>
            <a:off x="899592" y="2857496"/>
            <a:ext cx="7172870" cy="769441"/>
          </a:xfrm>
          <a:prstGeom prst="rect">
            <a:avLst/>
          </a:prstGeom>
        </p:spPr>
        <p:txBody>
          <a:bodyPr wrap="square">
            <a:spAutoFit/>
          </a:bodyPr>
          <a:lstStyle/>
          <a:p>
            <a:pPr marL="342900" indent="-342900" algn="just">
              <a:spcAft>
                <a:spcPts val="1200"/>
              </a:spcAft>
            </a:pPr>
            <a:r>
              <a:rPr lang="en-US" sz="4400" dirty="0" smtClean="0">
                <a:latin typeface="Times New Roman"/>
                <a:ea typeface="Calibri"/>
              </a:rPr>
              <a:t>Thank you for </a:t>
            </a:r>
            <a:r>
              <a:rPr lang="en-US" sz="4400" dirty="0" smtClean="0">
                <a:latin typeface="Times New Roman"/>
                <a:ea typeface="Calibri"/>
              </a:rPr>
              <a:t>your</a:t>
            </a:r>
            <a:r>
              <a:rPr lang="en-US" sz="4400" dirty="0" smtClean="0">
                <a:latin typeface="Times New Roman"/>
                <a:ea typeface="Calibri"/>
              </a:rPr>
              <a:t> </a:t>
            </a:r>
            <a:r>
              <a:rPr lang="en-US" sz="4400" dirty="0" smtClean="0">
                <a:latin typeface="Times New Roman"/>
                <a:ea typeface="Calibri"/>
              </a:rPr>
              <a:t>attention !</a:t>
            </a:r>
            <a:endParaRPr lang="ru-RU" sz="4400" dirty="0" smtClean="0">
              <a:latin typeface="Times New Roman"/>
              <a:ea typeface="Calibri"/>
            </a:endParaRPr>
          </a:p>
        </p:txBody>
      </p:sp>
      <p:sp>
        <p:nvSpPr>
          <p:cNvPr id="6"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1763235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5" name="Rectangle 5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Номер слайда 58"/>
          <p:cNvSpPr>
            <a:spLocks noGrp="1"/>
          </p:cNvSpPr>
          <p:nvPr>
            <p:ph type="sldNum" sz="quarter" idx="12"/>
          </p:nvPr>
        </p:nvSpPr>
        <p:spPr>
          <a:solidFill>
            <a:srgbClr val="3D50DF"/>
          </a:solidFill>
        </p:spPr>
        <p:txBody>
          <a:bodyPr/>
          <a:lstStyle/>
          <a:p>
            <a:fld id="{232E324C-5034-4B64-B988-D71308A61996}" type="slidenum">
              <a:rPr lang="ru-RU" sz="1800" smtClean="0"/>
              <a:pPr/>
              <a:t>3</a:t>
            </a:fld>
            <a:endParaRPr lang="ru-RU" sz="1800" dirty="0"/>
          </a:p>
        </p:txBody>
      </p:sp>
      <p:sp>
        <p:nvSpPr>
          <p:cNvPr id="2" name="Прямоугольник 1"/>
          <p:cNvSpPr/>
          <p:nvPr/>
        </p:nvSpPr>
        <p:spPr>
          <a:xfrm>
            <a:off x="2627784" y="260648"/>
            <a:ext cx="2016224" cy="461665"/>
          </a:xfrm>
          <a:prstGeom prst="rect">
            <a:avLst/>
          </a:prstGeom>
        </p:spPr>
        <p:txBody>
          <a:bodyPr wrap="square">
            <a:spAutoFit/>
          </a:bodyPr>
          <a:lstStyle/>
          <a:p>
            <a:r>
              <a:rPr lang="en-US" sz="2400" b="1" dirty="0" smtClean="0">
                <a:solidFill>
                  <a:srgbClr val="3333FF"/>
                </a:solidFill>
                <a:latin typeface="Times New Roman"/>
                <a:ea typeface="MS Mincho"/>
              </a:rPr>
              <a:t>State of Art</a:t>
            </a:r>
            <a:endParaRPr lang="ru-RU" sz="2400" dirty="0"/>
          </a:p>
        </p:txBody>
      </p:sp>
      <p:sp>
        <p:nvSpPr>
          <p:cNvPr id="64" name="Прямоугольник 63"/>
          <p:cNvSpPr/>
          <p:nvPr/>
        </p:nvSpPr>
        <p:spPr>
          <a:xfrm>
            <a:off x="251520" y="836712"/>
            <a:ext cx="8712968" cy="5447645"/>
          </a:xfrm>
          <a:prstGeom prst="rect">
            <a:avLst/>
          </a:prstGeom>
        </p:spPr>
        <p:txBody>
          <a:bodyPr wrap="square">
            <a:spAutoFit/>
          </a:bodyPr>
          <a:lstStyle/>
          <a:p>
            <a:r>
              <a:rPr lang="en-US" sz="2400" dirty="0" smtClean="0">
                <a:latin typeface="Perpetua" pitchFamily="18" charset="0"/>
                <a:cs typeface="Times New Roman" pitchFamily="18" charset="0"/>
              </a:rPr>
              <a:t>In </a:t>
            </a:r>
            <a:r>
              <a:rPr lang="en-US" sz="2400" dirty="0" smtClean="0">
                <a:latin typeface="Perpetua" pitchFamily="18" charset="0"/>
                <a:cs typeface="Times New Roman" pitchFamily="18" charset="0"/>
              </a:rPr>
              <a:t>parallel scheduling problem a set J of n jobs has to be scheduled   on m parallel machines. </a:t>
            </a:r>
          </a:p>
          <a:p>
            <a:r>
              <a:rPr lang="en-US" sz="2400" dirty="0" smtClean="0">
                <a:latin typeface="Perpetua" pitchFamily="18" charset="0"/>
                <a:cs typeface="Times New Roman" pitchFamily="18" charset="0"/>
              </a:rPr>
              <a:t>The machines can be </a:t>
            </a:r>
          </a:p>
          <a:p>
            <a:pPr>
              <a:buFontTx/>
              <a:buChar char="-"/>
            </a:pPr>
            <a:r>
              <a:rPr lang="en-US" sz="2400" b="1" dirty="0" smtClean="0">
                <a:latin typeface="Perpetua" pitchFamily="18" charset="0"/>
                <a:cs typeface="Times New Roman" pitchFamily="18" charset="0"/>
              </a:rPr>
              <a:t> identical </a:t>
            </a:r>
            <a:r>
              <a:rPr lang="en-US" sz="2400" dirty="0" smtClean="0">
                <a:latin typeface="Perpetua" pitchFamily="18" charset="0"/>
                <a:cs typeface="Times New Roman" pitchFamily="18" charset="0"/>
              </a:rPr>
              <a:t>(with the same speed </a:t>
            </a:r>
            <a:r>
              <a:rPr lang="en-US" sz="2400" dirty="0" err="1" smtClean="0">
                <a:latin typeface="Perpetua" pitchFamily="18" charset="0"/>
                <a:cs typeface="Times New Roman" pitchFamily="18" charset="0"/>
              </a:rPr>
              <a:t>p</a:t>
            </a:r>
            <a:r>
              <a:rPr lang="en-US" sz="2400" baseline="-25000" dirty="0" err="1" smtClean="0">
                <a:latin typeface="Perpetua" pitchFamily="18" charset="0"/>
                <a:cs typeface="Times New Roman" pitchFamily="18" charset="0"/>
              </a:rPr>
              <a:t>j</a:t>
            </a:r>
            <a:r>
              <a:rPr lang="en-US" sz="2400" dirty="0" smtClean="0">
                <a:latin typeface="Perpetua" pitchFamily="18" charset="0"/>
                <a:cs typeface="Times New Roman" pitchFamily="18" charset="0"/>
              </a:rPr>
              <a:t> of processing for each job </a:t>
            </a:r>
            <a:r>
              <a:rPr lang="en-US" sz="2400" i="1" dirty="0" smtClean="0">
                <a:latin typeface="Perpetua" pitchFamily="18" charset="0"/>
                <a:cs typeface="Times New Roman" pitchFamily="18" charset="0"/>
              </a:rPr>
              <a:t>j</a:t>
            </a:r>
            <a:r>
              <a:rPr lang="en-US" sz="2400" dirty="0" smtClean="0">
                <a:latin typeface="Perpetua" pitchFamily="18" charset="0"/>
                <a:cs typeface="Times New Roman" pitchFamily="18" charset="0"/>
              </a:rPr>
              <a:t>), </a:t>
            </a:r>
          </a:p>
          <a:p>
            <a:pPr>
              <a:buFontTx/>
              <a:buChar char="-"/>
            </a:pPr>
            <a:r>
              <a:rPr lang="en-US" sz="2400" dirty="0" smtClean="0">
                <a:latin typeface="Perpetua" pitchFamily="18" charset="0"/>
                <a:cs typeface="Times New Roman" pitchFamily="18" charset="0"/>
              </a:rPr>
              <a:t> </a:t>
            </a:r>
            <a:r>
              <a:rPr lang="en-US" sz="2400" b="1" dirty="0" smtClean="0">
                <a:latin typeface="Perpetua" pitchFamily="18" charset="0"/>
                <a:cs typeface="Times New Roman" pitchFamily="18" charset="0"/>
              </a:rPr>
              <a:t>uniform</a:t>
            </a:r>
            <a:r>
              <a:rPr lang="en-US" sz="2400" dirty="0" smtClean="0">
                <a:latin typeface="Perpetua" pitchFamily="18" charset="0"/>
                <a:cs typeface="Times New Roman" pitchFamily="18" charset="0"/>
              </a:rPr>
              <a:t> (with different speeds v</a:t>
            </a:r>
            <a:r>
              <a:rPr lang="en-US" sz="2400" baseline="-25000" dirty="0" smtClean="0">
                <a:latin typeface="Perpetua" pitchFamily="18" charset="0"/>
                <a:cs typeface="Times New Roman" pitchFamily="18" charset="0"/>
              </a:rPr>
              <a:t>i</a:t>
            </a:r>
            <a:r>
              <a:rPr lang="en-US" sz="2400" dirty="0" smtClean="0">
                <a:latin typeface="Perpetua" pitchFamily="18" charset="0"/>
                <a:cs typeface="Times New Roman" pitchFamily="18" charset="0"/>
              </a:rPr>
              <a:t>) </a:t>
            </a:r>
          </a:p>
          <a:p>
            <a:pPr>
              <a:buFontTx/>
              <a:buChar char="-"/>
            </a:pPr>
            <a:r>
              <a:rPr lang="en-US" sz="2400" dirty="0" smtClean="0">
                <a:latin typeface="Perpetua" pitchFamily="18" charset="0"/>
                <a:cs typeface="Times New Roman" pitchFamily="18" charset="0"/>
              </a:rPr>
              <a:t> </a:t>
            </a:r>
            <a:r>
              <a:rPr lang="en-US" sz="2400" b="1" dirty="0" smtClean="0">
                <a:latin typeface="Perpetua" pitchFamily="18" charset="0"/>
                <a:cs typeface="Times New Roman" pitchFamily="18" charset="0"/>
              </a:rPr>
              <a:t>unrelated</a:t>
            </a:r>
            <a:r>
              <a:rPr lang="en-US" sz="2400" dirty="0" smtClean="0">
                <a:latin typeface="Perpetua" pitchFamily="18" charset="0"/>
                <a:cs typeface="Times New Roman" pitchFamily="18" charset="0"/>
              </a:rPr>
              <a:t> (with different time </a:t>
            </a:r>
            <a:r>
              <a:rPr lang="en-US" sz="2400" dirty="0" err="1" smtClean="0">
                <a:latin typeface="Perpetua" pitchFamily="18" charset="0"/>
                <a:cs typeface="Times New Roman" pitchFamily="18" charset="0"/>
              </a:rPr>
              <a:t>p</a:t>
            </a:r>
            <a:r>
              <a:rPr lang="en-US" sz="2400" baseline="-25000" dirty="0" err="1" smtClean="0">
                <a:latin typeface="Perpetua" pitchFamily="18" charset="0"/>
                <a:cs typeface="Times New Roman" pitchFamily="18" charset="0"/>
              </a:rPr>
              <a:t>ij</a:t>
            </a:r>
            <a:r>
              <a:rPr lang="en-US" sz="2400" dirty="0" smtClean="0">
                <a:latin typeface="Perpetua" pitchFamily="18" charset="0"/>
                <a:cs typeface="Times New Roman" pitchFamily="18" charset="0"/>
              </a:rPr>
              <a:t> of processing the job </a:t>
            </a:r>
            <a:r>
              <a:rPr lang="en-US" sz="2400" i="1" dirty="0" smtClean="0">
                <a:latin typeface="Perpetua" pitchFamily="18" charset="0"/>
                <a:cs typeface="Times New Roman" pitchFamily="18" charset="0"/>
              </a:rPr>
              <a:t>j</a:t>
            </a:r>
            <a:r>
              <a:rPr lang="en-US" sz="2400" dirty="0" smtClean="0">
                <a:latin typeface="Perpetua" pitchFamily="18" charset="0"/>
                <a:cs typeface="Times New Roman" pitchFamily="18" charset="0"/>
              </a:rPr>
              <a:t> on the machine </a:t>
            </a:r>
            <a:r>
              <a:rPr lang="en-US" sz="2400" dirty="0" err="1" smtClean="0">
                <a:latin typeface="Perpetua" pitchFamily="18" charset="0"/>
                <a:cs typeface="Times New Roman" pitchFamily="18" charset="0"/>
              </a:rPr>
              <a:t>i</a:t>
            </a:r>
            <a:r>
              <a:rPr lang="en-US" sz="2400" dirty="0" smtClean="0">
                <a:latin typeface="Perpetua" pitchFamily="18" charset="0"/>
                <a:cs typeface="Times New Roman" pitchFamily="18" charset="0"/>
              </a:rPr>
              <a:t>).</a:t>
            </a:r>
          </a:p>
          <a:p>
            <a:pPr>
              <a:buFontTx/>
              <a:buChar char="-"/>
            </a:pPr>
            <a:endParaRPr lang="ru-RU" sz="2400" dirty="0" smtClean="0">
              <a:latin typeface="Times New Roman" pitchFamily="18" charset="0"/>
              <a:cs typeface="Times New Roman" pitchFamily="18" charset="0"/>
            </a:endParaRPr>
          </a:p>
          <a:p>
            <a:r>
              <a:rPr lang="en-US" sz="2400" dirty="0" smtClean="0">
                <a:latin typeface="Perpetua" pitchFamily="18" charset="0"/>
                <a:cs typeface="Times New Roman" pitchFamily="18" charset="0"/>
              </a:rPr>
              <a:t>Although </a:t>
            </a:r>
            <a:r>
              <a:rPr lang="en-US" sz="2400" dirty="0" smtClean="0">
                <a:latin typeface="Perpetua" pitchFamily="18" charset="0"/>
                <a:cs typeface="Times New Roman" pitchFamily="18" charset="0"/>
              </a:rPr>
              <a:t>there is extensive literature on parallel machine scheduling </a:t>
            </a:r>
            <a:r>
              <a:rPr lang="en-US" sz="2400" dirty="0" smtClean="0">
                <a:cs typeface="Times New Roman" pitchFamily="18" charset="0"/>
              </a:rPr>
              <a:t>problem, </a:t>
            </a:r>
            <a:r>
              <a:rPr lang="en-US" sz="2400" dirty="0" smtClean="0">
                <a:cs typeface="Times New Roman" pitchFamily="18" charset="0"/>
              </a:rPr>
              <a:t> overwhelmingly majority </a:t>
            </a:r>
            <a:r>
              <a:rPr lang="en-US" sz="2400" dirty="0" smtClean="0">
                <a:latin typeface="Perpetua" pitchFamily="18" charset="0"/>
                <a:cs typeface="Times New Roman" pitchFamily="18" charset="0"/>
              </a:rPr>
              <a:t>of </a:t>
            </a:r>
            <a:r>
              <a:rPr lang="en-US" sz="2400" dirty="0" smtClean="0">
                <a:latin typeface="Perpetua" pitchFamily="18" charset="0"/>
                <a:cs typeface="Times New Roman" pitchFamily="18" charset="0"/>
              </a:rPr>
              <a:t>papers is limited to situations in which processing times or speed rates are the same across all machines</a:t>
            </a:r>
            <a:r>
              <a:rPr lang="en-US" sz="2400" dirty="0" smtClean="0">
                <a:latin typeface="Perpetua" pitchFamily="18" charset="0"/>
                <a:cs typeface="Times New Roman" pitchFamily="18" charset="0"/>
              </a:rPr>
              <a:t>.</a:t>
            </a:r>
            <a:endParaRPr lang="ru-RU" sz="2400" dirty="0" smtClean="0">
              <a:latin typeface="Times New Roman" pitchFamily="18" charset="0"/>
              <a:cs typeface="Times New Roman" pitchFamily="18" charset="0"/>
            </a:endParaRPr>
          </a:p>
          <a:p>
            <a:endParaRPr lang="en-US" sz="800" dirty="0" smtClean="0"/>
          </a:p>
          <a:p>
            <a:r>
              <a:rPr lang="en-US" dirty="0" err="1" smtClean="0"/>
              <a:t>Kashan</a:t>
            </a:r>
            <a:r>
              <a:rPr lang="en-US" dirty="0" smtClean="0"/>
              <a:t>, A. H. and </a:t>
            </a:r>
            <a:r>
              <a:rPr lang="en-US" dirty="0" err="1" smtClean="0"/>
              <a:t>Karimi</a:t>
            </a:r>
            <a:r>
              <a:rPr lang="en-US" dirty="0" smtClean="0"/>
              <a:t>, B. (2009). A discrete particle swarm optimization algorithm for scheduling parallel machines, Computers and Industrial Engineering, vol. 56, no. 1, pp. 216–223. </a:t>
            </a:r>
            <a:endParaRPr lang="en-US" dirty="0" smtClean="0"/>
          </a:p>
          <a:p>
            <a:r>
              <a:rPr lang="en-US" dirty="0" err="1" smtClean="0"/>
              <a:t>Pfund</a:t>
            </a:r>
            <a:r>
              <a:rPr lang="en-US" dirty="0" smtClean="0"/>
              <a:t>, M., Fowler J.W., and Gupta J.N.D. (2004). A survey of algorithm for single and multi-objective unrelated parallel-machine deterministic scheduling problems. Journal of the Chinese Institute of Industrial Engineers.  Vol. 21, pp. 230–241</a:t>
            </a:r>
            <a:endParaRPr lang="ru-RU" dirty="0" smtClean="0"/>
          </a:p>
        </p:txBody>
      </p:sp>
      <p:sp>
        <p:nvSpPr>
          <p:cNvPr id="9"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0712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5" name="Rectangle 5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Номер слайда 58"/>
          <p:cNvSpPr>
            <a:spLocks noGrp="1"/>
          </p:cNvSpPr>
          <p:nvPr>
            <p:ph type="sldNum" sz="quarter" idx="12"/>
          </p:nvPr>
        </p:nvSpPr>
        <p:spPr>
          <a:solidFill>
            <a:srgbClr val="3D50DF"/>
          </a:solidFill>
        </p:spPr>
        <p:txBody>
          <a:bodyPr/>
          <a:lstStyle/>
          <a:p>
            <a:fld id="{232E324C-5034-4B64-B988-D71308A61996}" type="slidenum">
              <a:rPr lang="ru-RU" sz="1800" smtClean="0"/>
              <a:pPr/>
              <a:t>4</a:t>
            </a:fld>
            <a:endParaRPr lang="ru-RU" sz="1800" dirty="0"/>
          </a:p>
        </p:txBody>
      </p:sp>
      <p:sp>
        <p:nvSpPr>
          <p:cNvPr id="2" name="Прямоугольник 1"/>
          <p:cNvSpPr/>
          <p:nvPr/>
        </p:nvSpPr>
        <p:spPr>
          <a:xfrm>
            <a:off x="2627784" y="188640"/>
            <a:ext cx="2016224" cy="461665"/>
          </a:xfrm>
          <a:prstGeom prst="rect">
            <a:avLst/>
          </a:prstGeom>
        </p:spPr>
        <p:txBody>
          <a:bodyPr wrap="square">
            <a:spAutoFit/>
          </a:bodyPr>
          <a:lstStyle/>
          <a:p>
            <a:r>
              <a:rPr lang="en-US" sz="2400" b="1" dirty="0" smtClean="0">
                <a:solidFill>
                  <a:srgbClr val="3333FF"/>
                </a:solidFill>
                <a:latin typeface="Times New Roman"/>
                <a:ea typeface="MS Mincho"/>
              </a:rPr>
              <a:t>State of Art</a:t>
            </a:r>
            <a:endParaRPr lang="ru-RU" sz="2400" dirty="0"/>
          </a:p>
        </p:txBody>
      </p:sp>
      <p:sp>
        <p:nvSpPr>
          <p:cNvPr id="64" name="Прямоугольник 63"/>
          <p:cNvSpPr/>
          <p:nvPr/>
        </p:nvSpPr>
        <p:spPr>
          <a:xfrm>
            <a:off x="323528" y="1700808"/>
            <a:ext cx="8496944" cy="3693319"/>
          </a:xfrm>
          <a:prstGeom prst="rect">
            <a:avLst/>
          </a:prstGeom>
        </p:spPr>
        <p:txBody>
          <a:bodyPr wrap="square">
            <a:spAutoFit/>
          </a:bodyPr>
          <a:lstStyle/>
          <a:p>
            <a:r>
              <a:rPr lang="en-US" sz="2400" dirty="0" smtClean="0"/>
              <a:t>We </a:t>
            </a:r>
            <a:r>
              <a:rPr lang="en-US" sz="2400" dirty="0" smtClean="0"/>
              <a:t>consider the most difficult statement of unrelated parallel machines problem </a:t>
            </a:r>
            <a:r>
              <a:rPr lang="en-US" sz="2400" b="1" dirty="0" smtClean="0"/>
              <a:t>without preemptions </a:t>
            </a:r>
            <a:r>
              <a:rPr lang="en-US" sz="2400" dirty="0" smtClean="0"/>
              <a:t>and </a:t>
            </a:r>
            <a:r>
              <a:rPr lang="en-US" sz="2400" b="1" dirty="0" smtClean="0"/>
              <a:t>with release dates </a:t>
            </a:r>
            <a:r>
              <a:rPr lang="en-US" sz="2400" dirty="0" smtClean="0"/>
              <a:t>when the processing of job </a:t>
            </a:r>
            <a:r>
              <a:rPr lang="en-US" sz="2400" i="1" dirty="0" smtClean="0"/>
              <a:t>j</a:t>
            </a:r>
            <a:r>
              <a:rPr lang="en-US" sz="2400" dirty="0" smtClean="0"/>
              <a:t> cannot be started before its deterministic release date </a:t>
            </a:r>
            <a:r>
              <a:rPr lang="en-US" sz="2400" dirty="0" err="1" smtClean="0"/>
              <a:t>r</a:t>
            </a:r>
            <a:r>
              <a:rPr lang="en-US" sz="2400" baseline="-25000" dirty="0" err="1" smtClean="0"/>
              <a:t>j</a:t>
            </a:r>
            <a:r>
              <a:rPr lang="en-US" sz="2400" dirty="0" smtClean="0"/>
              <a:t>. As a performance measure we consider a </a:t>
            </a:r>
            <a:r>
              <a:rPr lang="en-US" sz="2400" dirty="0" err="1" smtClean="0"/>
              <a:t>makespan</a:t>
            </a:r>
            <a:r>
              <a:rPr lang="en-US" sz="2400" dirty="0" smtClean="0"/>
              <a:t> </a:t>
            </a:r>
            <a:r>
              <a:rPr lang="en-US" sz="2400" dirty="0" err="1" smtClean="0"/>
              <a:t>C</a:t>
            </a:r>
            <a:r>
              <a:rPr lang="en-US" sz="2400" baseline="-25000" dirty="0" err="1" smtClean="0"/>
              <a:t>max</a:t>
            </a:r>
            <a:r>
              <a:rPr lang="en-US" sz="2400" dirty="0" smtClean="0"/>
              <a:t>=max{C</a:t>
            </a:r>
            <a:r>
              <a:rPr lang="en-US" sz="2400" baseline="-25000" dirty="0" smtClean="0"/>
              <a:t>1</a:t>
            </a:r>
            <a:r>
              <a:rPr lang="en-US" sz="2400" dirty="0" smtClean="0"/>
              <a:t>,C</a:t>
            </a:r>
            <a:r>
              <a:rPr lang="en-US" sz="2400" baseline="-25000" dirty="0" smtClean="0"/>
              <a:t>2</a:t>
            </a:r>
            <a:r>
              <a:rPr lang="en-US" sz="2400" dirty="0" smtClean="0"/>
              <a:t>,...,</a:t>
            </a:r>
            <a:r>
              <a:rPr lang="en-US" sz="2400" dirty="0" err="1" smtClean="0"/>
              <a:t>C</a:t>
            </a:r>
            <a:r>
              <a:rPr lang="en-US" sz="2400" baseline="-25000" dirty="0" err="1" smtClean="0"/>
              <a:t>n</a:t>
            </a:r>
            <a:r>
              <a:rPr lang="en-US" sz="2400" dirty="0" smtClean="0"/>
              <a:t>}, where </a:t>
            </a:r>
            <a:r>
              <a:rPr lang="en-US" sz="2400" dirty="0" err="1" smtClean="0"/>
              <a:t>C</a:t>
            </a:r>
            <a:r>
              <a:rPr lang="en-US" sz="2400" baseline="-25000" dirty="0" err="1" smtClean="0"/>
              <a:t>j</a:t>
            </a:r>
            <a:r>
              <a:rPr lang="en-US" sz="2400" dirty="0" smtClean="0"/>
              <a:t> is the completion time of job </a:t>
            </a:r>
            <a:r>
              <a:rPr lang="en-US" sz="2400" i="1" dirty="0" smtClean="0"/>
              <a:t>j</a:t>
            </a:r>
            <a:r>
              <a:rPr lang="en-US" sz="2400" dirty="0" smtClean="0"/>
              <a:t>. Minimizing </a:t>
            </a:r>
            <a:r>
              <a:rPr lang="en-US" sz="2400" dirty="0" err="1" smtClean="0"/>
              <a:t>makespan</a:t>
            </a:r>
            <a:r>
              <a:rPr lang="en-US" sz="2400" dirty="0" smtClean="0"/>
              <a:t> not only completes all jobs as quickly as possible but also allow to maximize the utilization of machines. Corresponding to </a:t>
            </a:r>
            <a:r>
              <a:rPr lang="en-US" sz="2400" dirty="0" smtClean="0"/>
              <a:t>classification of  </a:t>
            </a:r>
            <a:r>
              <a:rPr lang="en-US" sz="2400" dirty="0" smtClean="0"/>
              <a:t>(2008), the problem is referred to as R| </a:t>
            </a:r>
            <a:r>
              <a:rPr lang="en-US" sz="2400" dirty="0" err="1" smtClean="0"/>
              <a:t>r</a:t>
            </a:r>
            <a:r>
              <a:rPr lang="en-US" sz="2400" baseline="-25000" dirty="0" err="1" smtClean="0"/>
              <a:t>j</a:t>
            </a:r>
            <a:r>
              <a:rPr lang="en-US" sz="2400" dirty="0" smtClean="0"/>
              <a:t> | </a:t>
            </a:r>
            <a:r>
              <a:rPr lang="en-US" sz="2400" dirty="0" err="1" smtClean="0"/>
              <a:t>C</a:t>
            </a:r>
            <a:r>
              <a:rPr lang="en-US" sz="2400" baseline="-25000" dirty="0" err="1" smtClean="0"/>
              <a:t>max</a:t>
            </a:r>
            <a:r>
              <a:rPr lang="en-US" sz="2400" dirty="0" smtClean="0"/>
              <a:t>  that is NP-hard in general</a:t>
            </a:r>
            <a:r>
              <a:rPr lang="en-US" sz="2400" dirty="0" smtClean="0"/>
              <a:t>.</a:t>
            </a:r>
            <a:endParaRPr lang="ru-RU" sz="2400" dirty="0" smtClean="0">
              <a:latin typeface="Times New Roman" pitchFamily="18" charset="0"/>
              <a:cs typeface="Times New Roman" pitchFamily="18" charset="0"/>
            </a:endParaRPr>
          </a:p>
          <a:p>
            <a:endParaRPr lang="ru-RU" dirty="0" smtClean="0"/>
          </a:p>
        </p:txBody>
      </p:sp>
      <p:sp>
        <p:nvSpPr>
          <p:cNvPr id="9"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0712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5" name="Rectangle 5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Номер слайда 58"/>
          <p:cNvSpPr>
            <a:spLocks noGrp="1"/>
          </p:cNvSpPr>
          <p:nvPr>
            <p:ph type="sldNum" sz="quarter" idx="12"/>
          </p:nvPr>
        </p:nvSpPr>
        <p:spPr>
          <a:solidFill>
            <a:srgbClr val="3D50DF"/>
          </a:solidFill>
        </p:spPr>
        <p:txBody>
          <a:bodyPr/>
          <a:lstStyle/>
          <a:p>
            <a:fld id="{232E324C-5034-4B64-B988-D71308A61996}" type="slidenum">
              <a:rPr lang="ru-RU" sz="1800" smtClean="0"/>
              <a:pPr/>
              <a:t>5</a:t>
            </a:fld>
            <a:endParaRPr lang="ru-RU" sz="1800" dirty="0"/>
          </a:p>
        </p:txBody>
      </p:sp>
      <p:sp>
        <p:nvSpPr>
          <p:cNvPr id="2" name="Прямоугольник 1"/>
          <p:cNvSpPr/>
          <p:nvPr/>
        </p:nvSpPr>
        <p:spPr>
          <a:xfrm>
            <a:off x="2627784" y="188640"/>
            <a:ext cx="2016224" cy="461665"/>
          </a:xfrm>
          <a:prstGeom prst="rect">
            <a:avLst/>
          </a:prstGeom>
        </p:spPr>
        <p:txBody>
          <a:bodyPr wrap="square">
            <a:spAutoFit/>
          </a:bodyPr>
          <a:lstStyle/>
          <a:p>
            <a:r>
              <a:rPr lang="en-US" sz="2400" b="1" dirty="0" smtClean="0">
                <a:solidFill>
                  <a:srgbClr val="3333FF"/>
                </a:solidFill>
                <a:latin typeface="Times New Roman"/>
                <a:ea typeface="MS Mincho"/>
              </a:rPr>
              <a:t>State of Art</a:t>
            </a:r>
            <a:endParaRPr lang="ru-RU" sz="2400" dirty="0"/>
          </a:p>
        </p:txBody>
      </p:sp>
      <p:sp>
        <p:nvSpPr>
          <p:cNvPr id="64" name="Прямоугольник 63"/>
          <p:cNvSpPr/>
          <p:nvPr/>
        </p:nvSpPr>
        <p:spPr>
          <a:xfrm>
            <a:off x="323528" y="1124744"/>
            <a:ext cx="8496944" cy="4985980"/>
          </a:xfrm>
          <a:prstGeom prst="rect">
            <a:avLst/>
          </a:prstGeom>
        </p:spPr>
        <p:txBody>
          <a:bodyPr wrap="square">
            <a:spAutoFit/>
          </a:bodyPr>
          <a:lstStyle/>
          <a:p>
            <a:r>
              <a:rPr lang="en-US" sz="2400" dirty="0" smtClean="0"/>
              <a:t>To </a:t>
            </a:r>
            <a:r>
              <a:rPr lang="en-US" sz="2400" dirty="0" smtClean="0"/>
              <a:t>the best of our </a:t>
            </a:r>
            <a:r>
              <a:rPr lang="en-US" sz="2400" dirty="0" smtClean="0"/>
              <a:t>knowledge we know </a:t>
            </a:r>
            <a:r>
              <a:rPr lang="en-US" sz="2400" dirty="0" smtClean="0"/>
              <a:t>only few papers devoted to </a:t>
            </a:r>
            <a:endParaRPr lang="en-US" sz="2400" dirty="0" smtClean="0"/>
          </a:p>
          <a:p>
            <a:r>
              <a:rPr lang="en-US" sz="2400" dirty="0" smtClean="0"/>
              <a:t>R </a:t>
            </a:r>
            <a:r>
              <a:rPr lang="en-US" sz="2400" dirty="0" smtClean="0"/>
              <a:t>| </a:t>
            </a:r>
            <a:r>
              <a:rPr lang="en-US" sz="2400" dirty="0" err="1" smtClean="0"/>
              <a:t>r</a:t>
            </a:r>
            <a:r>
              <a:rPr lang="en-US" sz="2400" baseline="-25000" dirty="0" err="1" smtClean="0"/>
              <a:t>j</a:t>
            </a:r>
            <a:r>
              <a:rPr lang="en-US" sz="2400" dirty="0" smtClean="0"/>
              <a:t> | </a:t>
            </a:r>
            <a:r>
              <a:rPr lang="en-US" sz="2400" dirty="0" err="1" smtClean="0"/>
              <a:t>C</a:t>
            </a:r>
            <a:r>
              <a:rPr lang="en-US" sz="2400" baseline="-25000" dirty="0" err="1" smtClean="0"/>
              <a:t>max</a:t>
            </a:r>
            <a:r>
              <a:rPr lang="en-US" sz="2400" dirty="0" smtClean="0"/>
              <a:t> , such </a:t>
            </a:r>
            <a:r>
              <a:rPr lang="en-US" sz="2400" dirty="0" smtClean="0"/>
              <a:t>as</a:t>
            </a:r>
          </a:p>
          <a:p>
            <a:endParaRPr lang="en-US" sz="2400" dirty="0" smtClean="0"/>
          </a:p>
          <a:p>
            <a:endParaRPr lang="en-US" sz="800" dirty="0" smtClean="0"/>
          </a:p>
          <a:p>
            <a:r>
              <a:rPr lang="en-US" sz="2000" dirty="0" smtClean="0"/>
              <a:t>Lin, Y.K. , Hsieh, H.T. and Hsieh, F.Y. (2012). Unrelated Parallel Machine Scheduling Problem Using an Ant Colony Optimization Approach. World Academy of Science, Engineering and Technology, vol. 6, pp. 1798–1803.</a:t>
            </a:r>
            <a:endParaRPr lang="ru-RU" sz="2000" dirty="0" smtClean="0"/>
          </a:p>
          <a:p>
            <a:r>
              <a:rPr lang="en-US" sz="2000" dirty="0" smtClean="0"/>
              <a:t>Lin </a:t>
            </a:r>
            <a:r>
              <a:rPr lang="en-US" sz="2000" dirty="0" smtClean="0"/>
              <a:t>Y. K.  (2013). Particle Swarm Optimization Algorithm for Unrelated Parallel Machine Scheduling with Release Dates.  Mathematical Problems in Engineering, Volume 2013, Article ID 409486, 9 </a:t>
            </a:r>
            <a:r>
              <a:rPr lang="en-US" sz="2000" dirty="0" smtClean="0"/>
              <a:t> p. </a:t>
            </a:r>
          </a:p>
          <a:p>
            <a:r>
              <a:rPr lang="en-US" sz="2000" dirty="0" smtClean="0"/>
              <a:t>Bank, J.,  and </a:t>
            </a:r>
            <a:r>
              <a:rPr lang="en-US" sz="2000" dirty="0" err="1" smtClean="0"/>
              <a:t>Verner</a:t>
            </a:r>
            <a:r>
              <a:rPr lang="en-US" sz="2000" dirty="0" smtClean="0"/>
              <a:t> F. (2001).Heuristic algorithms for unrelated parallel machine scheduling with a common due  date, release dates, and linear earliness and tardiness penalties. </a:t>
            </a:r>
            <a:r>
              <a:rPr lang="en-GB" sz="2000" i="1" dirty="0" smtClean="0"/>
              <a:t>Mathematical and Computer Modelling,</a:t>
            </a:r>
            <a:r>
              <a:rPr lang="en-GB" sz="2000" dirty="0" smtClean="0"/>
              <a:t> Vol. 33(4-5), pp. 363-383.</a:t>
            </a:r>
            <a:endParaRPr lang="ru-RU" sz="2000" dirty="0" smtClean="0"/>
          </a:p>
          <a:p>
            <a:r>
              <a:rPr lang="en-US" sz="2000" dirty="0" err="1" smtClean="0"/>
              <a:t>Gharbi</a:t>
            </a:r>
            <a:r>
              <a:rPr lang="en-US" sz="2000" dirty="0" smtClean="0"/>
              <a:t> </a:t>
            </a:r>
            <a:r>
              <a:rPr lang="en-US" sz="2000" dirty="0" smtClean="0"/>
              <a:t>A. and </a:t>
            </a:r>
            <a:r>
              <a:rPr lang="en-US" sz="2000" dirty="0" err="1" smtClean="0"/>
              <a:t>Haouari</a:t>
            </a:r>
            <a:r>
              <a:rPr lang="en-US" sz="2000" dirty="0" smtClean="0"/>
              <a:t> M. (2002). Minimizing </a:t>
            </a:r>
            <a:r>
              <a:rPr lang="en-US" sz="2000" dirty="0" err="1" smtClean="0"/>
              <a:t>Makespan</a:t>
            </a:r>
            <a:r>
              <a:rPr lang="en-US" sz="2000" dirty="0" smtClean="0"/>
              <a:t> on Parallel Machines Subject to Release Dates and Delivery Times. Journal of Scheduling, </a:t>
            </a:r>
            <a:r>
              <a:rPr lang="en-US" sz="2000" dirty="0" err="1" smtClean="0"/>
              <a:t>Vol</a:t>
            </a:r>
            <a:r>
              <a:rPr lang="en-US" sz="2000" dirty="0" smtClean="0"/>
              <a:t>, 5(4), pp. 329 - 355.</a:t>
            </a:r>
          </a:p>
          <a:p>
            <a:endParaRPr lang="ru-RU" dirty="0" smtClean="0"/>
          </a:p>
        </p:txBody>
      </p:sp>
      <p:sp>
        <p:nvSpPr>
          <p:cNvPr id="9"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0712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5" name="Rectangle 5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Номер слайда 58"/>
          <p:cNvSpPr>
            <a:spLocks noGrp="1"/>
          </p:cNvSpPr>
          <p:nvPr>
            <p:ph type="sldNum" sz="quarter" idx="12"/>
          </p:nvPr>
        </p:nvSpPr>
        <p:spPr>
          <a:solidFill>
            <a:srgbClr val="3D50DF"/>
          </a:solidFill>
        </p:spPr>
        <p:txBody>
          <a:bodyPr/>
          <a:lstStyle/>
          <a:p>
            <a:fld id="{232E324C-5034-4B64-B988-D71308A61996}" type="slidenum">
              <a:rPr lang="ru-RU" sz="1800" smtClean="0"/>
              <a:pPr/>
              <a:t>6</a:t>
            </a:fld>
            <a:endParaRPr lang="ru-RU" sz="1800" dirty="0"/>
          </a:p>
        </p:txBody>
      </p:sp>
      <p:sp>
        <p:nvSpPr>
          <p:cNvPr id="2" name="Прямоугольник 1"/>
          <p:cNvSpPr/>
          <p:nvPr/>
        </p:nvSpPr>
        <p:spPr>
          <a:xfrm>
            <a:off x="2627784" y="188640"/>
            <a:ext cx="2016224" cy="461665"/>
          </a:xfrm>
          <a:prstGeom prst="rect">
            <a:avLst/>
          </a:prstGeom>
        </p:spPr>
        <p:txBody>
          <a:bodyPr wrap="square">
            <a:spAutoFit/>
          </a:bodyPr>
          <a:lstStyle/>
          <a:p>
            <a:r>
              <a:rPr lang="en-US" sz="2400" b="1" dirty="0" smtClean="0">
                <a:solidFill>
                  <a:srgbClr val="3333FF"/>
                </a:solidFill>
                <a:latin typeface="Times New Roman"/>
                <a:ea typeface="MS Mincho"/>
              </a:rPr>
              <a:t>State of Art</a:t>
            </a:r>
            <a:endParaRPr lang="ru-RU" sz="2400" dirty="0"/>
          </a:p>
        </p:txBody>
      </p:sp>
      <p:sp>
        <p:nvSpPr>
          <p:cNvPr id="64" name="Прямоугольник 63"/>
          <p:cNvSpPr/>
          <p:nvPr/>
        </p:nvSpPr>
        <p:spPr>
          <a:xfrm>
            <a:off x="251520" y="1196752"/>
            <a:ext cx="8496944" cy="4524315"/>
          </a:xfrm>
          <a:prstGeom prst="rect">
            <a:avLst/>
          </a:prstGeom>
        </p:spPr>
        <p:txBody>
          <a:bodyPr wrap="square">
            <a:spAutoFit/>
          </a:bodyPr>
          <a:lstStyle/>
          <a:p>
            <a:r>
              <a:rPr lang="en-US" sz="2400" dirty="0" smtClean="0"/>
              <a:t>In </a:t>
            </a:r>
            <a:r>
              <a:rPr lang="en-US" sz="2400" dirty="0" smtClean="0"/>
              <a:t>Lin (2013) a heuristic and a very effective </a:t>
            </a:r>
            <a:r>
              <a:rPr lang="en-US" sz="2400" b="1" dirty="0" smtClean="0"/>
              <a:t>particle swarm optimization </a:t>
            </a:r>
            <a:r>
              <a:rPr lang="en-US" sz="2400" dirty="0" smtClean="0"/>
              <a:t>(PSO) algorithm have been proposed to tackle the problem. Proposed heuristic was compared with the heuristic initially offered for identical parallel machines. The performance of PSO algorithm has been analyzed for the case small problem instances (18 jobs on 4 machines) and for the case of large problem instances (100 jobs on 10 machines). </a:t>
            </a:r>
            <a:endParaRPr lang="ru-RU" sz="2400" dirty="0" smtClean="0"/>
          </a:p>
          <a:p>
            <a:endParaRPr lang="en-US" sz="2400" dirty="0" smtClean="0"/>
          </a:p>
          <a:p>
            <a:r>
              <a:rPr lang="en-US" sz="2400" dirty="0" smtClean="0"/>
              <a:t>In our </a:t>
            </a:r>
            <a:r>
              <a:rPr lang="en-US" sz="2400" dirty="0" smtClean="0"/>
              <a:t>we proposed efficient approaches that has better performance for large dimensions of  R | </a:t>
            </a:r>
            <a:r>
              <a:rPr lang="en-US" sz="2400" dirty="0" err="1" smtClean="0"/>
              <a:t>r</a:t>
            </a:r>
            <a:r>
              <a:rPr lang="en-US" sz="2400" baseline="-25000" dirty="0" err="1" smtClean="0"/>
              <a:t>j</a:t>
            </a:r>
            <a:r>
              <a:rPr lang="en-US" sz="2400" dirty="0" smtClean="0"/>
              <a:t> | </a:t>
            </a:r>
            <a:r>
              <a:rPr lang="en-US" sz="2400" dirty="0" err="1" smtClean="0"/>
              <a:t>C</a:t>
            </a:r>
            <a:r>
              <a:rPr lang="en-US" sz="2400" baseline="-25000" dirty="0" err="1" smtClean="0"/>
              <a:t>max</a:t>
            </a:r>
            <a:r>
              <a:rPr lang="en-US" sz="2400" dirty="0" smtClean="0"/>
              <a:t> </a:t>
            </a:r>
            <a:r>
              <a:rPr lang="en-US" sz="2400" dirty="0" smtClean="0"/>
              <a:t>problem, </a:t>
            </a:r>
            <a:r>
              <a:rPr lang="en-US" sz="2400" dirty="0" smtClean="0"/>
              <a:t>that outperforms the PSO algorithm in Lin (2013) for the case of large problem instances. </a:t>
            </a:r>
            <a:r>
              <a:rPr lang="en-US" sz="2400" dirty="0" smtClean="0"/>
              <a:t> We have obtained promising results for the case J=100 and I=5 ,10 and 30.</a:t>
            </a:r>
            <a:endParaRPr lang="ru-RU" sz="2400" dirty="0" smtClean="0"/>
          </a:p>
          <a:p>
            <a:endParaRPr lang="en-US" sz="2400" dirty="0" smtClean="0"/>
          </a:p>
        </p:txBody>
      </p:sp>
      <p:sp>
        <p:nvSpPr>
          <p:cNvPr id="9"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40712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55" name="Rectangle 55"/>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Номер слайда 58"/>
          <p:cNvSpPr>
            <a:spLocks noGrp="1"/>
          </p:cNvSpPr>
          <p:nvPr>
            <p:ph type="sldNum" sz="quarter" idx="12"/>
          </p:nvPr>
        </p:nvSpPr>
        <p:spPr>
          <a:solidFill>
            <a:srgbClr val="3D50DF"/>
          </a:solidFill>
        </p:spPr>
        <p:txBody>
          <a:bodyPr/>
          <a:lstStyle/>
          <a:p>
            <a:fld id="{232E324C-5034-4B64-B988-D71308A61996}" type="slidenum">
              <a:rPr lang="ru-RU" sz="1800" smtClean="0"/>
              <a:pPr/>
              <a:t>7</a:t>
            </a:fld>
            <a:endParaRPr lang="ru-RU" sz="1800" dirty="0"/>
          </a:p>
        </p:txBody>
      </p:sp>
      <p:sp>
        <p:nvSpPr>
          <p:cNvPr id="2" name="Прямоугольник 1"/>
          <p:cNvSpPr/>
          <p:nvPr/>
        </p:nvSpPr>
        <p:spPr>
          <a:xfrm>
            <a:off x="1115616" y="188640"/>
            <a:ext cx="7344816" cy="461665"/>
          </a:xfrm>
          <a:prstGeom prst="rect">
            <a:avLst/>
          </a:prstGeom>
        </p:spPr>
        <p:txBody>
          <a:bodyPr wrap="square">
            <a:spAutoFit/>
          </a:bodyPr>
          <a:lstStyle/>
          <a:p>
            <a:r>
              <a:rPr lang="en-US" sz="2400" b="1" dirty="0" smtClean="0">
                <a:solidFill>
                  <a:srgbClr val="3333FF"/>
                </a:solidFill>
                <a:latin typeface="Times New Roman"/>
                <a:ea typeface="MS Mincho"/>
              </a:rPr>
              <a:t>Mathematical formulation of the problem</a:t>
            </a:r>
            <a:endParaRPr lang="ru-RU" sz="2400" dirty="0"/>
          </a:p>
        </p:txBody>
      </p:sp>
      <p:sp>
        <p:nvSpPr>
          <p:cNvPr id="64" name="Прямоугольник 63"/>
          <p:cNvSpPr/>
          <p:nvPr/>
        </p:nvSpPr>
        <p:spPr>
          <a:xfrm>
            <a:off x="395536" y="980728"/>
            <a:ext cx="8496944" cy="4524315"/>
          </a:xfrm>
          <a:prstGeom prst="rect">
            <a:avLst/>
          </a:prstGeom>
        </p:spPr>
        <p:txBody>
          <a:bodyPr wrap="square">
            <a:spAutoFit/>
          </a:bodyPr>
          <a:lstStyle/>
          <a:p>
            <a:r>
              <a:rPr lang="en-US" sz="2400" dirty="0" smtClean="0"/>
              <a:t>Let                      be the initial job schedule </a:t>
            </a:r>
          </a:p>
          <a:p>
            <a:r>
              <a:rPr lang="en-US" sz="2400" dirty="0" smtClean="0"/>
              <a:t> </a:t>
            </a:r>
            <a:r>
              <a:rPr lang="en-US" sz="2400" dirty="0" smtClean="0"/>
              <a:t>                                          (job </a:t>
            </a:r>
            <a:r>
              <a:rPr lang="en-US" sz="2400" dirty="0" smtClean="0"/>
              <a:t>schedule in the input of </a:t>
            </a:r>
            <a:r>
              <a:rPr lang="en-US" sz="2400" dirty="0" smtClean="0"/>
              <a:t>the system). </a:t>
            </a:r>
          </a:p>
          <a:p>
            <a:r>
              <a:rPr lang="en-US" sz="2400" dirty="0" smtClean="0"/>
              <a:t> </a:t>
            </a:r>
            <a:r>
              <a:rPr lang="en-US" sz="2400" dirty="0" smtClean="0"/>
              <a:t> Let </a:t>
            </a:r>
            <a:r>
              <a:rPr lang="ru-RU" sz="2400" dirty="0" smtClean="0"/>
              <a:t> </a:t>
            </a:r>
            <a:r>
              <a:rPr lang="en-US" sz="2400" dirty="0" smtClean="0"/>
              <a:t>            be </a:t>
            </a:r>
            <a:r>
              <a:rPr lang="en-US" sz="2400" dirty="0" smtClean="0"/>
              <a:t>Boolean variables if the job </a:t>
            </a:r>
            <a:r>
              <a:rPr lang="en-US" sz="2400" i="1" dirty="0" smtClean="0"/>
              <a:t>j </a:t>
            </a:r>
            <a:r>
              <a:rPr lang="en-US" sz="2400" dirty="0" smtClean="0"/>
              <a:t>is assigned</a:t>
            </a:r>
            <a:r>
              <a:rPr lang="en-US" sz="2400" i="1" dirty="0" smtClean="0"/>
              <a:t> </a:t>
            </a:r>
            <a:r>
              <a:rPr lang="en-US" sz="2400" dirty="0" smtClean="0"/>
              <a:t>to the machine </a:t>
            </a:r>
            <a:r>
              <a:rPr lang="en-US" sz="2400" i="1" dirty="0" err="1" smtClean="0"/>
              <a:t>i</a:t>
            </a:r>
            <a:r>
              <a:rPr lang="en-US" sz="2400" dirty="0" smtClean="0"/>
              <a:t>; </a:t>
            </a:r>
            <a:r>
              <a:rPr lang="ru-RU" sz="2400" dirty="0" smtClean="0"/>
              <a:t> </a:t>
            </a:r>
            <a:r>
              <a:rPr lang="en-US" sz="2400" dirty="0" smtClean="0"/>
              <a:t>          </a:t>
            </a:r>
          </a:p>
          <a:p>
            <a:endParaRPr lang="en-US" sz="2400" dirty="0" smtClean="0"/>
          </a:p>
          <a:p>
            <a:r>
              <a:rPr lang="en-US" sz="2400" dirty="0" smtClean="0"/>
              <a:t>              be </a:t>
            </a:r>
            <a:r>
              <a:rPr lang="en-US" sz="2400" dirty="0" smtClean="0"/>
              <a:t>the time of processing </a:t>
            </a:r>
            <a:r>
              <a:rPr lang="en-US" sz="2400" dirty="0" smtClean="0"/>
              <a:t> the  </a:t>
            </a:r>
            <a:r>
              <a:rPr lang="en-US" sz="2400" dirty="0" smtClean="0"/>
              <a:t>job </a:t>
            </a:r>
            <a:r>
              <a:rPr lang="en-US" sz="2400" i="1" dirty="0" smtClean="0"/>
              <a:t>j</a:t>
            </a:r>
            <a:r>
              <a:rPr lang="en-US" sz="2400" dirty="0" smtClean="0"/>
              <a:t> by</a:t>
            </a:r>
            <a:r>
              <a:rPr lang="en-US" sz="2400" i="1" dirty="0" smtClean="0"/>
              <a:t> </a:t>
            </a:r>
            <a:r>
              <a:rPr lang="en-US" sz="2400" dirty="0" smtClean="0"/>
              <a:t>the  </a:t>
            </a:r>
            <a:r>
              <a:rPr lang="en-US" sz="2400" dirty="0" smtClean="0"/>
              <a:t>machine </a:t>
            </a:r>
            <a:r>
              <a:rPr lang="en-US" sz="2400" i="1" dirty="0" err="1" smtClean="0"/>
              <a:t>i</a:t>
            </a:r>
            <a:r>
              <a:rPr lang="en-US" sz="2400" i="1" dirty="0" smtClean="0"/>
              <a:t> </a:t>
            </a:r>
            <a:r>
              <a:rPr lang="en-US" sz="2400" i="1" dirty="0" smtClean="0"/>
              <a:t> </a:t>
            </a:r>
            <a:r>
              <a:rPr lang="en-US" sz="2400" dirty="0" smtClean="0"/>
              <a:t>(                 )</a:t>
            </a:r>
          </a:p>
          <a:p>
            <a:r>
              <a:rPr lang="en-US" sz="2400" dirty="0" smtClean="0"/>
              <a:t> </a:t>
            </a:r>
            <a:r>
              <a:rPr lang="en-US" sz="2400" dirty="0" smtClean="0"/>
              <a:t>           </a:t>
            </a:r>
            <a:endParaRPr lang="en-US" sz="2400" dirty="0" smtClean="0"/>
          </a:p>
          <a:p>
            <a:r>
              <a:rPr lang="en-US" sz="2400" dirty="0" smtClean="0"/>
              <a:t>                     be </a:t>
            </a:r>
            <a:r>
              <a:rPr lang="en-US" sz="2400" dirty="0" smtClean="0"/>
              <a:t>the final schedule</a:t>
            </a:r>
            <a:r>
              <a:rPr lang="en-US" sz="2400" dirty="0" smtClean="0"/>
              <a:t>.</a:t>
            </a:r>
          </a:p>
          <a:p>
            <a:endParaRPr lang="en-US" sz="2400" dirty="0" smtClean="0"/>
          </a:p>
          <a:p>
            <a:endParaRPr lang="en-US" sz="2400" dirty="0" smtClean="0"/>
          </a:p>
          <a:p>
            <a:r>
              <a:rPr lang="en-US" sz="2400" dirty="0" smtClean="0"/>
              <a:t>Now we can formulate </a:t>
            </a:r>
            <a:r>
              <a:rPr lang="en-US" sz="2400" dirty="0" smtClean="0"/>
              <a:t>the following mathematical model for the problem:</a:t>
            </a:r>
            <a:r>
              <a:rPr lang="en-US" sz="2400" dirty="0" smtClean="0"/>
              <a:t> </a:t>
            </a:r>
          </a:p>
          <a:p>
            <a:r>
              <a:rPr lang="en-US" sz="2400" dirty="0" smtClean="0"/>
              <a:t>	</a:t>
            </a:r>
            <a:r>
              <a:rPr lang="en-US" sz="2400" dirty="0" smtClean="0"/>
              <a:t>			                                                              </a:t>
            </a:r>
            <a:endParaRPr lang="ru-RU" sz="2400" dirty="0" smtClean="0"/>
          </a:p>
          <a:p>
            <a:endParaRPr lang="en-US" sz="2400" dirty="0" smtClean="0"/>
          </a:p>
        </p:txBody>
      </p:sp>
      <p:sp>
        <p:nvSpPr>
          <p:cNvPr id="9" name="Нижний колонтитул 5"/>
          <p:cNvSpPr>
            <a:spLocks noGrp="1"/>
          </p:cNvSpPr>
          <p:nvPr>
            <p:ph type="ftr" sz="quarter" idx="11"/>
          </p:nvPr>
        </p:nvSpPr>
        <p:spPr>
          <a:xfrm>
            <a:off x="755576" y="64008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pic>
        <p:nvPicPr>
          <p:cNvPr id="43010" name="Picture 2"/>
          <p:cNvPicPr>
            <a:picLocks noChangeAspect="1" noChangeArrowheads="1"/>
          </p:cNvPicPr>
          <p:nvPr/>
        </p:nvPicPr>
        <p:blipFill>
          <a:blip r:embed="rId2" cstate="print"/>
          <a:srcRect/>
          <a:stretch>
            <a:fillRect/>
          </a:stretch>
        </p:blipFill>
        <p:spPr bwMode="auto">
          <a:xfrm>
            <a:off x="1043608" y="980728"/>
            <a:ext cx="1008111" cy="521200"/>
          </a:xfrm>
          <a:prstGeom prst="rect">
            <a:avLst/>
          </a:prstGeom>
          <a:noFill/>
          <a:ln w="9525">
            <a:noFill/>
            <a:miter lim="800000"/>
            <a:headEnd/>
            <a:tailEnd/>
          </a:ln>
        </p:spPr>
      </p:pic>
      <p:sp>
        <p:nvSpPr>
          <p:cNvPr id="43021" name="Rectangle 13"/>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43023" name="Rectangle 15"/>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4" name="Rectangle 16"/>
          <p:cNvSpPr>
            <a:spLocks noChangeArrowheads="1"/>
          </p:cNvSpPr>
          <p:nvPr/>
        </p:nvSpPr>
        <p:spPr bwMode="auto">
          <a:xfrm>
            <a:off x="0" y="1314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5" name="Rectangle 17"/>
          <p:cNvSpPr>
            <a:spLocks noChangeArrowheads="1"/>
          </p:cNvSpPr>
          <p:nvPr/>
        </p:nvSpPr>
        <p:spPr bwMode="auto">
          <a:xfrm>
            <a:off x="0" y="1695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6" name="Rectangle 18"/>
          <p:cNvSpPr>
            <a:spLocks noChangeArrowheads="1"/>
          </p:cNvSpPr>
          <p:nvPr/>
        </p:nvSpPr>
        <p:spPr bwMode="auto">
          <a:xfrm>
            <a:off x="0" y="1809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43027" name="Rectangle 19"/>
          <p:cNvSpPr>
            <a:spLocks noChangeArrowheads="1"/>
          </p:cNvSpPr>
          <p:nvPr/>
        </p:nvSpPr>
        <p:spPr bwMode="auto">
          <a:xfrm>
            <a:off x="0" y="2000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43030" name="Picture 22"/>
          <p:cNvPicPr>
            <a:picLocks noChangeAspect="1" noChangeArrowheads="1"/>
          </p:cNvPicPr>
          <p:nvPr/>
        </p:nvPicPr>
        <p:blipFill>
          <a:blip r:embed="rId3" cstate="print"/>
          <a:srcRect/>
          <a:stretch>
            <a:fillRect/>
          </a:stretch>
        </p:blipFill>
        <p:spPr bwMode="auto">
          <a:xfrm>
            <a:off x="1259632" y="1772816"/>
            <a:ext cx="432048" cy="432048"/>
          </a:xfrm>
          <a:prstGeom prst="rect">
            <a:avLst/>
          </a:prstGeom>
          <a:noFill/>
          <a:ln w="9525">
            <a:noFill/>
            <a:miter lim="800000"/>
            <a:headEnd/>
            <a:tailEnd/>
          </a:ln>
        </p:spPr>
      </p:pic>
      <p:pic>
        <p:nvPicPr>
          <p:cNvPr id="43031" name="Picture 23"/>
          <p:cNvPicPr>
            <a:picLocks noChangeAspect="1" noChangeArrowheads="1"/>
          </p:cNvPicPr>
          <p:nvPr/>
        </p:nvPicPr>
        <p:blipFill>
          <a:blip r:embed="rId4" cstate="print"/>
          <a:srcRect/>
          <a:stretch>
            <a:fillRect/>
          </a:stretch>
        </p:blipFill>
        <p:spPr bwMode="auto">
          <a:xfrm>
            <a:off x="755576" y="2420888"/>
            <a:ext cx="432048" cy="492687"/>
          </a:xfrm>
          <a:prstGeom prst="rect">
            <a:avLst/>
          </a:prstGeom>
          <a:noFill/>
          <a:ln w="9525">
            <a:noFill/>
            <a:miter lim="800000"/>
            <a:headEnd/>
            <a:tailEnd/>
          </a:ln>
        </p:spPr>
      </p:pic>
      <p:pic>
        <p:nvPicPr>
          <p:cNvPr id="43032" name="Picture 24"/>
          <p:cNvPicPr>
            <a:picLocks noChangeAspect="1" noChangeArrowheads="1"/>
          </p:cNvPicPr>
          <p:nvPr/>
        </p:nvPicPr>
        <p:blipFill>
          <a:blip r:embed="rId5" cstate="print"/>
          <a:srcRect/>
          <a:stretch>
            <a:fillRect/>
          </a:stretch>
        </p:blipFill>
        <p:spPr bwMode="auto">
          <a:xfrm>
            <a:off x="7596336" y="2420888"/>
            <a:ext cx="990236" cy="504056"/>
          </a:xfrm>
          <a:prstGeom prst="rect">
            <a:avLst/>
          </a:prstGeom>
          <a:noFill/>
          <a:ln w="9525">
            <a:noFill/>
            <a:miter lim="800000"/>
            <a:headEnd/>
            <a:tailEnd/>
          </a:ln>
        </p:spPr>
      </p:pic>
      <p:pic>
        <p:nvPicPr>
          <p:cNvPr id="43033" name="Picture 25"/>
          <p:cNvPicPr>
            <a:picLocks noChangeAspect="1" noChangeArrowheads="1"/>
          </p:cNvPicPr>
          <p:nvPr/>
        </p:nvPicPr>
        <p:blipFill>
          <a:blip r:embed="rId6" cstate="print"/>
          <a:srcRect/>
          <a:stretch>
            <a:fillRect/>
          </a:stretch>
        </p:blipFill>
        <p:spPr bwMode="auto">
          <a:xfrm>
            <a:off x="683568" y="3140968"/>
            <a:ext cx="987536" cy="504056"/>
          </a:xfrm>
          <a:prstGeom prst="rect">
            <a:avLst/>
          </a:prstGeom>
          <a:noFill/>
          <a:ln w="9525">
            <a:noFill/>
            <a:miter lim="800000"/>
            <a:headEnd/>
            <a:tailEnd/>
          </a:ln>
        </p:spPr>
      </p:pic>
    </p:spTree>
    <p:extLst>
      <p:ext uri="{BB962C8B-B14F-4D97-AF65-F5344CB8AC3E}">
        <p14:creationId xmlns:p14="http://schemas.microsoft.com/office/powerpoint/2010/main" xmlns="" val="40712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404664"/>
            <a:ext cx="6939575" cy="43849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5013176"/>
            <a:ext cx="6939575" cy="10644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Номер слайда 3"/>
          <p:cNvSpPr>
            <a:spLocks noGrp="1"/>
          </p:cNvSpPr>
          <p:nvPr>
            <p:ph type="sldNum" sz="quarter" idx="12"/>
          </p:nvPr>
        </p:nvSpPr>
        <p:spPr>
          <a:solidFill>
            <a:srgbClr val="3D50DF"/>
          </a:solidFill>
        </p:spPr>
        <p:txBody>
          <a:bodyPr/>
          <a:lstStyle/>
          <a:p>
            <a:fld id="{232E324C-5034-4B64-B988-D71308A61996}" type="slidenum">
              <a:rPr lang="ru-RU" sz="1800" smtClean="0"/>
              <a:pPr/>
              <a:t>8</a:t>
            </a:fld>
            <a:endParaRPr lang="ru-RU" sz="1800" dirty="0"/>
          </a:p>
        </p:txBody>
      </p:sp>
      <p:sp>
        <p:nvSpPr>
          <p:cNvPr id="8"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2631466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45172" y="359088"/>
            <a:ext cx="7587268" cy="32859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45172" y="3448762"/>
            <a:ext cx="7587268" cy="26445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51" name="Picture 7"/>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54803" y="5877272"/>
            <a:ext cx="7309685" cy="6155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Номер слайда 3"/>
          <p:cNvSpPr>
            <a:spLocks noGrp="1"/>
          </p:cNvSpPr>
          <p:nvPr>
            <p:ph type="sldNum" sz="quarter" idx="12"/>
          </p:nvPr>
        </p:nvSpPr>
        <p:spPr>
          <a:xfrm>
            <a:off x="179512" y="6185033"/>
            <a:ext cx="457200" cy="457200"/>
          </a:xfrm>
          <a:solidFill>
            <a:srgbClr val="3D50DF"/>
          </a:solidFill>
        </p:spPr>
        <p:txBody>
          <a:bodyPr/>
          <a:lstStyle/>
          <a:p>
            <a:fld id="{232E324C-5034-4B64-B988-D71308A61996}" type="slidenum">
              <a:rPr lang="ru-RU" sz="1800" smtClean="0"/>
              <a:pPr/>
              <a:t>9</a:t>
            </a:fld>
            <a:endParaRPr lang="ru-RU" sz="1600" dirty="0"/>
          </a:p>
        </p:txBody>
      </p:sp>
      <p:sp>
        <p:nvSpPr>
          <p:cNvPr id="8" name="Нижний колонтитул 5"/>
          <p:cNvSpPr>
            <a:spLocks noGrp="1"/>
          </p:cNvSpPr>
          <p:nvPr>
            <p:ph type="ftr" sz="quarter" idx="11"/>
          </p:nvPr>
        </p:nvSpPr>
        <p:spPr>
          <a:xfrm>
            <a:off x="755576" y="6172200"/>
            <a:ext cx="7776864" cy="457200"/>
          </a:xfrm>
        </p:spPr>
        <p:txBody>
          <a:bodyPr/>
          <a:lstStyle/>
          <a:p>
            <a:r>
              <a:rPr lang="ru-RU" dirty="0" smtClean="0"/>
              <a:t>8</a:t>
            </a:r>
            <a:r>
              <a:rPr lang="en-US" dirty="0" err="1" smtClean="0"/>
              <a:t>th</a:t>
            </a:r>
            <a:r>
              <a:rPr lang="en-US" dirty="0" smtClean="0"/>
              <a:t> </a:t>
            </a:r>
            <a:r>
              <a:rPr lang="ru-RU" dirty="0" smtClean="0"/>
              <a:t>IFAC </a:t>
            </a:r>
            <a:r>
              <a:rPr lang="en-US" dirty="0" smtClean="0"/>
              <a:t>Conference</a:t>
            </a:r>
            <a:r>
              <a:rPr lang="ru-RU" dirty="0" smtClean="0"/>
              <a:t> </a:t>
            </a:r>
            <a:r>
              <a:rPr lang="ru-RU" dirty="0" err="1" smtClean="0"/>
              <a:t>on</a:t>
            </a:r>
            <a:r>
              <a:rPr lang="ru-RU" dirty="0" smtClean="0"/>
              <a:t> </a:t>
            </a:r>
            <a:r>
              <a:rPr lang="ru-RU" dirty="0" err="1" smtClean="0"/>
              <a:t>Manufacturing</a:t>
            </a:r>
            <a:r>
              <a:rPr lang="ru-RU" dirty="0" smtClean="0"/>
              <a:t>, </a:t>
            </a:r>
            <a:r>
              <a:rPr lang="en-US" dirty="0" err="1" smtClean="0"/>
              <a:t>Modelling</a:t>
            </a:r>
            <a:r>
              <a:rPr lang="ru-RU" dirty="0" smtClean="0"/>
              <a:t>, </a:t>
            </a:r>
            <a:r>
              <a:rPr lang="en-US" dirty="0" smtClean="0"/>
              <a:t>Management</a:t>
            </a:r>
            <a:r>
              <a:rPr lang="ru-RU" dirty="0" smtClean="0"/>
              <a:t>, </a:t>
            </a:r>
            <a:r>
              <a:rPr lang="en-US" dirty="0" smtClean="0"/>
              <a:t>and Control</a:t>
            </a:r>
            <a:r>
              <a:rPr lang="ru-RU" dirty="0" smtClean="0"/>
              <a:t> (</a:t>
            </a:r>
            <a:r>
              <a:rPr lang="en-US" dirty="0" smtClean="0"/>
              <a:t>MIM</a:t>
            </a:r>
            <a:r>
              <a:rPr lang="ru-RU" dirty="0" smtClean="0"/>
              <a:t> 2016)</a:t>
            </a:r>
            <a:r>
              <a:rPr lang="en-GB" dirty="0" smtClean="0"/>
              <a:t>, Troyes, France</a:t>
            </a:r>
            <a:endParaRPr lang="ru-RU" dirty="0"/>
          </a:p>
        </p:txBody>
      </p:sp>
    </p:spTree>
    <p:extLst>
      <p:ext uri="{BB962C8B-B14F-4D97-AF65-F5344CB8AC3E}">
        <p14:creationId xmlns:p14="http://schemas.microsoft.com/office/powerpoint/2010/main" xmlns="" val="1304797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6963</TotalTime>
  <Words>1972</Words>
  <Application>Microsoft Office PowerPoint</Application>
  <PresentationFormat>Экран (4:3)</PresentationFormat>
  <Paragraphs>219</Paragraphs>
  <Slides>26</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4</vt:i4>
      </vt:variant>
      <vt:variant>
        <vt:lpstr>Заголовки слайдов</vt:lpstr>
      </vt:variant>
      <vt:variant>
        <vt:i4>26</vt:i4>
      </vt:variant>
    </vt:vector>
  </HeadingPairs>
  <TitlesOfParts>
    <vt:vector size="31" baseType="lpstr">
      <vt:lpstr>Справедливость</vt:lpstr>
      <vt:lpstr>Формула</vt:lpstr>
      <vt:lpstr>Документ</vt:lpstr>
      <vt:lpstr>Лист Microsoft Office Excel 97-2003</vt:lpstr>
      <vt:lpstr>Microsoft Equation 3.0</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Юрий Мезенцев</dc:creator>
  <cp:lastModifiedBy>Кафедра-ЭИ</cp:lastModifiedBy>
  <cp:revision>125</cp:revision>
  <dcterms:created xsi:type="dcterms:W3CDTF">2015-05-25T14:14:58Z</dcterms:created>
  <dcterms:modified xsi:type="dcterms:W3CDTF">2016-06-30T07:27:19Z</dcterms:modified>
</cp:coreProperties>
</file>