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882" r:id="rId3"/>
    <p:sldId id="848" r:id="rId4"/>
    <p:sldId id="898" r:id="rId5"/>
    <p:sldId id="899" r:id="rId6"/>
    <p:sldId id="884" r:id="rId7"/>
    <p:sldId id="901" r:id="rId8"/>
    <p:sldId id="902" r:id="rId9"/>
    <p:sldId id="895" r:id="rId10"/>
    <p:sldId id="885" r:id="rId11"/>
    <p:sldId id="887" r:id="rId12"/>
    <p:sldId id="892" r:id="rId13"/>
    <p:sldId id="894" r:id="rId14"/>
    <p:sldId id="896" r:id="rId15"/>
    <p:sldId id="870" r:id="rId16"/>
    <p:sldId id="890" r:id="rId17"/>
    <p:sldId id="893" r:id="rId18"/>
    <p:sldId id="812" r:id="rId19"/>
    <p:sldId id="689" r:id="rId20"/>
    <p:sldId id="889" r:id="rId21"/>
    <p:sldId id="903" r:id="rId22"/>
    <p:sldId id="904" r:id="rId23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E5EE"/>
    <a:srgbClr val="8FB2CF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2906" autoAdjust="0"/>
  </p:normalViewPr>
  <p:slideViewPr>
    <p:cSldViewPr>
      <p:cViewPr varScale="1">
        <p:scale>
          <a:sx n="87" d="100"/>
          <a:sy n="87" d="100"/>
        </p:scale>
        <p:origin x="1301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5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806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8B474C-20F0-4313-918A-1CED2B1CC357}" type="datetimeFigureOut">
              <a:rPr lang="en-GB"/>
              <a:pPr>
                <a:defRPr/>
              </a:pPr>
              <a:t>30/06/2016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806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A14391-6C65-4347-887A-404EA2BB1B2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16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806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DC3A4D-7F8A-4A9B-82CE-7FFAAC71E822}" type="datetimeFigureOut">
              <a:rPr lang="en-GB"/>
              <a:pPr>
                <a:defRPr/>
              </a:pPr>
              <a:t>30/06/2016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806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2CED4B-AA6C-4DCC-933F-9E4EE0E4206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1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339A78-ABC5-49D1-8326-D8E91D45DB9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281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+5 BAB    %%%%%%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37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 smtClean="0"/>
              <a:t>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dominance+lb</a:t>
            </a:r>
            <a:r>
              <a:rPr lang="fr-FR" baseline="0" dirty="0" smtClean="0"/>
              <a:t> Y, ++dominance++lb  T, relax + </a:t>
            </a:r>
            <a:r>
              <a:rPr lang="fr-FR" baseline="0" dirty="0" err="1" smtClean="0"/>
              <a:t>bb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26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 smtClean="0"/>
              <a:t>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dominance+lb</a:t>
            </a:r>
            <a:r>
              <a:rPr lang="fr-FR" baseline="0" dirty="0" smtClean="0"/>
              <a:t> Y, ++dominance++lb  T, relax + </a:t>
            </a:r>
            <a:r>
              <a:rPr lang="fr-FR" baseline="0" dirty="0" err="1" smtClean="0"/>
              <a:t>bb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55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Industrie </a:t>
            </a:r>
            <a:r>
              <a:rPr lang="fr-FR" dirty="0" err="1" smtClean="0"/>
              <a:t>process</a:t>
            </a:r>
            <a:r>
              <a:rPr lang="fr-FR" dirty="0" smtClean="0"/>
              <a:t> où le </a:t>
            </a:r>
            <a:r>
              <a:rPr lang="fr-FR" dirty="0" err="1" smtClean="0"/>
              <a:t>pb</a:t>
            </a:r>
            <a:r>
              <a:rPr lang="fr-FR" dirty="0" smtClean="0"/>
              <a:t> de taille de lot ne se pose pas  ( qui fabrique à  la commande) != ordo cyclique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2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Plein d’article sur </a:t>
            </a:r>
            <a:r>
              <a:rPr lang="fr-FR" dirty="0" err="1" smtClean="0"/>
              <a:t>machien</a:t>
            </a:r>
            <a:r>
              <a:rPr lang="fr-FR" dirty="0" smtClean="0"/>
              <a:t> </a:t>
            </a:r>
            <a:r>
              <a:rPr lang="fr-FR" dirty="0" err="1" smtClean="0"/>
              <a:t>paralleles</a:t>
            </a:r>
            <a:r>
              <a:rPr lang="fr-FR" dirty="0" smtClean="0"/>
              <a:t> :  catégorie set up </a:t>
            </a:r>
            <a:r>
              <a:rPr lang="fr-FR" dirty="0" err="1" smtClean="0"/>
              <a:t>weithed</a:t>
            </a:r>
            <a:r>
              <a:rPr lang="fr-FR" dirty="0" smtClean="0"/>
              <a:t> ,,, ++</a:t>
            </a:r>
            <a:r>
              <a:rPr lang="fr-FR" dirty="0" err="1" smtClean="0"/>
              <a:t>artigues</a:t>
            </a:r>
            <a:r>
              <a:rPr lang="fr-FR" baseline="0" dirty="0" smtClean="0"/>
              <a:t>  2010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27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Plein d’article sur </a:t>
            </a:r>
            <a:r>
              <a:rPr lang="fr-FR" dirty="0" err="1" smtClean="0"/>
              <a:t>machien</a:t>
            </a:r>
            <a:r>
              <a:rPr lang="fr-FR" dirty="0" smtClean="0"/>
              <a:t> </a:t>
            </a:r>
            <a:r>
              <a:rPr lang="fr-FR" dirty="0" err="1" smtClean="0"/>
              <a:t>paralleles</a:t>
            </a:r>
            <a:r>
              <a:rPr lang="fr-FR" dirty="0" smtClean="0"/>
              <a:t> :  catégorie set up </a:t>
            </a:r>
            <a:r>
              <a:rPr lang="fr-FR" dirty="0" err="1" smtClean="0"/>
              <a:t>weithed</a:t>
            </a:r>
            <a:r>
              <a:rPr lang="fr-FR" dirty="0" smtClean="0"/>
              <a:t> ,,, ++</a:t>
            </a:r>
            <a:r>
              <a:rPr lang="fr-FR" dirty="0" err="1" smtClean="0"/>
              <a:t>artigues</a:t>
            </a:r>
            <a:r>
              <a:rPr lang="fr-FR" baseline="0" dirty="0" smtClean="0"/>
              <a:t>  2010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75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 smtClean="0"/>
              <a:t>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dominance+lb</a:t>
            </a:r>
            <a:r>
              <a:rPr lang="fr-FR" baseline="0" dirty="0" smtClean="0"/>
              <a:t> Y, ++dominance++lb  T, relax + </a:t>
            </a:r>
            <a:r>
              <a:rPr lang="fr-FR" baseline="0" dirty="0" err="1" smtClean="0"/>
              <a:t>bb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987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 smtClean="0"/>
              <a:t>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dominance+lb</a:t>
            </a:r>
            <a:r>
              <a:rPr lang="fr-FR" baseline="0" dirty="0" smtClean="0"/>
              <a:t> Y, ++dominance++lb  T, relax + </a:t>
            </a:r>
            <a:r>
              <a:rPr lang="fr-FR" baseline="0" dirty="0" err="1" smtClean="0"/>
              <a:t>bb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990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schémaaaaa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9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95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schémaaaaa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8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F20A-1993-4BDC-BF82-398F3D6F431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4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213B2-C153-4824-A894-69B63A9EF99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1527FC6-2303-4357-8638-362D4B87C370}" type="datetime1">
              <a:rPr lang="fr-FR" smtClean="0"/>
              <a:t>30/06/2016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A1A-1DFC-4137-A3F9-C53E169C0C0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5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3536B-D06A-4837-93F5-60B143924CB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5AB8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D8B25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BA79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11.png"/><Relationship Id="rId5" Type="http://schemas.openxmlformats.org/officeDocument/2006/relationships/image" Target="NUL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NUL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png"/><Relationship Id="rId7" Type="http://schemas.openxmlformats.org/officeDocument/2006/relationships/image" Target="../media/image16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11.png"/><Relationship Id="rId5" Type="http://schemas.openxmlformats.org/officeDocument/2006/relationships/image" Target="NULL"/><Relationship Id="rId15" Type="http://schemas.openxmlformats.org/officeDocument/2006/relationships/image" Target="../media/image20.png"/><Relationship Id="rId10" Type="http://schemas.openxmlformats.org/officeDocument/2006/relationships/image" Target="../media/image10.png"/><Relationship Id="rId4" Type="http://schemas.openxmlformats.org/officeDocument/2006/relationships/image" Target="NULL"/><Relationship Id="rId9" Type="http://schemas.openxmlformats.org/officeDocument/2006/relationships/image" Target="../media/image17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9" y="2112234"/>
            <a:ext cx="7128792" cy="158417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/>
              <a:t>An efficient heuristic for scheduling on parallel identical machines to minimize total tardiness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</p:spPr>
        <p:txBody>
          <a:bodyPr/>
          <a:lstStyle/>
          <a:p>
            <a:pPr>
              <a:defRPr/>
            </a:pPr>
            <a:r>
              <a:rPr lang="en-GB" dirty="0"/>
              <a:t>1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6941"/>
            <a:ext cx="9017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0233"/>
            <a:ext cx="13652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883980" y="4068291"/>
            <a:ext cx="7200800" cy="1304925"/>
          </a:xfrm>
        </p:spPr>
        <p:txBody>
          <a:bodyPr rtlCol="0">
            <a:normAutofit fontScale="850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500" b="1" dirty="0">
                <a:solidFill>
                  <a:schemeClr val="accent6">
                    <a:lumMod val="50000"/>
                  </a:schemeClr>
                </a:solidFill>
              </a:rPr>
              <a:t>Benjamin Vincent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Nikolay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Tchernev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Christophe Duhamel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fr-FR" sz="2400" dirty="0" err="1" smtClean="0">
                <a:solidFill>
                  <a:schemeClr val="accent6">
                    <a:lumMod val="50000"/>
                  </a:schemeClr>
                </a:solidFill>
              </a:rPr>
              <a:t>Libo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6">
                    <a:lumMod val="50000"/>
                  </a:schemeClr>
                </a:solidFill>
              </a:rPr>
              <a:t>Ren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0" y="100233"/>
            <a:ext cx="1822859" cy="1029054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 bwMode="auto">
          <a:xfrm>
            <a:off x="1607989" y="6223000"/>
            <a:ext cx="5400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fr-FR" sz="2000" dirty="0" smtClean="0">
                <a:solidFill>
                  <a:srgbClr val="898989"/>
                </a:solidFill>
              </a:rPr>
              <a:t>MIM 2016, 28-30 juin 2016, Troyes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0990"/>
            <a:ext cx="939180" cy="939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399082"/>
              </p:ext>
            </p:extLst>
          </p:nvPr>
        </p:nvGraphicFramePr>
        <p:xfrm>
          <a:off x="2339752" y="2116661"/>
          <a:ext cx="3192986" cy="828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Équation" r:id="rId4" imgW="1612900" imgH="419100" progId="Equation.3">
                  <p:embed/>
                </p:oleObj>
              </mc:Choice>
              <mc:Fallback>
                <p:oleObj name="Équation" r:id="rId4" imgW="1612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116661"/>
                        <a:ext cx="3192986" cy="828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42512"/>
              </p:ext>
            </p:extLst>
          </p:nvPr>
        </p:nvGraphicFramePr>
        <p:xfrm>
          <a:off x="2339752" y="3513787"/>
          <a:ext cx="3547236" cy="78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Équation" r:id="rId6" imgW="1879600" imgH="419100" progId="Equation.3">
                  <p:embed/>
                </p:oleObj>
              </mc:Choice>
              <mc:Fallback>
                <p:oleObj name="Équation" r:id="rId6" imgW="1879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513787"/>
                        <a:ext cx="3547236" cy="789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1484784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fr-FR" altLang="fr-FR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Proposition 1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There exists an optimal schedule in which the sum of processing time of the jobs processed on each machine does not exceed the value given by the following equation: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7504" y="3019174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fr-FR" altLang="fr-FR" sz="1600" b="1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Corollary</a:t>
            </a:r>
            <a:r>
              <a:rPr lang="fr-FR" altLang="fr-FR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 1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There exists an optimal schedule in which job j is processed at final position on any one of the machines if the following inequality holds: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504" y="4452330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fr-FR" altLang="fr-FR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Proposition </a:t>
            </a:r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If all jobs have identical processing times then the Early Due Date (EDD) rule is optimal. 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504" y="5211287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fr-FR" altLang="fr-FR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Proposition </a:t>
            </a:r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If the process time exceeds due date for all jobs the Shortest Processing Time (SPT) rule is optimal. 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/>
              <a:t>Method</a:t>
            </a:r>
          </a:p>
          <a:p>
            <a:pPr algn="ctr"/>
            <a:r>
              <a:rPr lang="fr-FR" sz="2400" dirty="0"/>
              <a:t>Dominance </a:t>
            </a:r>
            <a:r>
              <a:rPr lang="en-US" sz="2400" dirty="0" smtClean="0"/>
              <a:t>properties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2969167" y="6165304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Azizoglu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et </a:t>
            </a:r>
            <a:r>
              <a:rPr lang="en-GB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Kirca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(1998)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51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326775" y="1417439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Initial data: </a:t>
            </a:r>
            <a:r>
              <a:rPr lang="fr-FR" b="1" u="sng" dirty="0" err="1" smtClean="0"/>
              <a:t>list</a:t>
            </a:r>
            <a:r>
              <a:rPr lang="fr-FR" b="1" u="sng" dirty="0" smtClean="0"/>
              <a:t> of jobs </a:t>
            </a:r>
            <a:endParaRPr lang="fr-FR" b="1" u="sng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Method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Pretreatment heuristic</a:t>
            </a:r>
            <a:endParaRPr lang="en-US" sz="2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99016"/>
              </p:ext>
            </p:extLst>
          </p:nvPr>
        </p:nvGraphicFramePr>
        <p:xfrm>
          <a:off x="470791" y="1994535"/>
          <a:ext cx="73533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772"/>
                <a:gridCol w="1013048"/>
                <a:gridCol w="1008112"/>
                <a:gridCol w="1008112"/>
                <a:gridCol w="936104"/>
                <a:gridCol w="864096"/>
                <a:gridCol w="792088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noProof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Processing Time</a:t>
                      </a:r>
                      <a:endParaRPr lang="en-US" sz="1800" b="0" kern="1200" noProof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ysClr val="windowText" lastClr="000000"/>
                          </a:solidFill>
                        </a:rPr>
                        <a:t>Due</a:t>
                      </a:r>
                      <a:r>
                        <a:rPr lang="en-US" baseline="0" noProof="0" dirty="0" smtClean="0">
                          <a:solidFill>
                            <a:sysClr val="windowText" lastClr="000000"/>
                          </a:solidFill>
                        </a:rPr>
                        <a:t> date</a:t>
                      </a:r>
                      <a:endParaRPr lang="en-US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26775" y="2857599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 smtClean="0"/>
              <a:t>Corollary</a:t>
            </a:r>
            <a:r>
              <a:rPr lang="fr-FR" b="1" u="sng" dirty="0" smtClean="0"/>
              <a:t> 1 </a:t>
            </a:r>
            <a:r>
              <a:rPr lang="fr-FR" b="1" u="sng" dirty="0" err="1" smtClean="0"/>
              <a:t>criteria</a:t>
            </a:r>
            <a:r>
              <a:rPr lang="fr-FR" b="1" u="sng" dirty="0" smtClean="0"/>
              <a:t> :</a:t>
            </a:r>
            <a:r>
              <a:rPr lang="fr-FR" b="1" dirty="0" smtClean="0"/>
              <a:t>     </a:t>
            </a:r>
            <a:r>
              <a:rPr lang="fr-FR" sz="2000" b="1" dirty="0" smtClean="0"/>
              <a:t>39 </a:t>
            </a:r>
            <a:endParaRPr lang="fr-FR" sz="2000" b="1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3604"/>
              </p:ext>
            </p:extLst>
          </p:nvPr>
        </p:nvGraphicFramePr>
        <p:xfrm>
          <a:off x="470791" y="3433663"/>
          <a:ext cx="73533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772"/>
                <a:gridCol w="1013048"/>
                <a:gridCol w="1008112"/>
                <a:gridCol w="1008112"/>
                <a:gridCol w="936104"/>
                <a:gridCol w="864096"/>
                <a:gridCol w="792088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Processing</a:t>
                      </a: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Due</a:t>
                      </a:r>
                      <a:r>
                        <a:rPr lang="fr-FR" baseline="0" dirty="0" smtClean="0">
                          <a:solidFill>
                            <a:sysClr val="windowText" lastClr="000000"/>
                          </a:solidFill>
                        </a:rPr>
                        <a:t> date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26775" y="4472681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Reiterate on the remaining list of jobs :</a:t>
            </a:r>
            <a:r>
              <a:rPr lang="en-US" b="1" dirty="0" smtClean="0"/>
              <a:t>     </a:t>
            </a:r>
            <a:r>
              <a:rPr lang="fr-FR" sz="2000" b="1" dirty="0" smtClean="0"/>
              <a:t>34 </a:t>
            </a:r>
            <a:endParaRPr lang="fr-FR" sz="2000" b="1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095664"/>
              </p:ext>
            </p:extLst>
          </p:nvPr>
        </p:nvGraphicFramePr>
        <p:xfrm>
          <a:off x="470791" y="5157192"/>
          <a:ext cx="6561244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772"/>
                <a:gridCol w="1013048"/>
                <a:gridCol w="1008112"/>
                <a:gridCol w="1008112"/>
                <a:gridCol w="936104"/>
                <a:gridCol w="864096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Processing</a:t>
                      </a: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Due</a:t>
                      </a:r>
                      <a:r>
                        <a:rPr lang="fr-FR" baseline="0" dirty="0" smtClean="0">
                          <a:solidFill>
                            <a:sysClr val="windowText" lastClr="000000"/>
                          </a:solidFill>
                        </a:rPr>
                        <a:t> date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26775" y="606479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Last </a:t>
            </a:r>
            <a:r>
              <a:rPr lang="fr-FR" b="1" u="sng" dirty="0" err="1" smtClean="0"/>
              <a:t>iterate</a:t>
            </a:r>
            <a:r>
              <a:rPr lang="fr-FR" b="1" u="sng" dirty="0" smtClean="0"/>
              <a:t> :</a:t>
            </a:r>
            <a:r>
              <a:rPr lang="fr-FR" b="1" dirty="0" smtClean="0"/>
              <a:t>     </a:t>
            </a:r>
            <a:r>
              <a:rPr lang="fr-FR" sz="2000" b="1" dirty="0" smtClean="0"/>
              <a:t>25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9320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0987" y="1628800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Early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Due Date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0986" y="3119482"/>
            <a:ext cx="84237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altLang="fr-FR" sz="1600" b="1" u="sng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Shortest</a:t>
            </a:r>
            <a:r>
              <a:rPr lang="fr-FR" alt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altLang="fr-FR" sz="1600" b="1" u="sng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Processing</a:t>
            </a:r>
            <a:r>
              <a:rPr lang="fr-FR" alt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Time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fr-FR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0987" y="4632405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Minimum</a:t>
            </a:r>
            <a:r>
              <a:rPr kumimoji="0" lang="en-US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Slack Time</a:t>
            </a:r>
            <a:r>
              <a:rPr kumimoji="0" lang="en-US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The</a:t>
            </a:r>
            <a:r>
              <a:rPr kumimoji="0" lang="en-US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schedule depends on the difference between the due date and the completion time.</a:t>
            </a:r>
            <a:endParaRPr kumimoji="0" lang="en-US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30145"/>
              </p:ext>
            </p:extLst>
          </p:nvPr>
        </p:nvGraphicFramePr>
        <p:xfrm>
          <a:off x="613121" y="3767554"/>
          <a:ext cx="660857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772"/>
                <a:gridCol w="1219200"/>
                <a:gridCol w="1219200"/>
                <a:gridCol w="1219200"/>
                <a:gridCol w="1219200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Processing</a:t>
                      </a: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Due</a:t>
                      </a:r>
                      <a:r>
                        <a:rPr lang="fr-FR" baseline="0" dirty="0" smtClean="0">
                          <a:solidFill>
                            <a:sysClr val="windowText" lastClr="000000"/>
                          </a:solidFill>
                        </a:rPr>
                        <a:t> date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89893"/>
              </p:ext>
            </p:extLst>
          </p:nvPr>
        </p:nvGraphicFramePr>
        <p:xfrm>
          <a:off x="613121" y="2256084"/>
          <a:ext cx="660857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772"/>
                <a:gridCol w="1219200"/>
                <a:gridCol w="1219200"/>
                <a:gridCol w="1219200"/>
                <a:gridCol w="1219200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Processing</a:t>
                      </a: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Due</a:t>
                      </a:r>
                      <a:r>
                        <a:rPr lang="fr-FR" baseline="0" dirty="0" smtClean="0">
                          <a:solidFill>
                            <a:sysClr val="windowText" lastClr="000000"/>
                          </a:solidFill>
                        </a:rPr>
                        <a:t> date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93114"/>
              </p:ext>
            </p:extLst>
          </p:nvPr>
        </p:nvGraphicFramePr>
        <p:xfrm>
          <a:off x="611560" y="5310223"/>
          <a:ext cx="660857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772"/>
                <a:gridCol w="1219200"/>
                <a:gridCol w="1219200"/>
                <a:gridCol w="1219200"/>
                <a:gridCol w="1219200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Processing</a:t>
                      </a: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Due</a:t>
                      </a:r>
                      <a:r>
                        <a:rPr lang="fr-FR" baseline="0" dirty="0" smtClean="0">
                          <a:solidFill>
                            <a:sysClr val="windowText" lastClr="000000"/>
                          </a:solidFill>
                        </a:rPr>
                        <a:t> date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305528" y="5493857"/>
            <a:ext cx="45830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10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305528" y="3920249"/>
            <a:ext cx="45830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12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380312" y="2376279"/>
            <a:ext cx="314291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9</a:t>
            </a:r>
            <a:endParaRPr lang="fr-FR" sz="2000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Method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400" dirty="0"/>
              <a:t>Building an initial </a:t>
            </a:r>
            <a:r>
              <a:rPr lang="fr-FR" sz="2400" dirty="0" smtClean="0"/>
              <a:t>solution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534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5507" y="2589295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Switch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600" b="1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two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jobs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5507" y="4144902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Insert</a:t>
            </a:r>
            <a:r>
              <a:rPr kumimoji="0" lang="en-US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job after an other</a:t>
            </a:r>
            <a:r>
              <a:rPr kumimoji="0" lang="en-US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Method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Neighborhood</a:t>
            </a:r>
            <a:endParaRPr lang="en-US" sz="2400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15507" y="5508208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Insert a job on an</a:t>
            </a:r>
            <a:r>
              <a:rPr kumimoji="0" lang="en-US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empty machine</a:t>
            </a:r>
            <a:r>
              <a:rPr kumimoji="0" lang="en-US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65114"/>
              </p:ext>
            </p:extLst>
          </p:nvPr>
        </p:nvGraphicFramePr>
        <p:xfrm>
          <a:off x="953906" y="3124448"/>
          <a:ext cx="62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331"/>
                <a:gridCol w="1262921"/>
                <a:gridCol w="1262921"/>
                <a:gridCol w="1262921"/>
                <a:gridCol w="1262921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10516"/>
              </p:ext>
            </p:extLst>
          </p:nvPr>
        </p:nvGraphicFramePr>
        <p:xfrm>
          <a:off x="971600" y="1664968"/>
          <a:ext cx="62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331"/>
                <a:gridCol w="1262921"/>
                <a:gridCol w="1262921"/>
                <a:gridCol w="1262921"/>
                <a:gridCol w="1262921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5507" y="1146257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Initial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600" b="1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schedule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79508"/>
              </p:ext>
            </p:extLst>
          </p:nvPr>
        </p:nvGraphicFramePr>
        <p:xfrm>
          <a:off x="953905" y="4584430"/>
          <a:ext cx="497709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331"/>
                <a:gridCol w="1262921"/>
                <a:gridCol w="1262921"/>
                <a:gridCol w="1262921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94449"/>
              </p:ext>
            </p:extLst>
          </p:nvPr>
        </p:nvGraphicFramePr>
        <p:xfrm>
          <a:off x="953905" y="5027957"/>
          <a:ext cx="729050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823"/>
                <a:gridCol w="1296144"/>
                <a:gridCol w="1224136"/>
                <a:gridCol w="1296144"/>
                <a:gridCol w="1224136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22956"/>
              </p:ext>
            </p:extLst>
          </p:nvPr>
        </p:nvGraphicFramePr>
        <p:xfrm>
          <a:off x="365861" y="5974942"/>
          <a:ext cx="778021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168"/>
                <a:gridCol w="938149"/>
                <a:gridCol w="938149"/>
                <a:gridCol w="938149"/>
                <a:gridCol w="938149"/>
                <a:gridCol w="938149"/>
                <a:gridCol w="938149"/>
                <a:gridCol w="938149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98359"/>
              </p:ext>
            </p:extLst>
          </p:nvPr>
        </p:nvGraphicFramePr>
        <p:xfrm>
          <a:off x="365861" y="6417571"/>
          <a:ext cx="21079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823"/>
                <a:gridCol w="93814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Job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1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24372" y="1607450"/>
            <a:ext cx="742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Probability</a:t>
            </a:r>
            <a:r>
              <a:rPr lang="fr-FR" b="1" u="sng" dirty="0" smtClean="0"/>
              <a:t> to </a:t>
            </a:r>
            <a:r>
              <a:rPr lang="fr-FR" b="1" u="sng" dirty="0" err="1" smtClean="0"/>
              <a:t>accept</a:t>
            </a:r>
            <a:r>
              <a:rPr lang="fr-FR" b="1" u="sng" dirty="0" smtClean="0"/>
              <a:t> a solution j </a:t>
            </a:r>
            <a:r>
              <a:rPr lang="fr-FR" b="1" u="sng" dirty="0" err="1" smtClean="0"/>
              <a:t>with</a:t>
            </a:r>
            <a:r>
              <a:rPr lang="fr-FR" b="1" u="sng" dirty="0" smtClean="0"/>
              <a:t> a </a:t>
            </a:r>
            <a:r>
              <a:rPr lang="fr-FR" b="1" u="sng" dirty="0" err="1" smtClean="0"/>
              <a:t>current</a:t>
            </a:r>
            <a:r>
              <a:rPr lang="fr-FR" b="1" u="sng" dirty="0" smtClean="0"/>
              <a:t> solution i:</a:t>
            </a:r>
            <a:endParaRPr lang="fr-FR" b="1" u="sng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Method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/>
              <a:t>Temperature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162767"/>
              </p:ext>
            </p:extLst>
          </p:nvPr>
        </p:nvGraphicFramePr>
        <p:xfrm>
          <a:off x="2117725" y="2278063"/>
          <a:ext cx="3713163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Équation" r:id="rId4" imgW="2082600" imgH="723600" progId="Equation.3">
                  <p:embed/>
                </p:oleObj>
              </mc:Choice>
              <mc:Fallback>
                <p:oleObj name="Équation" r:id="rId4" imgW="2082600" imgH="723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2278063"/>
                        <a:ext cx="3713163" cy="1293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4372" y="4268131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 smtClean="0"/>
              <a:t>Temperature</a:t>
            </a:r>
            <a:r>
              <a:rPr lang="fr-FR" b="1" u="sng" dirty="0" smtClean="0"/>
              <a:t> update :</a:t>
            </a:r>
            <a:endParaRPr lang="fr-FR" b="1" u="sng" dirty="0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311509"/>
              </p:ext>
            </p:extLst>
          </p:nvPr>
        </p:nvGraphicFramePr>
        <p:xfrm>
          <a:off x="2195736" y="4991936"/>
          <a:ext cx="1449965" cy="79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Équation" r:id="rId6" imgW="672840" imgH="368280" progId="Equation.3">
                  <p:embed/>
                </p:oleObj>
              </mc:Choice>
              <mc:Fallback>
                <p:oleObj name="Équation" r:id="rId6" imgW="6728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991936"/>
                        <a:ext cx="1449965" cy="794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4182"/>
              </p:ext>
            </p:extLst>
          </p:nvPr>
        </p:nvGraphicFramePr>
        <p:xfrm>
          <a:off x="4472979" y="5166971"/>
          <a:ext cx="1242666" cy="443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Équation" r:id="rId8" imgW="533160" imgH="190440" progId="Equation.3">
                  <p:embed/>
                </p:oleObj>
              </mc:Choice>
              <mc:Fallback>
                <p:oleObj name="Équation" r:id="rId8" imgW="533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2979" y="5166971"/>
                        <a:ext cx="1242666" cy="4439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143013" y="3765068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Kirkpatrick et al. (1983), </a:t>
            </a:r>
            <a:r>
              <a:rPr lang="en-GB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Cerny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(1995)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275856" y="6143843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Ingber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(1989)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3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</p:spPr>
        <p:txBody>
          <a:bodyPr/>
          <a:lstStyle/>
          <a:p>
            <a:pPr>
              <a:defRPr/>
            </a:pPr>
            <a:fld id="{6BBCA7A7-8F85-4AA6-8DA4-1AD2947E44F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9423" y="1717569"/>
            <a:ext cx="9941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u="sng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Dataset</a:t>
            </a:r>
            <a:r>
              <a:rPr 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fr-FR" sz="1600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-279158" y="0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err="1"/>
              <a:t>Results</a:t>
            </a:r>
            <a:endParaRPr lang="fr-FR" sz="3600" dirty="0"/>
          </a:p>
          <a:p>
            <a:pPr algn="ctr"/>
            <a:r>
              <a:rPr lang="fr-FR" sz="2400" dirty="0" err="1" smtClean="0"/>
              <a:t>Dataset</a:t>
            </a:r>
            <a:endParaRPr lang="fr-FR" sz="2400" dirty="0"/>
          </a:p>
        </p:txBody>
      </p:sp>
      <p:sp>
        <p:nvSpPr>
          <p:cNvPr id="14" name="Rectangle 13"/>
          <p:cNvSpPr/>
          <p:nvPr/>
        </p:nvSpPr>
        <p:spPr>
          <a:xfrm>
            <a:off x="2123728" y="1717569"/>
            <a:ext cx="5118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125 instances</a:t>
            </a:r>
          </a:p>
          <a:p>
            <a:r>
              <a:rPr lang="fr-FR" dirty="0" smtClean="0"/>
              <a:t>m </a:t>
            </a:r>
            <a:r>
              <a:rPr lang="fr-FR" dirty="0"/>
              <a:t>= </a:t>
            </a:r>
            <a:r>
              <a:rPr lang="fr-FR" dirty="0" smtClean="0"/>
              <a:t>2 machines</a:t>
            </a:r>
          </a:p>
          <a:p>
            <a:r>
              <a:rPr lang="fr-FR" dirty="0" smtClean="0"/>
              <a:t>n </a:t>
            </a:r>
            <a:r>
              <a:rPr lang="fr-FR" dirty="0"/>
              <a:t>= </a:t>
            </a:r>
            <a:r>
              <a:rPr lang="fr-FR" dirty="0" smtClean="0"/>
              <a:t>20 jobs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2123728" y="2621027"/>
            <a:ext cx="4711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https://sites.google.com/site/shunjitanaka/pmtt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9423" y="3867885"/>
            <a:ext cx="6920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Yalaoui</a:t>
            </a:r>
            <a:r>
              <a:rPr lang="fr-FR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 et Chu (2002</a:t>
            </a:r>
            <a:r>
              <a:rPr 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):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Branch and </a:t>
            </a:r>
            <a:r>
              <a:rPr lang="fr-FR" dirty="0" err="1" smtClean="0"/>
              <a:t>Bound</a:t>
            </a:r>
            <a:r>
              <a:rPr lang="fr-FR" dirty="0" smtClean="0"/>
              <a:t>, 25 groups of 5 </a:t>
            </a:r>
            <a:r>
              <a:rPr lang="fr-FR" dirty="0"/>
              <a:t>instances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59423" y="5075892"/>
            <a:ext cx="675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Tanaka and Araki (2008</a:t>
            </a:r>
            <a:r>
              <a:rPr lang="en-GB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):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Lagrangian</a:t>
            </a:r>
            <a:r>
              <a:rPr lang="en-GB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relaxation + Branch and Bound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22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373" y="3112"/>
            <a:ext cx="7620000" cy="747380"/>
          </a:xfrm>
        </p:spPr>
        <p:txBody>
          <a:bodyPr/>
          <a:lstStyle/>
          <a:p>
            <a:pPr algn="ctr"/>
            <a:r>
              <a:rPr lang="fr-FR" sz="3600" dirty="0" err="1" smtClean="0"/>
              <a:t>Results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145081"/>
              </p:ext>
            </p:extLst>
          </p:nvPr>
        </p:nvGraphicFramePr>
        <p:xfrm>
          <a:off x="190149" y="1052736"/>
          <a:ext cx="4453859" cy="50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148"/>
                <a:gridCol w="543296"/>
                <a:gridCol w="725323"/>
                <a:gridCol w="543296"/>
                <a:gridCol w="713250"/>
                <a:gridCol w="543296"/>
                <a:gridCol w="713250"/>
              </a:tblGrid>
              <a:tr h="216000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our heuristic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BAB YC1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BAB YC2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Instances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Temps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Temps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Temps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1518,2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1520,5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1594,6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1594,6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1288,2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1324,2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1021,6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1049,5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1447,8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1473,5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1082,8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1083,2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1109,0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1043,8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577,3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669,5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1470,3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1472,5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1538,3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1566,4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1259,9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1390,2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762,5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782,1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924,3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982,2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1083,1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1083,3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1564,3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1632,0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1482,2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1259,9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42,1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56,9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748,2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855,3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775,3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790,5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1027,3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1119,6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62%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1062,7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1083,4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8538" y="6214087"/>
            <a:ext cx="2457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Yalaoui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Chu (2002)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75538" y="1628800"/>
            <a:ext cx="3607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6% from the optimality on average for the unsolved instances (47/125)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16 optima found on 17 for the no-late instances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90148" y="2492896"/>
            <a:ext cx="4453859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27584" y="5949280"/>
            <a:ext cx="576064" cy="179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129045" y="5949280"/>
            <a:ext cx="576064" cy="179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347864" y="5949280"/>
            <a:ext cx="576064" cy="179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3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186" y="117051"/>
            <a:ext cx="7620000" cy="747380"/>
          </a:xfrm>
        </p:spPr>
        <p:txBody>
          <a:bodyPr/>
          <a:lstStyle/>
          <a:p>
            <a:pPr algn="ctr"/>
            <a:r>
              <a:rPr lang="fr-FR" sz="3600" dirty="0" err="1" smtClean="0"/>
              <a:t>Results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59379"/>
              </p:ext>
            </p:extLst>
          </p:nvPr>
        </p:nvGraphicFramePr>
        <p:xfrm>
          <a:off x="827584" y="3068960"/>
          <a:ext cx="6264696" cy="1310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2016224"/>
                <a:gridCol w="2016224"/>
              </a:tblGrid>
              <a:tr h="401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Our heuristic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Tanaka and Araki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Av. Time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0.656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3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noProof="0" dirty="0" smtClean="0">
                          <a:solidFill>
                            <a:schemeClr val="tx1"/>
                          </a:solidFill>
                          <a:effectLst/>
                        </a:rPr>
                        <a:t>Max. Time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2.282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Solutions</a:t>
                      </a:r>
                      <a:r>
                        <a:rPr lang="en-US" sz="14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at </a:t>
                      </a:r>
                      <a:r>
                        <a:rPr lang="en-US" sz="14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Less than</a:t>
                      </a:r>
                      <a:r>
                        <a:rPr lang="en-US" sz="14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1% from optimum</a:t>
                      </a: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84/125</a:t>
                      </a:r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105/125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771800" y="4859868"/>
            <a:ext cx="2483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Tanaka and Araki (2008)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51520" y="1866310"/>
            <a:ext cx="46458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Comparison with the </a:t>
            </a:r>
            <a:r>
              <a:rPr lang="en-US" sz="1600" b="1" u="sng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Lagrangian</a:t>
            </a:r>
            <a:r>
              <a:rPr lang="en-US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relaxation:</a:t>
            </a:r>
            <a:r>
              <a:rPr lang="en-US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35861" y="116632"/>
            <a:ext cx="84604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Conclusion and further research </a:t>
            </a:r>
            <a:endParaRPr lang="en-US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73700" y="2132856"/>
            <a:ext cx="87467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Conclusion:</a:t>
            </a:r>
          </a:p>
          <a:p>
            <a:endParaRPr lang="fr-FR" sz="2000" b="1" u="sng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An efficient heuristic for scheduling on parallel identical machines</a:t>
            </a:r>
            <a:endParaRPr lang="fr-FR" sz="2200" dirty="0" smtClean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700" y="3556480"/>
            <a:ext cx="835087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tx2"/>
                </a:solidFill>
              </a:rPr>
              <a:t>Further research:</a:t>
            </a:r>
          </a:p>
          <a:p>
            <a:endParaRPr lang="en-US" sz="2000" b="1" u="sng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Test on larger datasets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Build a Branch and Bound method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2051720" y="256490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Thanks for your attention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70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7802" y="1396620"/>
            <a:ext cx="290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err="1" smtClean="0">
                <a:solidFill>
                  <a:schemeClr val="tx2"/>
                </a:solidFill>
              </a:rPr>
              <a:t>Process</a:t>
            </a:r>
            <a:r>
              <a:rPr lang="fr-FR" b="1" u="sng" dirty="0" smtClean="0">
                <a:solidFill>
                  <a:schemeClr val="tx2"/>
                </a:solidFill>
              </a:rPr>
              <a:t> industries : </a:t>
            </a:r>
            <a:endParaRPr lang="fr-FR" b="1" u="sng" dirty="0">
              <a:solidFill>
                <a:schemeClr val="tx2"/>
              </a:solidFill>
            </a:endParaRPr>
          </a:p>
          <a:p>
            <a:r>
              <a:rPr lang="fr-FR" sz="2000" dirty="0" smtClean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73956" y="2413741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Production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line 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3956" y="4069925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Production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line </a:t>
            </a:r>
            <a:r>
              <a:rPr lang="fr-FR" dirty="0" smtClean="0">
                <a:solidFill>
                  <a:schemeClr val="tx1"/>
                </a:solidFill>
              </a:rPr>
              <a:t>n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438052" y="3205829"/>
            <a:ext cx="0" cy="7920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685954" y="3500060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17802" y="32120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Raw material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5173815" y="3146880"/>
                <a:ext cx="19904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 err="1" smtClean="0"/>
                  <a:t>Products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815" y="3146880"/>
                <a:ext cx="1990473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avec flèche 17"/>
          <p:cNvCxnSpPr/>
          <p:nvPr/>
        </p:nvCxnSpPr>
        <p:spPr>
          <a:xfrm flipV="1">
            <a:off x="4402114" y="3482156"/>
            <a:ext cx="782417" cy="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2051244" y="6021288"/>
            <a:ext cx="5383044" cy="2391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6804248" y="609607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Time</a:t>
            </a:r>
            <a:endParaRPr lang="fr-FR" sz="1600" dirty="0"/>
          </a:p>
        </p:txBody>
      </p:sp>
      <p:grpSp>
        <p:nvGrpSpPr>
          <p:cNvPr id="44" name="Groupe 43"/>
          <p:cNvGrpSpPr/>
          <p:nvPr/>
        </p:nvGrpSpPr>
        <p:grpSpPr>
          <a:xfrm>
            <a:off x="2080628" y="5312051"/>
            <a:ext cx="1177196" cy="629507"/>
            <a:chOff x="730508" y="5312051"/>
            <a:chExt cx="1177196" cy="6295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e 44"/>
          <p:cNvGrpSpPr/>
          <p:nvPr/>
        </p:nvGrpSpPr>
        <p:grpSpPr>
          <a:xfrm>
            <a:off x="3374449" y="5373216"/>
            <a:ext cx="1177196" cy="568342"/>
            <a:chOff x="730508" y="5373216"/>
            <a:chExt cx="1177196" cy="568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e 48"/>
          <p:cNvGrpSpPr/>
          <p:nvPr/>
        </p:nvGrpSpPr>
        <p:grpSpPr>
          <a:xfrm>
            <a:off x="4730042" y="5521867"/>
            <a:ext cx="1177196" cy="419691"/>
            <a:chOff x="730508" y="5521867"/>
            <a:chExt cx="1177196" cy="419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e 52"/>
          <p:cNvGrpSpPr/>
          <p:nvPr/>
        </p:nvGrpSpPr>
        <p:grpSpPr>
          <a:xfrm>
            <a:off x="6059100" y="5373216"/>
            <a:ext cx="1177196" cy="567462"/>
            <a:chOff x="730508" y="5374096"/>
            <a:chExt cx="1177196" cy="5674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56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487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ZoneTexte 57"/>
          <p:cNvSpPr txBox="1"/>
          <p:nvPr/>
        </p:nvSpPr>
        <p:spPr>
          <a:xfrm>
            <a:off x="165030" y="544982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Demands :</a:t>
            </a:r>
            <a:endParaRPr lang="en-US" dirty="0"/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70793" y="43432"/>
            <a:ext cx="8460432" cy="71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err="1" smtClean="0"/>
              <a:t>Context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927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186" y="117051"/>
            <a:ext cx="7620000" cy="747380"/>
          </a:xfrm>
        </p:spPr>
        <p:txBody>
          <a:bodyPr/>
          <a:lstStyle/>
          <a:p>
            <a:pPr algn="ctr"/>
            <a:r>
              <a:rPr lang="fr-FR" sz="3600" dirty="0"/>
              <a:t>Branch and </a:t>
            </a:r>
            <a:r>
              <a:rPr lang="fr-FR" sz="3600" dirty="0" err="1"/>
              <a:t>Bound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467544" y="1020564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Temps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avec flèche 10"/>
          <p:cNvCxnSpPr/>
          <p:nvPr/>
        </p:nvCxnSpPr>
        <p:spPr>
          <a:xfrm>
            <a:off x="3407532" y="1812652"/>
            <a:ext cx="0" cy="2751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467544" y="2188344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Temps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7281605" y="2295034"/>
            <a:ext cx="1054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LB =5</a:t>
            </a:r>
            <a:endParaRPr lang="fr-FR" sz="2800" b="1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6596633" y="252963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596633" y="141277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277794" y="1151166"/>
            <a:ext cx="137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UB =10</a:t>
            </a:r>
            <a:endParaRPr lang="fr-FR" sz="2800" b="1" dirty="0"/>
          </a:p>
        </p:txBody>
      </p:sp>
      <p:grpSp>
        <p:nvGrpSpPr>
          <p:cNvPr id="22" name="Groupe 21"/>
          <p:cNvGrpSpPr/>
          <p:nvPr/>
        </p:nvGrpSpPr>
        <p:grpSpPr>
          <a:xfrm>
            <a:off x="1187624" y="3322909"/>
            <a:ext cx="5688632" cy="2866137"/>
            <a:chOff x="1259632" y="2576458"/>
            <a:chExt cx="5688632" cy="2866137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9775" y="2708920"/>
              <a:ext cx="4514850" cy="2733675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259632" y="2576458"/>
              <a:ext cx="5688632" cy="1324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3147028" y="3227572"/>
            <a:ext cx="1054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LB =8</a:t>
            </a:r>
            <a:endParaRPr lang="fr-FR" sz="20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514128" y="4142723"/>
            <a:ext cx="127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LB =10</a:t>
            </a:r>
            <a:endParaRPr lang="fr-FR" sz="2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2726049" y="6103450"/>
            <a:ext cx="537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14</a:t>
            </a:r>
            <a:endParaRPr lang="fr-FR" sz="20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880764" y="4179245"/>
            <a:ext cx="1077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LB=18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28244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A1A-1DFC-4137-A3F9-C53E169C0C01}" type="slidenum">
              <a:rPr lang="fr-FR" smtClean="0"/>
              <a:t>21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Problem formulation </a:t>
            </a:r>
          </a:p>
          <a:p>
            <a:pPr algn="ctr"/>
            <a:r>
              <a:rPr lang="en-US" sz="2400" dirty="0" smtClean="0"/>
              <a:t>States of the art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3232535"/>
            <a:ext cx="16201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Resource </a:t>
            </a:r>
            <a:r>
              <a:rPr lang="fr-FR" dirty="0" err="1">
                <a:solidFill>
                  <a:schemeClr val="tx1"/>
                </a:solidFill>
              </a:rPr>
              <a:t>consumption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minimization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2202" y="3228361"/>
            <a:ext cx="142509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Workload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balancing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3868" y="3228361"/>
            <a:ext cx="19082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Total </a:t>
            </a:r>
            <a:r>
              <a:rPr lang="fr-FR" dirty="0" err="1">
                <a:solidFill>
                  <a:schemeClr val="tx1"/>
                </a:solidFill>
              </a:rPr>
              <a:t>completion</a:t>
            </a:r>
            <a:r>
              <a:rPr lang="fr-FR" dirty="0">
                <a:solidFill>
                  <a:schemeClr val="tx1"/>
                </a:solidFill>
              </a:rPr>
              <a:t> time </a:t>
            </a:r>
            <a:r>
              <a:rPr lang="fr-FR" dirty="0" err="1">
                <a:solidFill>
                  <a:schemeClr val="tx1"/>
                </a:solidFill>
              </a:rPr>
              <a:t>minimization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06598" y="3228361"/>
            <a:ext cx="154872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Total </a:t>
            </a:r>
            <a:r>
              <a:rPr lang="fr-FR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tardiness</a:t>
            </a:r>
            <a:r>
              <a:rPr lang="fr-FR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earliness</a:t>
            </a:r>
            <a:r>
              <a:rPr lang="fr-FR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minimization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71896" y="3228361"/>
            <a:ext cx="121312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Maximum </a:t>
            </a:r>
            <a:r>
              <a:rPr lang="fr-FR" dirty="0" err="1">
                <a:solidFill>
                  <a:schemeClr val="tx1"/>
                </a:solidFill>
              </a:rPr>
              <a:t>lateness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20272" y="4489956"/>
            <a:ext cx="1522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t1-gul-regular"/>
                <a:ea typeface="Calibri" panose="020F0502020204030204" pitchFamily="34" charset="0"/>
                <a:cs typeface="t1-gul-regular"/>
              </a:rPr>
              <a:t>Y. </a:t>
            </a:r>
            <a:r>
              <a:rPr lang="fr-FR" sz="1400" dirty="0" smtClean="0">
                <a:latin typeface="t1-gul-regular"/>
                <a:ea typeface="Calibri" panose="020F0502020204030204" pitchFamily="34" charset="0"/>
                <a:cs typeface="t1-gul-regular"/>
              </a:rPr>
              <a:t>Zinder and </a:t>
            </a:r>
          </a:p>
          <a:p>
            <a:r>
              <a:rPr lang="fr-FR" sz="1400" dirty="0" smtClean="0">
                <a:latin typeface="t1-gul-regular"/>
                <a:ea typeface="Calibri" panose="020F0502020204030204" pitchFamily="34" charset="0"/>
                <a:cs typeface="t1-gul-regular"/>
              </a:rPr>
              <a:t>S</a:t>
            </a:r>
            <a:r>
              <a:rPr lang="fr-FR" sz="1400" dirty="0">
                <a:latin typeface="t1-gul-regular"/>
                <a:ea typeface="Calibri" panose="020F0502020204030204" pitchFamily="34" charset="0"/>
                <a:cs typeface="t1-gul-regular"/>
              </a:rPr>
              <a:t>. Walker (2015</a:t>
            </a:r>
            <a:r>
              <a:rPr lang="fr-FR" sz="1400" dirty="0" smtClean="0">
                <a:latin typeface="t1-gul-regular"/>
                <a:ea typeface="Calibri" panose="020F0502020204030204" pitchFamily="34" charset="0"/>
                <a:cs typeface="t1-gul-regular"/>
              </a:rPr>
              <a:t>) </a:t>
            </a:r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5406598" y="4597677"/>
            <a:ext cx="1685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t1-gul-regular"/>
                <a:ea typeface="Calibri" panose="020F0502020204030204" pitchFamily="34" charset="0"/>
                <a:cs typeface="t1-gul-regular"/>
              </a:rPr>
              <a:t>Y. Yin et al. (2015) </a:t>
            </a:r>
            <a:endParaRPr lang="fr-FR" sz="1400" dirty="0">
              <a:latin typeface="t1-gul-regular"/>
              <a:ea typeface="Calibri" panose="020F0502020204030204" pitchFamily="34" charset="0"/>
              <a:cs typeface="t1-gul-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1680" y="4489956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t1-gul-regular"/>
                <a:ea typeface="Calibri" panose="020F0502020204030204" pitchFamily="34" charset="0"/>
                <a:cs typeface="t1-gul-regular"/>
              </a:rPr>
              <a:t>S. </a:t>
            </a:r>
            <a:r>
              <a:rPr lang="fr-FR" sz="1400" dirty="0" err="1">
                <a:latin typeface="t1-gul-regular"/>
                <a:ea typeface="Calibri" panose="020F0502020204030204" pitchFamily="34" charset="0"/>
                <a:cs typeface="t1-gul-regular"/>
              </a:rPr>
              <a:t>Schwerdfeger</a:t>
            </a:r>
            <a:r>
              <a:rPr lang="fr-FR" sz="1400" dirty="0">
                <a:latin typeface="t1-gul-regular"/>
                <a:ea typeface="Calibri" panose="020F0502020204030204" pitchFamily="34" charset="0"/>
                <a:cs typeface="t1-gul-regular"/>
              </a:rPr>
              <a:t> </a:t>
            </a:r>
            <a:r>
              <a:rPr lang="fr-FR" sz="1400" dirty="0" smtClean="0">
                <a:latin typeface="t1-gul-regular"/>
                <a:ea typeface="Calibri" panose="020F0502020204030204" pitchFamily="34" charset="0"/>
                <a:cs typeface="t1-gul-regular"/>
              </a:rPr>
              <a:t>and</a:t>
            </a:r>
          </a:p>
          <a:p>
            <a:r>
              <a:rPr lang="fr-FR" sz="1400" dirty="0" smtClean="0">
                <a:latin typeface="t1-gul-regular"/>
                <a:ea typeface="Calibri" panose="020F0502020204030204" pitchFamily="34" charset="0"/>
                <a:cs typeface="t1-gul-regular"/>
              </a:rPr>
              <a:t>R</a:t>
            </a:r>
            <a:r>
              <a:rPr lang="fr-FR" sz="1400" dirty="0">
                <a:latin typeface="t1-gul-regular"/>
                <a:ea typeface="Calibri" panose="020F0502020204030204" pitchFamily="34" charset="0"/>
                <a:cs typeface="t1-gul-regular"/>
              </a:rPr>
              <a:t>. Walter (2016)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844" y="4597677"/>
            <a:ext cx="1635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t1-gul-regular"/>
                <a:ea typeface="Calibri" panose="020F0502020204030204" pitchFamily="34" charset="0"/>
                <a:cs typeface="t1-gul-regular"/>
              </a:rPr>
              <a:t>Z. Liu et al. (2016)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5221" y="4597676"/>
            <a:ext cx="16559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t1-gul-regular"/>
                <a:ea typeface="Calibri" panose="020F0502020204030204" pitchFamily="34" charset="0"/>
                <a:cs typeface="t1-gul-regular"/>
              </a:rPr>
              <a:t>Y. Yin et al. (2016)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7504" y="1989800"/>
            <a:ext cx="292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u="sng" dirty="0" smtClean="0">
                <a:solidFill>
                  <a:srgbClr val="775F55"/>
                </a:solidFill>
              </a:rPr>
              <a:t>Parallel machines problems :</a:t>
            </a: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2221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06488"/>
            <a:ext cx="792088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u="sng" dirty="0" smtClean="0">
                <a:solidFill>
                  <a:srgbClr val="775F55"/>
                </a:solidFill>
              </a:rPr>
              <a:t>Non-exact </a:t>
            </a:r>
            <a:r>
              <a:rPr lang="fr-FR" b="1" u="sng" dirty="0" err="1" smtClean="0">
                <a:solidFill>
                  <a:srgbClr val="775F55"/>
                </a:solidFill>
              </a:rPr>
              <a:t>methods</a:t>
            </a:r>
            <a:r>
              <a:rPr lang="fr-FR" b="1" u="sng" dirty="0" smtClean="0">
                <a:solidFill>
                  <a:srgbClr val="775F55"/>
                </a:solidFill>
              </a:rPr>
              <a:t> :</a:t>
            </a: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Demirel</a:t>
            </a:r>
            <a:r>
              <a:rPr lang="en-GB" dirty="0"/>
              <a:t>, T., </a:t>
            </a:r>
            <a:r>
              <a:rPr lang="en-GB" dirty="0" err="1"/>
              <a:t>Ozkir</a:t>
            </a:r>
            <a:r>
              <a:rPr lang="en-GB" dirty="0"/>
              <a:t>, V., </a:t>
            </a:r>
            <a:r>
              <a:rPr lang="en-GB" dirty="0" err="1"/>
              <a:t>Demirel</a:t>
            </a:r>
            <a:r>
              <a:rPr lang="en-GB" dirty="0"/>
              <a:t>, N. C., &amp; </a:t>
            </a:r>
            <a:r>
              <a:rPr lang="en-GB" dirty="0" err="1"/>
              <a:t>Taşdelen</a:t>
            </a:r>
            <a:r>
              <a:rPr lang="en-GB" dirty="0"/>
              <a:t>, B. (2011). A genetic algorithm approach for minimizing total tardiness in parallel machine scheduling problems. In Proceedings of the World Congress on Engineering (2</a:t>
            </a:r>
            <a:r>
              <a:rPr lang="en-GB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Andres, F., Lara, B., </a:t>
            </a:r>
            <a:r>
              <a:rPr lang="en-GB" dirty="0" err="1" smtClean="0"/>
              <a:t>Yalaoui</a:t>
            </a:r>
            <a:r>
              <a:rPr lang="en-GB" dirty="0" smtClean="0"/>
              <a:t>, F., &amp; </a:t>
            </a:r>
            <a:r>
              <a:rPr lang="en-GB" dirty="0" err="1" smtClean="0"/>
              <a:t>Dugardin</a:t>
            </a:r>
            <a:r>
              <a:rPr lang="en-GB" dirty="0" smtClean="0"/>
              <a:t>, F. (2012). A </a:t>
            </a:r>
            <a:r>
              <a:rPr lang="en-GB" dirty="0" err="1" smtClean="0"/>
              <a:t>Tabu</a:t>
            </a:r>
            <a:r>
              <a:rPr lang="en-GB" dirty="0" smtClean="0"/>
              <a:t> Search Algorithm to Minimize the Total Tardiness in the Parallel Machines Scheduling Problem. </a:t>
            </a:r>
            <a:r>
              <a:rPr lang="en-US" dirty="0"/>
              <a:t>14th IFAC Symposium </a:t>
            </a:r>
            <a:r>
              <a:rPr lang="en-US" dirty="0" smtClean="0"/>
              <a:t>on Information </a:t>
            </a:r>
            <a:r>
              <a:rPr lang="en-US" dirty="0"/>
              <a:t>Control Problems in </a:t>
            </a:r>
            <a:r>
              <a:rPr lang="en-US" dirty="0" smtClean="0"/>
              <a:t>Manufacturing, pp. 1371-1376.</a:t>
            </a:r>
            <a:endParaRPr lang="fr-FR" b="1" u="sng" dirty="0" smtClean="0">
              <a:solidFill>
                <a:srgbClr val="775F55"/>
              </a:solidFill>
            </a:endParaRPr>
          </a:p>
          <a:p>
            <a:pPr algn="just"/>
            <a:r>
              <a:rPr lang="fr-FR" b="1" u="sng" dirty="0" smtClean="0">
                <a:solidFill>
                  <a:srgbClr val="775F55"/>
                </a:solidFill>
              </a:rPr>
              <a:t>Exact </a:t>
            </a:r>
            <a:r>
              <a:rPr lang="fr-FR" b="1" u="sng" dirty="0" err="1" smtClean="0">
                <a:solidFill>
                  <a:srgbClr val="775F55"/>
                </a:solidFill>
              </a:rPr>
              <a:t>methods</a:t>
            </a:r>
            <a:r>
              <a:rPr lang="fr-FR" b="1" u="sng" dirty="0" smtClean="0">
                <a:solidFill>
                  <a:srgbClr val="775F55"/>
                </a:solidFill>
              </a:rPr>
              <a:t>: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/>
              <a:t>Azizoglu</a:t>
            </a:r>
            <a:r>
              <a:rPr lang="en-GB" dirty="0"/>
              <a:t>, M., &amp; </a:t>
            </a:r>
            <a:r>
              <a:rPr lang="en-GB" dirty="0" err="1"/>
              <a:t>Kirca</a:t>
            </a:r>
            <a:r>
              <a:rPr lang="en-GB" dirty="0"/>
              <a:t>, O. (1998). Tardiness minimization on parallel machines. International Journal of Production Economics, 55(2), pp. 163-168</a:t>
            </a:r>
            <a:r>
              <a:rPr lang="en-GB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Yalaoui</a:t>
            </a:r>
            <a:r>
              <a:rPr lang="en-GB" dirty="0" smtClean="0"/>
              <a:t>, F., &amp; Chu, C. (2002). Parallel machine scheduling to minimize total tardiness. International Journal of Production Economics, 76(3</a:t>
            </a:r>
            <a:r>
              <a:rPr lang="en-GB" dirty="0"/>
              <a:t>), pp. 265-279.</a:t>
            </a: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Tanaka, S., and Araki, M. (2008). A branch-and-bound algorithm with </a:t>
            </a:r>
            <a:r>
              <a:rPr lang="en-GB" dirty="0" err="1"/>
              <a:t>Lagrangian</a:t>
            </a:r>
            <a:r>
              <a:rPr lang="en-GB" dirty="0"/>
              <a:t> relaxation to minimize total tardiness on identical parallel machines, International Journal of Production Economics, 113(1), pp. 446-458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A1A-1DFC-4137-A3F9-C53E169C0C01}" type="slidenum">
              <a:rPr lang="fr-FR" smtClean="0"/>
              <a:t>22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Problem formulation </a:t>
            </a:r>
          </a:p>
          <a:p>
            <a:pPr algn="ctr"/>
            <a:r>
              <a:rPr lang="en-US" sz="2400" dirty="0" smtClean="0"/>
              <a:t>States of the art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87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5073" y="-243408"/>
            <a:ext cx="8229600" cy="1600200"/>
          </a:xfrm>
        </p:spPr>
        <p:txBody>
          <a:bodyPr/>
          <a:lstStyle/>
          <a:p>
            <a:pPr algn="ctr"/>
            <a:r>
              <a:rPr lang="en-US" sz="3600" dirty="0"/>
              <a:t>Outline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735" y="1196752"/>
            <a:ext cx="8229600" cy="5384576"/>
          </a:xfrm>
        </p:spPr>
        <p:txBody>
          <a:bodyPr>
            <a:noAutofit/>
          </a:bodyPr>
          <a:lstStyle/>
          <a:p>
            <a:pPr marL="685800" indent="-571500">
              <a:buAutoNum type="romanUcPeriod"/>
            </a:pPr>
            <a:r>
              <a:rPr lang="en-GB" sz="2800" dirty="0"/>
              <a:t>Problem formulation </a:t>
            </a:r>
            <a:endParaRPr lang="en-GB" sz="2800" dirty="0" smtClean="0"/>
          </a:p>
          <a:p>
            <a:pPr marL="982663" lvl="1" indent="-571500">
              <a:buAutoNum type="romanU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Definition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982663" lvl="1" indent="-571500">
              <a:buAutoNum type="romanU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Formulation</a:t>
            </a:r>
          </a:p>
          <a:p>
            <a:pPr marL="982663" lvl="1" indent="-571500">
              <a:buAutoNum type="romanU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State of the art</a:t>
            </a:r>
          </a:p>
          <a:p>
            <a:pPr marL="685800" indent="-571500">
              <a:buAutoNum type="romanUcPeriod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Method</a:t>
            </a:r>
          </a:p>
          <a:p>
            <a:pPr marL="982663" lvl="1" indent="-571500">
              <a:buFont typeface="Arial" charset="0"/>
              <a:buAutoNum type="romanUcPeriod"/>
            </a:pPr>
            <a:r>
              <a:rPr lang="en-GB" dirty="0"/>
              <a:t>Simulated Annealing based </a:t>
            </a:r>
            <a:r>
              <a:rPr lang="en-GB" dirty="0" smtClean="0"/>
              <a:t>heuristic</a:t>
            </a:r>
          </a:p>
          <a:p>
            <a:pPr marL="982663" lvl="1" indent="-571500">
              <a:buAutoNum type="romanUcPeriod"/>
            </a:pPr>
            <a:r>
              <a:rPr lang="en-GB" dirty="0" smtClean="0"/>
              <a:t>Dominance </a:t>
            </a:r>
            <a:r>
              <a:rPr lang="en-GB" dirty="0"/>
              <a:t>properties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982663" lvl="1" indent="-571500">
              <a:buAutoNum type="romanU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Pretreatment heuristic	</a:t>
            </a:r>
          </a:p>
          <a:p>
            <a:pPr marL="982663" lvl="1" indent="-571500">
              <a:buAutoNum type="romanU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Building an initial solution</a:t>
            </a:r>
          </a:p>
          <a:p>
            <a:pPr marL="982663" lvl="1" indent="-571500">
              <a:buAutoNum type="romanU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Neighborhood definition</a:t>
            </a:r>
          </a:p>
          <a:p>
            <a:pPr marL="685800" indent="-571500">
              <a:buAutoNum type="romanU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Results</a:t>
            </a:r>
          </a:p>
          <a:p>
            <a:pPr marL="685800" indent="-571500">
              <a:buFont typeface="Arial" charset="0"/>
              <a:buAutoNum type="romanU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Conclusion and </a:t>
            </a:r>
            <a:r>
              <a:rPr lang="en-GB" sz="2800" dirty="0"/>
              <a:t>f</a:t>
            </a:r>
            <a:r>
              <a:rPr lang="en-GB" sz="2800" dirty="0" smtClean="0"/>
              <a:t>urther </a:t>
            </a:r>
            <a:r>
              <a:rPr lang="en-GB" sz="2800" dirty="0"/>
              <a:t>research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</p:spPr>
        <p:txBody>
          <a:bodyPr/>
          <a:lstStyle/>
          <a:p>
            <a:pPr>
              <a:defRPr/>
            </a:pPr>
            <a:fld id="{6BBCA7A7-8F85-4AA6-8DA4-1AD2947E4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12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1520" y="1340768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b="1" u="sng" dirty="0" smtClean="0">
                <a:solidFill>
                  <a:schemeClr val="tx2"/>
                </a:solidFill>
              </a:rPr>
              <a:t>Parallel machines :</a:t>
            </a:r>
          </a:p>
          <a:p>
            <a:pPr algn="just"/>
            <a:r>
              <a:rPr lang="en-GB" dirty="0" smtClean="0"/>
              <a:t> </a:t>
            </a:r>
            <a:r>
              <a:rPr lang="en-GB" dirty="0"/>
              <a:t>	</a:t>
            </a:r>
            <a:r>
              <a:rPr lang="en-GB" dirty="0" smtClean="0"/>
              <a:t>Jobs </a:t>
            </a:r>
            <a:r>
              <a:rPr lang="en-GB" dirty="0"/>
              <a:t>have to be scheduled without pre-emption on </a:t>
            </a:r>
            <a:r>
              <a:rPr lang="en-GB" dirty="0" smtClean="0"/>
              <a:t>one of the identical parallel machines</a:t>
            </a:r>
            <a:r>
              <a:rPr lang="en-GB" dirty="0"/>
              <a:t>. Each machine can process at most one job at a time. </a:t>
            </a:r>
            <a:r>
              <a:rPr lang="en-GB" dirty="0" smtClean="0"/>
              <a:t>All </a:t>
            </a:r>
            <a:r>
              <a:rPr lang="en-GB" dirty="0"/>
              <a:t>the jobs and the machines are supposed to be available at time 0. </a:t>
            </a:r>
            <a:endParaRPr lang="en-US" altLang="fr-FR" dirty="0"/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Problem formulation </a:t>
            </a:r>
          </a:p>
          <a:p>
            <a:pPr algn="ctr"/>
            <a:r>
              <a:rPr lang="en-US" sz="2400" dirty="0" smtClean="0"/>
              <a:t>Definition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84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1520" y="1340768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b="1" u="sng" dirty="0" smtClean="0">
                <a:solidFill>
                  <a:schemeClr val="tx2"/>
                </a:solidFill>
              </a:rPr>
              <a:t>Parallel machines :</a:t>
            </a:r>
          </a:p>
          <a:p>
            <a:pPr algn="just"/>
            <a:r>
              <a:rPr lang="en-GB" dirty="0" smtClean="0"/>
              <a:t> </a:t>
            </a:r>
            <a:r>
              <a:rPr lang="en-GB" dirty="0"/>
              <a:t>	</a:t>
            </a:r>
            <a:r>
              <a:rPr lang="en-GB" dirty="0" smtClean="0"/>
              <a:t>Jobs </a:t>
            </a:r>
            <a:r>
              <a:rPr lang="en-GB" dirty="0"/>
              <a:t>have to be scheduled without pre-emption on </a:t>
            </a:r>
            <a:r>
              <a:rPr lang="en-GB" dirty="0" smtClean="0"/>
              <a:t>one of the identical parallel machines</a:t>
            </a:r>
            <a:r>
              <a:rPr lang="en-GB" dirty="0"/>
              <a:t>. Each machine can process at most one job at a time. </a:t>
            </a:r>
            <a:r>
              <a:rPr lang="en-GB" dirty="0" smtClean="0"/>
              <a:t>All </a:t>
            </a:r>
            <a:r>
              <a:rPr lang="en-GB" dirty="0"/>
              <a:t>the jobs and the machines are supposed to be available at time 0. </a:t>
            </a:r>
            <a:endParaRPr lang="en-US" altLang="fr-FR" dirty="0"/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Problem formulation </a:t>
            </a:r>
          </a:p>
          <a:p>
            <a:pPr algn="ctr"/>
            <a:r>
              <a:rPr lang="en-US" sz="2400" dirty="0" smtClean="0"/>
              <a:t>Definition</a:t>
            </a:r>
            <a:endParaRPr lang="en-US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919356" y="643234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80138" y="578610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Demands 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43659" y="2943666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machine 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3659" y="4599850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07755" y="3735754"/>
            <a:ext cx="0" cy="7920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759486" y="4049964"/>
            <a:ext cx="1345663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364088" y="4020626"/>
            <a:ext cx="980364" cy="10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ccolade fermante 11"/>
          <p:cNvSpPr/>
          <p:nvPr/>
        </p:nvSpPr>
        <p:spPr>
          <a:xfrm>
            <a:off x="1239462" y="3165889"/>
            <a:ext cx="28803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34780" y="3135647"/>
            <a:ext cx="460666" cy="3297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J1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34780" y="3495687"/>
            <a:ext cx="460666" cy="3297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J2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634780" y="3855727"/>
            <a:ext cx="460666" cy="329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J3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34780" y="4203502"/>
            <a:ext cx="460666" cy="3297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4780" y="4554646"/>
            <a:ext cx="460666" cy="3297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03986" y="3166530"/>
            <a:ext cx="460666" cy="3297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J1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6903986" y="3526570"/>
            <a:ext cx="460666" cy="3297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J2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903986" y="3886610"/>
            <a:ext cx="460666" cy="329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J3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6903986" y="4234385"/>
            <a:ext cx="460666" cy="3297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903986" y="4585529"/>
            <a:ext cx="460666" cy="3297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J5</a:t>
            </a:r>
            <a:endParaRPr lang="en-US" dirty="0"/>
          </a:p>
        </p:txBody>
      </p:sp>
      <p:sp>
        <p:nvSpPr>
          <p:cNvPr id="23" name="Accolade fermante 22"/>
          <p:cNvSpPr/>
          <p:nvPr/>
        </p:nvSpPr>
        <p:spPr>
          <a:xfrm rot="10800000">
            <a:off x="6383962" y="3166530"/>
            <a:ext cx="28803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554552" y="3385459"/>
            <a:ext cx="1717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Jobs to be scheduled</a:t>
            </a:r>
            <a:endParaRPr lang="en-US" sz="1600" dirty="0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051244" y="6298477"/>
            <a:ext cx="5383044" cy="2391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e 25"/>
          <p:cNvGrpSpPr/>
          <p:nvPr/>
        </p:nvGrpSpPr>
        <p:grpSpPr>
          <a:xfrm>
            <a:off x="2080628" y="5589240"/>
            <a:ext cx="1177196" cy="629507"/>
            <a:chOff x="730508" y="5312051"/>
            <a:chExt cx="1177196" cy="6295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e 29"/>
          <p:cNvGrpSpPr/>
          <p:nvPr/>
        </p:nvGrpSpPr>
        <p:grpSpPr>
          <a:xfrm>
            <a:off x="3374449" y="5650405"/>
            <a:ext cx="1177196" cy="568342"/>
            <a:chOff x="730508" y="5373216"/>
            <a:chExt cx="1177196" cy="568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e 33"/>
          <p:cNvGrpSpPr/>
          <p:nvPr/>
        </p:nvGrpSpPr>
        <p:grpSpPr>
          <a:xfrm>
            <a:off x="4730042" y="5799056"/>
            <a:ext cx="1177196" cy="419691"/>
            <a:chOff x="730508" y="5521867"/>
            <a:chExt cx="1177196" cy="419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e 37"/>
          <p:cNvGrpSpPr/>
          <p:nvPr/>
        </p:nvGrpSpPr>
        <p:grpSpPr>
          <a:xfrm>
            <a:off x="6059100" y="5650405"/>
            <a:ext cx="1177196" cy="567462"/>
            <a:chOff x="730508" y="5374096"/>
            <a:chExt cx="1177196" cy="5674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56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476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659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02" y="1727368"/>
            <a:ext cx="4476226" cy="4149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5268506" y="2690982"/>
                <a:ext cx="3191926" cy="260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i="1" dirty="0" smtClean="0">
                    <a:latin typeface="Cambria Math" panose="02040503050406030204" pitchFamily="18" charset="0"/>
                  </a:rPr>
                  <a:t>n      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:</a:t>
                </a:r>
                <a:r>
                  <a:rPr lang="en-US" b="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dirty="0" smtClean="0">
                    <a:latin typeface="Cambria Math" panose="02040503050406030204" pitchFamily="18" charset="0"/>
                  </a:rPr>
                  <a:t>number of jobs</a:t>
                </a:r>
              </a:p>
              <a:p>
                <a:r>
                  <a:rPr lang="en-US" b="0" i="1" dirty="0" smtClean="0">
                    <a:latin typeface="Cambria Math" panose="02040503050406030204" pitchFamily="18" charset="0"/>
                  </a:rPr>
                  <a:t>m     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:</a:t>
                </a:r>
                <a:r>
                  <a:rPr lang="en-US" b="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dirty="0" smtClean="0">
                    <a:latin typeface="Cambria Math" panose="02040503050406030204" pitchFamily="18" charset="0"/>
                  </a:rPr>
                  <a:t>number of machines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   : tardiness of job </a:t>
                </a:r>
                <a:r>
                  <a:rPr lang="en-US" dirty="0" err="1" smtClean="0"/>
                  <a:t>i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 : 1 if job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is scheduled   before job j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    : due date of job </a:t>
                </a:r>
                <a:r>
                  <a:rPr lang="en-US" dirty="0" err="1" smtClean="0"/>
                  <a:t>i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    : </a:t>
                </a:r>
                <a:r>
                  <a:rPr lang="en-GB" dirty="0"/>
                  <a:t>completion </a:t>
                </a:r>
                <a:r>
                  <a:rPr lang="en-GB" dirty="0" smtClean="0"/>
                  <a:t>time of job </a:t>
                </a:r>
                <a:r>
                  <a:rPr lang="en-GB" dirty="0" err="1" smtClean="0"/>
                  <a:t>i</a:t>
                </a:r>
                <a:endParaRPr lang="fr-FR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    : processing time of job </a:t>
                </a:r>
                <a:r>
                  <a:rPr lang="en-US" dirty="0" err="1" smtClean="0"/>
                  <a:t>i</a:t>
                </a:r>
                <a:endParaRPr lang="en-US" dirty="0" smtClean="0"/>
              </a:p>
              <a:p>
                <a:r>
                  <a:rPr lang="en-US" i="1" dirty="0" smtClean="0"/>
                  <a:t>R</a:t>
                </a:r>
                <a:r>
                  <a:rPr lang="en-US" dirty="0" smtClean="0"/>
                  <a:t>      : large enough </a:t>
                </a:r>
                <a:endParaRPr lang="en-US" i="1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506" y="2690982"/>
                <a:ext cx="3191926" cy="2607637"/>
              </a:xfrm>
              <a:prstGeom prst="rect">
                <a:avLst/>
              </a:prstGeom>
              <a:blipFill rotWithShape="0">
                <a:blip r:embed="rId3"/>
                <a:stretch>
                  <a:fillRect l="-1527" t="-1402" b="-2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3528" y="1727368"/>
            <a:ext cx="4680520" cy="549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23528" y="4725144"/>
            <a:ext cx="4680520" cy="242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3528" y="5026773"/>
            <a:ext cx="4680520" cy="242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3528" y="2650124"/>
            <a:ext cx="4680520" cy="12157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23528" y="3865910"/>
            <a:ext cx="4680520" cy="5608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Problem formulation </a:t>
            </a:r>
          </a:p>
          <a:p>
            <a:pPr algn="ctr"/>
            <a:r>
              <a:rPr lang="en-US" sz="2400" dirty="0" smtClean="0"/>
              <a:t>Formulation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339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052736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u="sng" dirty="0">
                <a:solidFill>
                  <a:srgbClr val="775F55"/>
                </a:solidFill>
              </a:rPr>
              <a:t>Parallel machines </a:t>
            </a:r>
            <a:r>
              <a:rPr lang="en-US" b="1" u="sng" dirty="0" smtClean="0">
                <a:solidFill>
                  <a:srgbClr val="775F55"/>
                </a:solidFill>
              </a:rPr>
              <a:t>problems:</a:t>
            </a: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Yin, Y., Cheng, S.R., Cheng, T.C.E., Wang, D.J., Wu, C.C. (2015). Just-in-time </a:t>
            </a:r>
            <a:r>
              <a:rPr lang="fr-FR" dirty="0" err="1" smtClean="0"/>
              <a:t>scheduling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competing</a:t>
            </a:r>
            <a:r>
              <a:rPr lang="fr-FR" dirty="0" smtClean="0"/>
              <a:t> agents on </a:t>
            </a:r>
            <a:r>
              <a:rPr lang="fr-FR" dirty="0" err="1" smtClean="0"/>
              <a:t>unrelated</a:t>
            </a:r>
            <a:r>
              <a:rPr lang="fr-FR" dirty="0" smtClean="0"/>
              <a:t> </a:t>
            </a:r>
            <a:r>
              <a:rPr lang="fr-FR" dirty="0" err="1" smtClean="0"/>
              <a:t>parallel</a:t>
            </a:r>
            <a:r>
              <a:rPr lang="fr-FR" dirty="0" smtClean="0"/>
              <a:t> machines. Omega, 63, pp. 41–47.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Zinder, Y., Walker, S., (2015). Algorithms for scheduling with integer preemptions on parallel machines to minimize the maximum lateness, Discrete Applied Mathematics, 196, pp. 28–53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Liu, Z., Lee, W.C., Wang, J.Y. (2016). Resource consumption minimization with a constraint of maximum tardiness on parallel machines. </a:t>
            </a:r>
            <a:r>
              <a:rPr lang="fr-FR" dirty="0"/>
              <a:t>Computers &amp; </a:t>
            </a:r>
            <a:r>
              <a:rPr lang="fr-FR" dirty="0" err="1"/>
              <a:t>Industrial</a:t>
            </a:r>
            <a:r>
              <a:rPr lang="fr-FR" dirty="0"/>
              <a:t> Engineering, 97,pp. 191–201</a:t>
            </a:r>
            <a:r>
              <a:rPr lang="fr-F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err="1" smtClean="0"/>
              <a:t>Schwerdfeger</a:t>
            </a:r>
            <a:r>
              <a:rPr lang="fr-FR" dirty="0" smtClean="0"/>
              <a:t>, S., Walter, R. (2016) .A </a:t>
            </a:r>
            <a:r>
              <a:rPr lang="fr-FR" dirty="0" err="1"/>
              <a:t>fast</a:t>
            </a:r>
            <a:r>
              <a:rPr lang="fr-FR" dirty="0"/>
              <a:t> and effective </a:t>
            </a:r>
            <a:r>
              <a:rPr lang="fr-FR" dirty="0" err="1"/>
              <a:t>subset</a:t>
            </a:r>
            <a:r>
              <a:rPr lang="fr-FR" dirty="0"/>
              <a:t> </a:t>
            </a:r>
            <a:r>
              <a:rPr lang="fr-FR" dirty="0" err="1"/>
              <a:t>sum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improvement</a:t>
            </a:r>
            <a:r>
              <a:rPr lang="fr-FR" dirty="0"/>
              <a:t> </a:t>
            </a:r>
            <a:r>
              <a:rPr lang="fr-FR" dirty="0" err="1"/>
              <a:t>procedure</a:t>
            </a:r>
            <a:r>
              <a:rPr lang="fr-FR" dirty="0"/>
              <a:t> for </a:t>
            </a:r>
            <a:r>
              <a:rPr lang="fr-FR" dirty="0" err="1"/>
              <a:t>workload</a:t>
            </a:r>
            <a:r>
              <a:rPr lang="fr-FR" dirty="0"/>
              <a:t> </a:t>
            </a:r>
            <a:r>
              <a:rPr lang="fr-FR" dirty="0" err="1"/>
              <a:t>balancing</a:t>
            </a:r>
            <a:r>
              <a:rPr lang="fr-FR" dirty="0"/>
              <a:t> on </a:t>
            </a:r>
            <a:r>
              <a:rPr lang="fr-FR" dirty="0" err="1"/>
              <a:t>identical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  <a:r>
              <a:rPr lang="fr-FR" dirty="0" smtClean="0"/>
              <a:t>machines. </a:t>
            </a:r>
            <a:r>
              <a:rPr lang="fr-FR" dirty="0"/>
              <a:t>Computers </a:t>
            </a:r>
            <a:r>
              <a:rPr lang="fr-FR" dirty="0" smtClean="0"/>
              <a:t>&amp; Operations </a:t>
            </a:r>
            <a:r>
              <a:rPr lang="fr-FR" dirty="0" err="1" smtClean="0"/>
              <a:t>Research</a:t>
            </a:r>
            <a:r>
              <a:rPr lang="fr-FR" dirty="0" smtClean="0"/>
              <a:t>, 73, pp. 84–91.</a:t>
            </a:r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Yin, Y., Cheng, T</a:t>
            </a:r>
            <a:r>
              <a:rPr lang="en-US" dirty="0"/>
              <a:t>. C. E</a:t>
            </a:r>
            <a:r>
              <a:rPr lang="en-US" dirty="0" smtClean="0"/>
              <a:t>., Wang, D.J. </a:t>
            </a:r>
            <a:r>
              <a:rPr lang="en-US" dirty="0"/>
              <a:t>(2016). Rescheduling on identical parallel machines with machine disruptions to minimize total completion </a:t>
            </a:r>
            <a:r>
              <a:rPr lang="en-US" dirty="0" smtClean="0"/>
              <a:t>time. </a:t>
            </a:r>
            <a:r>
              <a:rPr lang="en-US" dirty="0"/>
              <a:t>European Journal of Operational </a:t>
            </a:r>
            <a:r>
              <a:rPr lang="en-US" dirty="0" smtClean="0"/>
              <a:t>Research, 252, pp. 737–749.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A1A-1DFC-4137-A3F9-C53E169C0C01}" type="slidenum">
              <a:rPr lang="fr-FR" smtClean="0"/>
              <a:t>7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Problem formulation </a:t>
            </a:r>
          </a:p>
          <a:p>
            <a:pPr algn="ctr"/>
            <a:r>
              <a:rPr lang="en-US" sz="2400" dirty="0" smtClean="0"/>
              <a:t>States of the art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612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06488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u="sng" dirty="0" smtClean="0">
                <a:solidFill>
                  <a:srgbClr val="775F55"/>
                </a:solidFill>
              </a:rPr>
              <a:t>Non-exact </a:t>
            </a:r>
            <a:r>
              <a:rPr lang="fr-FR" b="1" u="sng" dirty="0" err="1" smtClean="0">
                <a:solidFill>
                  <a:srgbClr val="775F55"/>
                </a:solidFill>
              </a:rPr>
              <a:t>methods</a:t>
            </a:r>
            <a:r>
              <a:rPr lang="fr-FR" b="1" u="sng" dirty="0" smtClean="0">
                <a:solidFill>
                  <a:srgbClr val="775F55"/>
                </a:solidFill>
              </a:rPr>
              <a:t> for total </a:t>
            </a:r>
            <a:r>
              <a:rPr lang="fr-FR" b="1" u="sng" dirty="0" err="1" smtClean="0">
                <a:solidFill>
                  <a:srgbClr val="775F55"/>
                </a:solidFill>
              </a:rPr>
              <a:t>tardiness</a:t>
            </a:r>
            <a:r>
              <a:rPr lang="fr-FR" b="1" u="sng" dirty="0" smtClean="0">
                <a:solidFill>
                  <a:srgbClr val="775F55"/>
                </a:solidFill>
              </a:rPr>
              <a:t> </a:t>
            </a:r>
            <a:r>
              <a:rPr lang="fr-FR" b="1" u="sng" dirty="0" err="1" smtClean="0">
                <a:solidFill>
                  <a:srgbClr val="775F55"/>
                </a:solidFill>
              </a:rPr>
              <a:t>minimization</a:t>
            </a:r>
            <a:r>
              <a:rPr lang="fr-FR" b="1" u="sng" dirty="0" smtClean="0">
                <a:solidFill>
                  <a:srgbClr val="775F55"/>
                </a:solidFill>
              </a:rPr>
              <a:t>:</a:t>
            </a: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Biskup</a:t>
            </a:r>
            <a:r>
              <a:rPr lang="en-GB" dirty="0"/>
              <a:t>, D., Herrmann, J., &amp; Gupta, J. N. (2008). Scheduling identical parallel machines to minimize total tardiness. International Journal of Production Economics, 115(1), pp. 134-142.</a:t>
            </a:r>
            <a:endParaRPr lang="fr-FR" dirty="0"/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Demirel</a:t>
            </a:r>
            <a:r>
              <a:rPr lang="en-GB" dirty="0"/>
              <a:t>, T., </a:t>
            </a:r>
            <a:r>
              <a:rPr lang="en-GB" dirty="0" err="1"/>
              <a:t>Ozkir</a:t>
            </a:r>
            <a:r>
              <a:rPr lang="en-GB" dirty="0"/>
              <a:t>, V., </a:t>
            </a:r>
            <a:r>
              <a:rPr lang="en-GB" dirty="0" err="1"/>
              <a:t>Demirel</a:t>
            </a:r>
            <a:r>
              <a:rPr lang="en-GB" dirty="0"/>
              <a:t>, N. C., &amp; </a:t>
            </a:r>
            <a:r>
              <a:rPr lang="en-GB" dirty="0" err="1"/>
              <a:t>Taşdelen</a:t>
            </a:r>
            <a:r>
              <a:rPr lang="en-GB" dirty="0"/>
              <a:t>, B. (2011). A genetic algorithm approach for minimizing total tardiness in parallel machine scheduling problems. In Proceedings of the World Congress on Engineering (2</a:t>
            </a:r>
            <a:r>
              <a:rPr lang="en-GB" dirty="0" smtClean="0"/>
              <a:t>).</a:t>
            </a:r>
          </a:p>
          <a:p>
            <a:pPr algn="just"/>
            <a:endParaRPr lang="fr-FR" b="1" u="sng" dirty="0" smtClean="0">
              <a:solidFill>
                <a:srgbClr val="775F55"/>
              </a:solidFill>
            </a:endParaRPr>
          </a:p>
          <a:p>
            <a:pPr algn="just"/>
            <a:r>
              <a:rPr lang="fr-FR" b="1" u="sng" dirty="0" smtClean="0">
                <a:solidFill>
                  <a:srgbClr val="775F55"/>
                </a:solidFill>
              </a:rPr>
              <a:t>Exact </a:t>
            </a:r>
            <a:r>
              <a:rPr lang="fr-FR" b="1" u="sng" dirty="0" err="1" smtClean="0">
                <a:solidFill>
                  <a:srgbClr val="775F55"/>
                </a:solidFill>
              </a:rPr>
              <a:t>methods</a:t>
            </a:r>
            <a:r>
              <a:rPr lang="fr-FR" b="1" u="sng" dirty="0" smtClean="0">
                <a:solidFill>
                  <a:srgbClr val="775F55"/>
                </a:solidFill>
              </a:rPr>
              <a:t>: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/>
              <a:t>Azizoglu</a:t>
            </a:r>
            <a:r>
              <a:rPr lang="en-GB" dirty="0"/>
              <a:t>, M., &amp; </a:t>
            </a:r>
            <a:r>
              <a:rPr lang="en-GB" dirty="0" err="1"/>
              <a:t>Kirca</a:t>
            </a:r>
            <a:r>
              <a:rPr lang="en-GB" dirty="0"/>
              <a:t>, O. (1998). Tardiness minimization on parallel machines. International Journal of Production Economics, 55(2), pp. 163-168</a:t>
            </a:r>
            <a:r>
              <a:rPr lang="en-GB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Yalaoui</a:t>
            </a:r>
            <a:r>
              <a:rPr lang="en-GB" dirty="0" smtClean="0"/>
              <a:t>, F., &amp; Chu, C. (2002). Parallel machine scheduling to minimize total tardiness. International Journal of Production Economics, 76(3</a:t>
            </a:r>
            <a:r>
              <a:rPr lang="en-GB" dirty="0"/>
              <a:t>), pp. 265-279.</a:t>
            </a: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Tanaka, S., and Araki, M. (2008). A branch-and-bound algorithm with </a:t>
            </a:r>
            <a:r>
              <a:rPr lang="en-GB" dirty="0" err="1"/>
              <a:t>Lagrangian</a:t>
            </a:r>
            <a:r>
              <a:rPr lang="en-GB" dirty="0"/>
              <a:t> relaxation to minimize total tardiness on identical parallel machines, International Journal of Production Economics, 113(1), pp. 446-458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A1A-1DFC-4137-A3F9-C53E169C0C01}" type="slidenum">
              <a:rPr lang="fr-FR" smtClean="0"/>
              <a:t>8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n-US" sz="3600" dirty="0" smtClean="0"/>
              <a:t>Problem formulation </a:t>
            </a:r>
          </a:p>
          <a:p>
            <a:pPr algn="ctr"/>
            <a:r>
              <a:rPr lang="en-US" sz="2400" dirty="0" smtClean="0"/>
              <a:t>States of the art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743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Method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400" dirty="0" err="1"/>
              <a:t>Simulated</a:t>
            </a:r>
            <a:r>
              <a:rPr lang="fr-FR" sz="2400" dirty="0"/>
              <a:t> </a:t>
            </a:r>
            <a:r>
              <a:rPr lang="fr-FR" sz="2400" dirty="0" err="1" smtClean="0"/>
              <a:t>Annealing</a:t>
            </a:r>
            <a:r>
              <a:rPr lang="fr-FR" sz="2400" dirty="0" smtClean="0"/>
              <a:t> </a:t>
            </a:r>
            <a:r>
              <a:rPr lang="fr-FR" sz="2400" dirty="0" err="1" smtClean="0"/>
              <a:t>based</a:t>
            </a:r>
            <a:r>
              <a:rPr lang="fr-FR" sz="2400" dirty="0" smtClean="0"/>
              <a:t> </a:t>
            </a:r>
            <a:r>
              <a:rPr lang="fr-FR" sz="2400" dirty="0" err="1" smtClean="0"/>
              <a:t>heuristic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2771800" y="2378088"/>
            <a:ext cx="936104" cy="4597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798168" y="1052736"/>
            <a:ext cx="989856" cy="4813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099904" y="2378087"/>
            <a:ext cx="1912256" cy="13058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355976" y="4725914"/>
            <a:ext cx="1224136" cy="50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827584" y="2276872"/>
            <a:ext cx="755576" cy="4571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27584" y="2429272"/>
            <a:ext cx="755576" cy="48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728192" y="3068960"/>
            <a:ext cx="1763688" cy="4571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331640" y="3855288"/>
            <a:ext cx="1763688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085274"/>
            <a:ext cx="3376288" cy="572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18077</TotalTime>
  <Words>1788</Words>
  <Application>Microsoft Office PowerPoint</Application>
  <PresentationFormat>Affichage à l'écran (4:3)</PresentationFormat>
  <Paragraphs>579</Paragraphs>
  <Slides>22</Slides>
  <Notes>12</Notes>
  <HiddenSlides>3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SimSun</vt:lpstr>
      <vt:lpstr>Arial</vt:lpstr>
      <vt:lpstr>Calibri</vt:lpstr>
      <vt:lpstr>Cambria</vt:lpstr>
      <vt:lpstr>Cambria Math</vt:lpstr>
      <vt:lpstr>t1-gul-regular</vt:lpstr>
      <vt:lpstr>Times New Roman</vt:lpstr>
      <vt:lpstr>Contiguïté</vt:lpstr>
      <vt:lpstr>Équation</vt:lpstr>
      <vt:lpstr>An efficient heuristic for scheduling on parallel identical machines to minimize total tardiness</vt:lpstr>
      <vt:lpstr>Présentation PowerPoint</vt:lpstr>
      <vt:lpstr>Outline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Results</vt:lpstr>
      <vt:lpstr>Results</vt:lpstr>
      <vt:lpstr>Présentation PowerPoint</vt:lpstr>
      <vt:lpstr>Présentation PowerPoint</vt:lpstr>
      <vt:lpstr>Branch and Bound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</dc:creator>
  <cp:lastModifiedBy>Service Informatique</cp:lastModifiedBy>
  <cp:revision>765</cp:revision>
  <cp:lastPrinted>2015-11-25T12:33:19Z</cp:lastPrinted>
  <dcterms:created xsi:type="dcterms:W3CDTF">2012-09-03T09:53:16Z</dcterms:created>
  <dcterms:modified xsi:type="dcterms:W3CDTF">2016-06-30T06:12:42Z</dcterms:modified>
</cp:coreProperties>
</file>