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2" r:id="rId2"/>
    <p:sldMasterId id="2147483651" r:id="rId3"/>
  </p:sldMasterIdLst>
  <p:notesMasterIdLst>
    <p:notesMasterId r:id="rId17"/>
  </p:notesMasterIdLst>
  <p:handoutMasterIdLst>
    <p:handoutMasterId r:id="rId18"/>
  </p:handoutMasterIdLst>
  <p:sldIdLst>
    <p:sldId id="513" r:id="rId4"/>
    <p:sldId id="426" r:id="rId5"/>
    <p:sldId id="512" r:id="rId6"/>
    <p:sldId id="504" r:id="rId7"/>
    <p:sldId id="505" r:id="rId8"/>
    <p:sldId id="490" r:id="rId9"/>
    <p:sldId id="506" r:id="rId10"/>
    <p:sldId id="510" r:id="rId11"/>
    <p:sldId id="511" r:id="rId12"/>
    <p:sldId id="507" r:id="rId13"/>
    <p:sldId id="508" r:id="rId14"/>
    <p:sldId id="509" r:id="rId15"/>
    <p:sldId id="424" r:id="rId16"/>
  </p:sldIdLst>
  <p:sldSz cx="9144000" cy="6858000" type="screen4x3"/>
  <p:notesSz cx="6794500" cy="9906000"/>
  <p:custDataLst>
    <p:tags r:id="rId19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2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2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2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2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2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2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2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2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2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CD160"/>
    <a:srgbClr val="FFCC81"/>
    <a:srgbClr val="9FB6FF"/>
    <a:srgbClr val="E9E4DF"/>
    <a:srgbClr val="99CCFF"/>
    <a:srgbClr val="FFCC66"/>
    <a:srgbClr val="CFCFCF"/>
    <a:srgbClr val="C1E0FF"/>
    <a:srgbClr val="FFE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7" autoAdjust="0"/>
    <p:restoredTop sz="93408" autoAdjust="0"/>
  </p:normalViewPr>
  <p:slideViewPr>
    <p:cSldViewPr snapToGrid="0">
      <p:cViewPr>
        <p:scale>
          <a:sx n="50" d="100"/>
          <a:sy n="50" d="100"/>
        </p:scale>
        <p:origin x="-2142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notesViewPr>
    <p:cSldViewPr snapToGrid="0">
      <p:cViewPr varScale="1">
        <p:scale>
          <a:sx n="83" d="100"/>
          <a:sy n="83" d="100"/>
        </p:scale>
        <p:origin x="3368" y="224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fr-FR" altLang="fr-FR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07BCB49-9DB0-204E-919E-7EB74F9FD2F0}" type="datetime1">
              <a:rPr lang="fr-FR" altLang="fr-FR"/>
              <a:pPr/>
              <a:t>03/11/2016</a:t>
            </a:fld>
            <a:endParaRPr lang="fr-FR" altLang="fr-FR"/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fr-FR" altLang="fr-FR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8981D42-14D3-584E-BAEA-8BCD6FFA9AB5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46754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0" tIns="45629" rIns="91260" bIns="45629" numCol="1" anchor="t" anchorCtr="0" compatLnSpc="1">
            <a:prstTxWarp prst="textNoShape">
              <a:avLst/>
            </a:prstTxWarp>
          </a:bodyPr>
          <a:lstStyle>
            <a:lvl1pPr defTabSz="911225">
              <a:defRPr sz="1200">
                <a:solidFill>
                  <a:schemeClr val="tx1"/>
                </a:solidFill>
              </a:defRPr>
            </a:lvl1pPr>
          </a:lstStyle>
          <a:p>
            <a:endParaRPr lang="fr-FR" altLang="fr-F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0" tIns="45629" rIns="91260" bIns="45629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solidFill>
                  <a:schemeClr val="tx1"/>
                </a:solidFill>
              </a:defRPr>
            </a:lvl1pPr>
          </a:lstStyle>
          <a:p>
            <a:fld id="{06E7DC90-F7C1-2F47-A004-3C3D60FC0741}" type="datetime1">
              <a:rPr lang="fr-FR" altLang="fr-FR"/>
              <a:pPr/>
              <a:t>03/11/2016</a:t>
            </a:fld>
            <a:endParaRPr lang="fr-FR" altLang="fr-FR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39775"/>
            <a:ext cx="4957762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05350"/>
            <a:ext cx="544195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0" tIns="45629" rIns="91260" bIns="456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0" tIns="45629" rIns="91260" bIns="45629" numCol="1" anchor="b" anchorCtr="0" compatLnSpc="1">
            <a:prstTxWarp prst="textNoShape">
              <a:avLst/>
            </a:prstTxWarp>
          </a:bodyPr>
          <a:lstStyle>
            <a:lvl1pPr defTabSz="911225">
              <a:defRPr sz="1200">
                <a:solidFill>
                  <a:schemeClr val="tx1"/>
                </a:solidFill>
              </a:defRPr>
            </a:lvl1pPr>
          </a:lstStyle>
          <a:p>
            <a:endParaRPr lang="fr-FR" altLang="fr-FR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091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0" tIns="45629" rIns="91260" bIns="45629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solidFill>
                  <a:schemeClr val="tx1"/>
                </a:solidFill>
              </a:defRPr>
            </a:lvl1pPr>
          </a:lstStyle>
          <a:p>
            <a:fld id="{EC138A8A-4EBA-E349-9BB5-C19653889E1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34368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908050" y="3657600"/>
            <a:ext cx="2971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B42D193-4DCD-9E48-A5D3-383245333A04}" type="slidenum">
              <a:rPr lang="fr-FR" altLang="fr-FR" sz="1200" baseline="0"/>
              <a:pPr/>
              <a:t>1</a:t>
            </a:fld>
            <a:endParaRPr lang="fr-FR" altLang="fr-FR" sz="1200" baseline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>
                <a:latin typeface="Arial" charset="0"/>
                <a:ea typeface="ＭＳ Ｐゴシック" charset="-128"/>
              </a:rPr>
              <a:t>Good morning,</a:t>
            </a:r>
          </a:p>
          <a:p>
            <a:r>
              <a:rPr lang="fr-FR" altLang="fr-FR">
                <a:latin typeface="Arial" charset="0"/>
                <a:ea typeface="ＭＳ Ｐゴシック" charset="-128"/>
              </a:rPr>
              <a:t>Thank you all very much for coming today.</a:t>
            </a:r>
          </a:p>
          <a:p>
            <a:r>
              <a:rPr lang="fr-FR" altLang="fr-FR">
                <a:latin typeface="Arial" charset="0"/>
                <a:ea typeface="ＭＳ Ｐゴシック" charset="-128"/>
              </a:rPr>
              <a:t> </a:t>
            </a:r>
          </a:p>
          <a:p>
            <a:r>
              <a:rPr lang="fr-FR" altLang="fr-FR" i="1">
                <a:latin typeface="Arial" charset="0"/>
                <a:ea typeface="ＭＳ Ｐゴシック" charset="-128"/>
              </a:rPr>
              <a:t>Let me introduce myself; my name is Zaher AL CHAMI</a:t>
            </a:r>
            <a:endParaRPr lang="fr-FR" altLang="fr-FR">
              <a:latin typeface="Arial" charset="0"/>
              <a:ea typeface="ＭＳ Ｐゴシック" charset="-128"/>
            </a:endParaRPr>
          </a:p>
          <a:p>
            <a:r>
              <a:rPr lang="fr-FR" altLang="fr-FR">
                <a:latin typeface="Arial" charset="0"/>
                <a:ea typeface="ＭＳ Ｐゴシック" charset="-128"/>
              </a:rPr>
              <a:t> </a:t>
            </a:r>
          </a:p>
          <a:p>
            <a:r>
              <a:rPr lang="fr-FR" altLang="fr-FR">
                <a:latin typeface="Arial" charset="0"/>
                <a:ea typeface="ＭＳ Ｐゴシック" charset="-128"/>
              </a:rPr>
              <a:t>And I am a Phd student at the University of technology of Belfort-Montbéliard in France</a:t>
            </a:r>
          </a:p>
          <a:p>
            <a:r>
              <a:rPr lang="en-US" altLang="fr-FR">
                <a:latin typeface="Arial" charset="0"/>
                <a:ea typeface="ＭＳ Ｐゴシック" charset="-128"/>
              </a:rPr>
              <a:t>Today I am going to </a:t>
            </a:r>
            <a:r>
              <a:rPr lang="en-US" altLang="fr-FR" i="1">
                <a:latin typeface="Arial" charset="0"/>
                <a:ea typeface="ＭＳ Ｐゴシック" charset="-128"/>
              </a:rPr>
              <a:t>explain to you how</a:t>
            </a:r>
            <a:r>
              <a:rPr lang="en-US" altLang="fr-FR">
                <a:latin typeface="Arial" charset="0"/>
                <a:ea typeface="ＭＳ Ｐゴシック" charset="-128"/>
              </a:rPr>
              <a:t> we solved the selective Pickup and delivery problem with time windows and Paired demands which is a variant of pickup and delivery problem using a new model. </a:t>
            </a:r>
            <a:endParaRPr lang="fr-FR" altLang="fr-FR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819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38A8A-4EBA-E349-9BB5-C19653889E1D}" type="slidenum">
              <a:rPr lang="fr-FR" altLang="fr-FR" smtClean="0"/>
              <a:pPr/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27831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6" descr="logo_bas_dro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45"/>
          <a:stretch>
            <a:fillRect/>
          </a:stretch>
        </p:blipFill>
        <p:spPr bwMode="auto">
          <a:xfrm>
            <a:off x="236764" y="6001203"/>
            <a:ext cx="137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1621" y="6361566"/>
            <a:ext cx="37655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lnSpc>
                <a:spcPts val="1200"/>
              </a:lnSpc>
              <a:defRPr/>
            </a:pPr>
            <a:r>
              <a:rPr lang="fr-FR" sz="140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Université de technologie de Belfort-Montbéliard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20788" y="1030288"/>
            <a:ext cx="7016750" cy="1677987"/>
          </a:xfrm>
        </p:spPr>
        <p:txBody>
          <a:bodyPr lIns="36000" bIns="0" anchor="ctr"/>
          <a:lstStyle>
            <a:lvl1pPr algn="ctr" rtl="1">
              <a:lnSpc>
                <a:spcPts val="4000"/>
              </a:lnSpc>
              <a:defRPr/>
            </a:lvl1pPr>
          </a:lstStyle>
          <a:p>
            <a:r>
              <a:rPr lang="en-US"/>
              <a:t>titre </a:t>
            </a:r>
            <a:br>
              <a:rPr lang="en-US"/>
            </a:br>
            <a:r>
              <a:rPr lang="en-US"/>
              <a:t>de </a:t>
            </a:r>
            <a:br>
              <a:rPr lang="en-US"/>
            </a:br>
            <a:r>
              <a:rPr lang="en-US"/>
              <a:t>la présentation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0563" y="3513138"/>
            <a:ext cx="7867650" cy="1427162"/>
          </a:xfrm>
        </p:spPr>
        <p:txBody>
          <a:bodyPr lIns="36000" tIns="36000"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dirty="0" err="1"/>
              <a:t>prénom</a:t>
            </a:r>
            <a:r>
              <a:rPr lang="en-US" dirty="0"/>
              <a:t> nom</a:t>
            </a:r>
            <a:br>
              <a:rPr lang="en-US" dirty="0"/>
            </a:br>
            <a:r>
              <a:rPr lang="en-US" dirty="0"/>
              <a:t>service</a:t>
            </a:r>
            <a:br>
              <a:rPr lang="en-US" dirty="0"/>
            </a:br>
            <a:endParaRPr lang="en-US" dirty="0"/>
          </a:p>
          <a:p>
            <a:r>
              <a:rPr lang="en-US" dirty="0"/>
              <a:t>date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939" y="6229350"/>
            <a:ext cx="826299" cy="392113"/>
          </a:xfrm>
          <a:prstGeom prst="rect">
            <a:avLst/>
          </a:prstGeom>
        </p:spPr>
      </p:pic>
      <p:grpSp>
        <p:nvGrpSpPr>
          <p:cNvPr id="12" name="Grouper 11"/>
          <p:cNvGrpSpPr/>
          <p:nvPr userDrawn="1"/>
        </p:nvGrpSpPr>
        <p:grpSpPr>
          <a:xfrm>
            <a:off x="6495145" y="6184494"/>
            <a:ext cx="3235308" cy="501823"/>
            <a:chOff x="-736649" y="3615512"/>
            <a:chExt cx="3138607" cy="48682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-288339" y="3615512"/>
              <a:ext cx="1003383" cy="298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b="0" i="0" u="none" strike="noStrike" baseline="0" dirty="0" smtClean="0">
                  <a:solidFill>
                    <a:srgbClr val="3366FF"/>
                  </a:solidFill>
                  <a:latin typeface=""/>
                </a:rPr>
                <a:t>OPERA</a:t>
              </a:r>
              <a:endParaRPr lang="fr-FR" sz="1400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-736649" y="3848546"/>
              <a:ext cx="3138607" cy="2537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050" b="0" i="0" u="none" strike="noStrike" baseline="0" dirty="0" smtClean="0">
                  <a:solidFill>
                    <a:srgbClr val="0066FF"/>
                  </a:solidFill>
                  <a:latin typeface=""/>
                </a:rPr>
                <a:t>OP</a:t>
              </a:r>
              <a:r>
                <a:rPr lang="fr-FR" sz="1050" b="0" i="0" u="none" strike="noStrike" baseline="0" dirty="0" smtClean="0">
                  <a:solidFill>
                    <a:srgbClr val="000000"/>
                  </a:solidFill>
                  <a:latin typeface=""/>
                </a:rPr>
                <a:t>timisation</a:t>
              </a:r>
              <a:r>
                <a:rPr lang="fr-FR" sz="1100" b="0" i="0" u="none" strike="noStrike" baseline="0" dirty="0" smtClean="0">
                  <a:solidFill>
                    <a:srgbClr val="000000"/>
                  </a:solidFill>
                  <a:latin typeface=""/>
                </a:rPr>
                <a:t> </a:t>
              </a:r>
              <a:r>
                <a:rPr lang="fr-FR" sz="1100" b="0" i="0" u="none" strike="noStrike" baseline="0" dirty="0" smtClean="0">
                  <a:solidFill>
                    <a:srgbClr val="0066FF"/>
                  </a:solidFill>
                  <a:latin typeface=""/>
                </a:rPr>
                <a:t>E</a:t>
              </a:r>
              <a:r>
                <a:rPr lang="fr-FR" sz="1100" b="0" i="0" u="none" strike="noStrike" baseline="0" dirty="0" smtClean="0">
                  <a:solidFill>
                    <a:srgbClr val="000000"/>
                  </a:solidFill>
                  <a:latin typeface=""/>
                </a:rPr>
                <a:t>t </a:t>
              </a:r>
              <a:r>
                <a:rPr lang="fr-FR" sz="1100" b="0" i="0" u="none" strike="noStrike" baseline="0" dirty="0" smtClean="0">
                  <a:solidFill>
                    <a:srgbClr val="0066FF"/>
                  </a:solidFill>
                  <a:latin typeface=""/>
                </a:rPr>
                <a:t>R</a:t>
              </a:r>
              <a:r>
                <a:rPr lang="fr-FR" sz="1100" b="0" i="0" u="none" strike="noStrike" baseline="0" dirty="0" smtClean="0">
                  <a:solidFill>
                    <a:srgbClr val="000000"/>
                  </a:solidFill>
                  <a:latin typeface=""/>
                </a:rPr>
                <a:t>ése</a:t>
              </a:r>
              <a:r>
                <a:rPr lang="fr-FR" sz="1100" b="0" i="0" u="none" strike="noStrike" baseline="0" dirty="0" smtClean="0">
                  <a:solidFill>
                    <a:srgbClr val="0066FF"/>
                  </a:solidFill>
                  <a:latin typeface=""/>
                </a:rPr>
                <a:t>A</a:t>
              </a:r>
              <a:r>
                <a:rPr lang="fr-FR" sz="1100" b="0" i="0" u="none" strike="noStrike" baseline="0" dirty="0" smtClean="0">
                  <a:solidFill>
                    <a:srgbClr val="000000"/>
                  </a:solidFill>
                  <a:latin typeface=""/>
                </a:rPr>
                <a:t>ux</a:t>
              </a:r>
              <a:endParaRPr lang="fr-FR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33680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20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8450" y="1600200"/>
            <a:ext cx="2062163" cy="45259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3885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4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2ECDA-4205-6B47-A507-234D41D04A0B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55370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96CF0B-CFF0-0447-9989-66E688CC3776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01485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EA72AE-30B7-BD47-867F-70120C0EEDE6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48491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4DC5AF-6484-A64C-8177-B19A01AA624E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19332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9F4E0-C7D4-D54A-B0B6-34476CAFEDAC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49571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7F38A5-E75D-C04B-925B-9664D1F53E8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52268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E1316-2BE3-2246-B121-D26CF73F7F65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5437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F6AA0-15C8-C94D-BD41-40938BF05525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1082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23813" y="6523038"/>
            <a:ext cx="91201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algn="ctr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ctr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ctr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ctr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ctr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ts val="1200"/>
              </a:lnSpc>
            </a:pPr>
            <a:r>
              <a:rPr lang="fr-FR" altLang="fr-FR" sz="1000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par</a:t>
            </a:r>
            <a:r>
              <a:rPr lang="fr-FR" altLang="fr-FR" sz="10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altLang="fr-FR" sz="1000" b="1" dirty="0" err="1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Emna</a:t>
            </a:r>
            <a:r>
              <a:rPr lang="fr-FR" altLang="fr-FR" sz="1000" b="1" baseline="0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LAAJILI</a:t>
            </a:r>
            <a:r>
              <a:rPr lang="fr-FR" altLang="fr-FR" sz="1000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                                                                                  Journées STP / Colmar, </a:t>
            </a:r>
            <a:r>
              <a:rPr lang="fr-FR" altLang="fr-FR" sz="1000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le </a:t>
            </a:r>
            <a:r>
              <a:rPr lang="fr-FR" altLang="fr-FR" sz="1000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03/11/2016</a:t>
            </a:r>
            <a:endParaRPr lang="fr-FR" altLang="fr-FR" sz="1000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21" descr="utbmpc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7" y="6249988"/>
            <a:ext cx="10271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coi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101600"/>
            <a:ext cx="10287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101600" y="114300"/>
            <a:ext cx="8958263" cy="6561138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3806" tIns="61902" rIns="123806" bIns="61902" anchor="ctr"/>
          <a:lstStyle/>
          <a:p>
            <a:pPr algn="ctr"/>
            <a:r>
              <a:rPr lang="fr-FR" altLang="fr-FR"/>
              <a:t> 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939" y="6229350"/>
            <a:ext cx="826299" cy="392113"/>
          </a:xfrm>
          <a:prstGeom prst="rect">
            <a:avLst/>
          </a:prstGeom>
        </p:spPr>
      </p:pic>
      <p:grpSp>
        <p:nvGrpSpPr>
          <p:cNvPr id="14" name="Grouper 13"/>
          <p:cNvGrpSpPr/>
          <p:nvPr userDrawn="1"/>
        </p:nvGrpSpPr>
        <p:grpSpPr>
          <a:xfrm>
            <a:off x="6495145" y="6184494"/>
            <a:ext cx="3235308" cy="501823"/>
            <a:chOff x="-736649" y="3615512"/>
            <a:chExt cx="3138607" cy="486825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288339" y="3615512"/>
              <a:ext cx="1003383" cy="298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b="0" i="0" u="none" strike="noStrike" baseline="0" dirty="0" smtClean="0">
                  <a:solidFill>
                    <a:srgbClr val="3366FF"/>
                  </a:solidFill>
                  <a:latin typeface=""/>
                </a:rPr>
                <a:t>OPERA</a:t>
              </a:r>
              <a:endParaRPr lang="fr-FR" sz="1400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-736649" y="3848546"/>
              <a:ext cx="3138607" cy="2537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050" b="0" i="0" u="none" strike="noStrike" baseline="0" dirty="0" smtClean="0">
                  <a:solidFill>
                    <a:srgbClr val="0066FF"/>
                  </a:solidFill>
                  <a:latin typeface=""/>
                </a:rPr>
                <a:t>OP</a:t>
              </a:r>
              <a:r>
                <a:rPr lang="fr-FR" sz="1050" b="0" i="0" u="none" strike="noStrike" baseline="0" dirty="0" smtClean="0">
                  <a:solidFill>
                    <a:srgbClr val="000000"/>
                  </a:solidFill>
                  <a:latin typeface=""/>
                </a:rPr>
                <a:t>timisation</a:t>
              </a:r>
              <a:r>
                <a:rPr lang="fr-FR" sz="1100" b="0" i="0" u="none" strike="noStrike" baseline="0" dirty="0" smtClean="0">
                  <a:solidFill>
                    <a:srgbClr val="000000"/>
                  </a:solidFill>
                  <a:latin typeface=""/>
                </a:rPr>
                <a:t> </a:t>
              </a:r>
              <a:r>
                <a:rPr lang="fr-FR" sz="1100" b="0" i="0" u="none" strike="noStrike" baseline="0" dirty="0" smtClean="0">
                  <a:solidFill>
                    <a:srgbClr val="0066FF"/>
                  </a:solidFill>
                  <a:latin typeface=""/>
                </a:rPr>
                <a:t>E</a:t>
              </a:r>
              <a:r>
                <a:rPr lang="fr-FR" sz="1100" b="0" i="0" u="none" strike="noStrike" baseline="0" dirty="0" smtClean="0">
                  <a:solidFill>
                    <a:srgbClr val="000000"/>
                  </a:solidFill>
                  <a:latin typeface=""/>
                </a:rPr>
                <a:t>t </a:t>
              </a:r>
              <a:r>
                <a:rPr lang="fr-FR" sz="1100" b="0" i="0" u="none" strike="noStrike" baseline="0" dirty="0" smtClean="0">
                  <a:solidFill>
                    <a:srgbClr val="0066FF"/>
                  </a:solidFill>
                  <a:latin typeface=""/>
                </a:rPr>
                <a:t>R</a:t>
              </a:r>
              <a:r>
                <a:rPr lang="fr-FR" sz="1100" b="0" i="0" u="none" strike="noStrike" baseline="0" dirty="0" smtClean="0">
                  <a:solidFill>
                    <a:srgbClr val="000000"/>
                  </a:solidFill>
                  <a:latin typeface=""/>
                </a:rPr>
                <a:t>ése</a:t>
              </a:r>
              <a:r>
                <a:rPr lang="fr-FR" sz="1100" b="0" i="0" u="none" strike="noStrike" baseline="0" dirty="0" smtClean="0">
                  <a:solidFill>
                    <a:srgbClr val="0066FF"/>
                  </a:solidFill>
                  <a:latin typeface=""/>
                </a:rPr>
                <a:t>A</a:t>
              </a:r>
              <a:r>
                <a:rPr lang="fr-FR" sz="1100" b="0" i="0" u="none" strike="noStrike" baseline="0" dirty="0" smtClean="0">
                  <a:solidFill>
                    <a:srgbClr val="000000"/>
                  </a:solidFill>
                  <a:latin typeface=""/>
                </a:rPr>
                <a:t>ux</a:t>
              </a:r>
              <a:endParaRPr lang="fr-FR" sz="1100" dirty="0"/>
            </a:p>
          </p:txBody>
        </p:sp>
      </p:grpSp>
      <p:sp>
        <p:nvSpPr>
          <p:cNvPr id="15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6252" y="6590602"/>
            <a:ext cx="8794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solidFill>
                  <a:schemeClr val="tx1"/>
                </a:solidFill>
              </a:defRPr>
            </a:lvl1pPr>
          </a:lstStyle>
          <a:p>
            <a:r>
              <a:rPr lang="fr-FR" altLang="fr-FR" dirty="0"/>
              <a:t> </a:t>
            </a:r>
            <a:fld id="{52996BB4-FF0D-EE4C-BC6E-182286E010EB}" type="slidenum">
              <a:rPr lang="fr-FR" altLang="fr-FR" smtClean="0"/>
              <a:pPr/>
              <a:t>‹#›</a:t>
            </a:fld>
            <a:r>
              <a:rPr lang="fr-FR" altLang="fr-FR" dirty="0" smtClean="0"/>
              <a:t>/13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502335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26856-43D2-DF41-881A-6715C19F8F55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21683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E09832-BD2A-8848-911C-5AC5F7C1D76E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57644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C2202C-E4BE-CF45-9805-60D821001BFE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13421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62810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80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9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778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24093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13180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2" name="AutoShape 226"/>
          <p:cNvSpPr>
            <a:spLocks noChangeArrowheads="1"/>
          </p:cNvSpPr>
          <p:nvPr userDrawn="1"/>
        </p:nvSpPr>
        <p:spPr bwMode="auto">
          <a:xfrm rot="16200000">
            <a:off x="4322762" y="2036763"/>
            <a:ext cx="498475" cy="9144000"/>
          </a:xfrm>
          <a:prstGeom prst="flowChartDelay">
            <a:avLst/>
          </a:prstGeom>
          <a:solidFill>
            <a:srgbClr val="99CC00">
              <a:alpha val="31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a typeface="+mn-ea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241300"/>
            <a:ext cx="794543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diapositive courante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241425"/>
            <a:ext cx="8212138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premier niveau d’information</a:t>
            </a:r>
          </a:p>
          <a:p>
            <a:pPr lvl="1"/>
            <a:r>
              <a:rPr lang="en-US" altLang="fr-FR"/>
              <a:t>deuxième niveau d’information</a:t>
            </a:r>
          </a:p>
          <a:p>
            <a:pPr lvl="2"/>
            <a:r>
              <a:rPr lang="en-US" altLang="fr-FR"/>
              <a:t>troisième niveau</a:t>
            </a:r>
          </a:p>
          <a:p>
            <a:pPr lvl="2"/>
            <a:endParaRPr lang="en-US" altLang="fr-FR"/>
          </a:p>
        </p:txBody>
      </p:sp>
      <p:sp>
        <p:nvSpPr>
          <p:cNvPr id="4113" name="Rectangle 17"/>
          <p:cNvSpPr>
            <a:spLocks noChangeArrowheads="1"/>
          </p:cNvSpPr>
          <p:nvPr userDrawn="1"/>
        </p:nvSpPr>
        <p:spPr bwMode="auto">
          <a:xfrm>
            <a:off x="261938" y="6450013"/>
            <a:ext cx="15478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lnSpc>
                <a:spcPts val="1200"/>
              </a:lnSpc>
              <a:defRPr/>
            </a:pP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Emna</a:t>
            </a:r>
            <a:r>
              <a:rPr lang="en-US" sz="10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LAJJILI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327" name="AutoShape 231"/>
          <p:cNvSpPr>
            <a:spLocks noChangeArrowheads="1"/>
          </p:cNvSpPr>
          <p:nvPr userDrawn="1"/>
        </p:nvSpPr>
        <p:spPr bwMode="auto">
          <a:xfrm rot="5400000">
            <a:off x="-677068" y="677068"/>
            <a:ext cx="1619250" cy="265113"/>
          </a:xfrm>
          <a:prstGeom prst="flowChartTerminator">
            <a:avLst/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a typeface="+mn-ea"/>
            </a:endParaRPr>
          </a:p>
        </p:txBody>
      </p:sp>
      <p:sp>
        <p:nvSpPr>
          <p:cNvPr id="4329" name="AutoShape 233"/>
          <p:cNvSpPr>
            <a:spLocks noChangeArrowheads="1"/>
          </p:cNvSpPr>
          <p:nvPr userDrawn="1"/>
        </p:nvSpPr>
        <p:spPr bwMode="auto">
          <a:xfrm rot="10800000">
            <a:off x="1784350" y="731838"/>
            <a:ext cx="1800225" cy="215900"/>
          </a:xfrm>
          <a:prstGeom prst="flowChartOnlineStorage">
            <a:avLst/>
          </a:prstGeom>
          <a:gradFill rotWithShape="1">
            <a:gsLst>
              <a:gs pos="0">
                <a:srgbClr val="FF9900">
                  <a:gamma/>
                  <a:shade val="96863"/>
                  <a:invGamma/>
                  <a:alpha val="30000"/>
                </a:srgbClr>
              </a:gs>
              <a:gs pos="100000">
                <a:srgbClr val="FF9900">
                  <a:alpha val="2000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a typeface="+mn-ea"/>
            </a:endParaRPr>
          </a:p>
        </p:txBody>
      </p:sp>
      <p:sp>
        <p:nvSpPr>
          <p:cNvPr id="4330" name="AutoShape 234"/>
          <p:cNvSpPr>
            <a:spLocks noChangeArrowheads="1"/>
          </p:cNvSpPr>
          <p:nvPr userDrawn="1"/>
        </p:nvSpPr>
        <p:spPr bwMode="auto">
          <a:xfrm rot="10800000">
            <a:off x="4763" y="731838"/>
            <a:ext cx="1800225" cy="215900"/>
          </a:xfrm>
          <a:prstGeom prst="flowChartOnlineStorage">
            <a:avLst/>
          </a:prstGeom>
          <a:gradFill rotWithShape="1">
            <a:gsLst>
              <a:gs pos="0">
                <a:srgbClr val="FF9900">
                  <a:gamma/>
                  <a:shade val="96863"/>
                  <a:invGamma/>
                  <a:alpha val="20000"/>
                </a:srgbClr>
              </a:gs>
              <a:gs pos="100000">
                <a:srgbClr val="FF9900">
                  <a:alpha val="10001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a typeface="+mn-ea"/>
            </a:endParaRPr>
          </a:p>
        </p:txBody>
      </p:sp>
      <p:sp>
        <p:nvSpPr>
          <p:cNvPr id="4331" name="AutoShape 235"/>
          <p:cNvSpPr>
            <a:spLocks noChangeArrowheads="1"/>
          </p:cNvSpPr>
          <p:nvPr userDrawn="1"/>
        </p:nvSpPr>
        <p:spPr bwMode="auto">
          <a:xfrm rot="10800000">
            <a:off x="3617913" y="727075"/>
            <a:ext cx="1800225" cy="215900"/>
          </a:xfrm>
          <a:prstGeom prst="flowChartOnlineStorage">
            <a:avLst/>
          </a:prstGeom>
          <a:gradFill rotWithShape="1">
            <a:gsLst>
              <a:gs pos="0">
                <a:srgbClr val="FF9900">
                  <a:gamma/>
                  <a:shade val="96863"/>
                  <a:invGamma/>
                  <a:alpha val="39999"/>
                </a:srgbClr>
              </a:gs>
              <a:gs pos="100000">
                <a:srgbClr val="FF9900">
                  <a:alpha val="3000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a typeface="+mn-ea"/>
            </a:endParaRPr>
          </a:p>
        </p:txBody>
      </p:sp>
      <p:sp>
        <p:nvSpPr>
          <p:cNvPr id="4332" name="AutoShape 236"/>
          <p:cNvSpPr>
            <a:spLocks noChangeArrowheads="1"/>
          </p:cNvSpPr>
          <p:nvPr userDrawn="1"/>
        </p:nvSpPr>
        <p:spPr bwMode="auto">
          <a:xfrm rot="10800000">
            <a:off x="5440363" y="731838"/>
            <a:ext cx="1800225" cy="215900"/>
          </a:xfrm>
          <a:prstGeom prst="flowChartOnlineStorage">
            <a:avLst/>
          </a:prstGeom>
          <a:gradFill rotWithShape="1">
            <a:gsLst>
              <a:gs pos="0">
                <a:srgbClr val="FF9900">
                  <a:gamma/>
                  <a:shade val="96863"/>
                  <a:invGamma/>
                  <a:alpha val="50000"/>
                </a:srgbClr>
              </a:gs>
              <a:gs pos="100000">
                <a:srgbClr val="FF9900">
                  <a:alpha val="39999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a typeface="+mn-ea"/>
            </a:endParaRPr>
          </a:p>
        </p:txBody>
      </p:sp>
      <p:sp>
        <p:nvSpPr>
          <p:cNvPr id="4333" name="AutoShape 237"/>
          <p:cNvSpPr>
            <a:spLocks noChangeArrowheads="1"/>
          </p:cNvSpPr>
          <p:nvPr userDrawn="1"/>
        </p:nvSpPr>
        <p:spPr bwMode="auto">
          <a:xfrm rot="10800000">
            <a:off x="7272338" y="731838"/>
            <a:ext cx="1800225" cy="215900"/>
          </a:xfrm>
          <a:prstGeom prst="flowChartOnlineStorage">
            <a:avLst/>
          </a:prstGeom>
          <a:gradFill rotWithShape="1">
            <a:gsLst>
              <a:gs pos="0">
                <a:srgbClr val="FF9900">
                  <a:gamma/>
                  <a:shade val="96863"/>
                  <a:invGamma/>
                  <a:alpha val="60001"/>
                </a:srgbClr>
              </a:gs>
              <a:gs pos="100000">
                <a:srgbClr val="FF9900">
                  <a:alpha val="5000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  <a:ea typeface="Arial" charset="0"/>
          <a:cs typeface="Arial" charset="0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  <a:ea typeface="Arial" charset="0"/>
          <a:cs typeface="Arial" charset="0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  <a:ea typeface="Arial" charset="0"/>
          <a:cs typeface="Arial" charset="0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  <a:ea typeface="Arial" charset="0"/>
          <a:cs typeface="Arial" charset="0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  <a:cs typeface="Arial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  <a:cs typeface="Arial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  <a:cs typeface="Arial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  <a:cs typeface="Arial" charset="0"/>
        </a:defRPr>
      </a:lvl9pPr>
    </p:titleStyle>
    <p:bodyStyle>
      <a:lvl1pPr marL="263525" indent="-2635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2"/>
        <a:buChar char="n"/>
        <a:defRPr sz="2000">
          <a:solidFill>
            <a:schemeClr val="bg2"/>
          </a:solidFill>
          <a:latin typeface="+mn-lt"/>
          <a:ea typeface="Arial" charset="0"/>
          <a:cs typeface="+mn-cs"/>
        </a:defRPr>
      </a:lvl1pPr>
      <a:lvl2pPr marL="628650" indent="-1857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0000"/>
        <a:buFont typeface="Wingdings" charset="2"/>
        <a:buChar char="n"/>
        <a:defRPr sz="2800">
          <a:solidFill>
            <a:schemeClr val="bg2"/>
          </a:solidFill>
          <a:latin typeface="+mn-lt"/>
          <a:ea typeface="Arial" charset="0"/>
          <a:cs typeface="+mn-cs"/>
        </a:defRPr>
      </a:lvl2pPr>
      <a:lvl3pPr marL="982663" indent="-174625" algn="l" rtl="0" eaLnBrk="0" fontAlgn="base" hangingPunct="0">
        <a:spcBef>
          <a:spcPct val="20000"/>
        </a:spcBef>
        <a:spcAft>
          <a:spcPct val="0"/>
        </a:spcAft>
        <a:buClr>
          <a:srgbClr val="FF850D"/>
        </a:buClr>
        <a:buChar char="•"/>
        <a:defRPr sz="1600">
          <a:solidFill>
            <a:schemeClr val="bg2"/>
          </a:solidFill>
          <a:latin typeface="+mn-lt"/>
          <a:ea typeface="Arial" charset="0"/>
          <a:cs typeface="+mn-cs"/>
        </a:defRPr>
      </a:lvl3pPr>
      <a:lvl4pPr marL="26479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305593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3513138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6pPr>
      <a:lvl7pPr marL="3970338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7pPr>
      <a:lvl8pPr marL="4427538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8pPr>
      <a:lvl9pPr marL="4884738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7"/>
          <p:cNvGrpSpPr>
            <a:grpSpLocks/>
          </p:cNvGrpSpPr>
          <p:nvPr userDrawn="1"/>
        </p:nvGrpSpPr>
        <p:grpSpPr bwMode="auto">
          <a:xfrm>
            <a:off x="-4763" y="3341688"/>
            <a:ext cx="7240588" cy="1619250"/>
            <a:chOff x="-3" y="1769"/>
            <a:chExt cx="4561" cy="1020"/>
          </a:xfrm>
        </p:grpSpPr>
        <p:sp>
          <p:nvSpPr>
            <p:cNvPr id="901128" name="AutoShape 8"/>
            <p:cNvSpPr>
              <a:spLocks noChangeArrowheads="1"/>
            </p:cNvSpPr>
            <p:nvPr userDrawn="1"/>
          </p:nvSpPr>
          <p:spPr bwMode="auto">
            <a:xfrm rot="5400000">
              <a:off x="-429" y="2195"/>
              <a:ext cx="1020" cy="167"/>
            </a:xfrm>
            <a:prstGeom prst="flowChartTerminator">
              <a:avLst/>
            </a:prstGeom>
            <a:solidFill>
              <a:srgbClr val="FF99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01129" name="AutoShape 9"/>
            <p:cNvSpPr>
              <a:spLocks noChangeArrowheads="1"/>
            </p:cNvSpPr>
            <p:nvPr userDrawn="1"/>
          </p:nvSpPr>
          <p:spPr bwMode="auto">
            <a:xfrm rot="10800000">
              <a:off x="1121" y="2198"/>
              <a:ext cx="1134" cy="168"/>
            </a:xfrm>
            <a:prstGeom prst="flowChartOnlineStorage">
              <a:avLst/>
            </a:prstGeom>
            <a:gradFill rotWithShape="1">
              <a:gsLst>
                <a:gs pos="0">
                  <a:srgbClr val="FF9900">
                    <a:gamma/>
                    <a:shade val="96863"/>
                    <a:invGamma/>
                    <a:alpha val="30000"/>
                  </a:srgbClr>
                </a:gs>
                <a:gs pos="100000">
                  <a:srgbClr val="FF9900">
                    <a:alpha val="20000"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01130" name="AutoShape 10"/>
            <p:cNvSpPr>
              <a:spLocks noChangeArrowheads="1"/>
            </p:cNvSpPr>
            <p:nvPr userDrawn="1"/>
          </p:nvSpPr>
          <p:spPr bwMode="auto">
            <a:xfrm rot="10800000">
              <a:off x="3" y="2198"/>
              <a:ext cx="1134" cy="168"/>
            </a:xfrm>
            <a:prstGeom prst="flowChartOnlineStorage">
              <a:avLst/>
            </a:prstGeom>
            <a:gradFill rotWithShape="1">
              <a:gsLst>
                <a:gs pos="0">
                  <a:srgbClr val="FF9900">
                    <a:gamma/>
                    <a:shade val="96863"/>
                    <a:invGamma/>
                    <a:alpha val="20000"/>
                  </a:srgbClr>
                </a:gs>
                <a:gs pos="100000">
                  <a:srgbClr val="FF9900">
                    <a:alpha val="10001"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01131" name="AutoShape 11"/>
            <p:cNvSpPr>
              <a:spLocks noChangeArrowheads="1"/>
            </p:cNvSpPr>
            <p:nvPr userDrawn="1"/>
          </p:nvSpPr>
          <p:spPr bwMode="auto">
            <a:xfrm rot="10800000">
              <a:off x="2276" y="2198"/>
              <a:ext cx="1134" cy="168"/>
            </a:xfrm>
            <a:prstGeom prst="flowChartOnlineStorage">
              <a:avLst/>
            </a:prstGeom>
            <a:gradFill rotWithShape="1">
              <a:gsLst>
                <a:gs pos="0">
                  <a:srgbClr val="FF9900">
                    <a:gamma/>
                    <a:shade val="96863"/>
                    <a:invGamma/>
                    <a:alpha val="39999"/>
                  </a:srgbClr>
                </a:gs>
                <a:gs pos="100000">
                  <a:srgbClr val="FF9900">
                    <a:alpha val="30000"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01132" name="AutoShape 12"/>
            <p:cNvSpPr>
              <a:spLocks noChangeArrowheads="1"/>
            </p:cNvSpPr>
            <p:nvPr userDrawn="1"/>
          </p:nvSpPr>
          <p:spPr bwMode="auto">
            <a:xfrm rot="10800000">
              <a:off x="3424" y="2198"/>
              <a:ext cx="1134" cy="168"/>
            </a:xfrm>
            <a:prstGeom prst="flowChartOnlineStorage">
              <a:avLst/>
            </a:prstGeom>
            <a:gradFill rotWithShape="1">
              <a:gsLst>
                <a:gs pos="0">
                  <a:srgbClr val="FF9900">
                    <a:gamma/>
                    <a:shade val="96863"/>
                    <a:invGamma/>
                    <a:alpha val="50000"/>
                  </a:srgbClr>
                </a:gs>
                <a:gs pos="100000">
                  <a:srgbClr val="FF9900">
                    <a:alpha val="39999"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a typeface="+mn-ea"/>
              </a:endParaRPr>
            </a:p>
          </p:txBody>
        </p:sp>
      </p:grpSp>
      <p:sp>
        <p:nvSpPr>
          <p:cNvPr id="901133" name="AutoShape 13"/>
          <p:cNvSpPr>
            <a:spLocks noChangeArrowheads="1"/>
          </p:cNvSpPr>
          <p:nvPr userDrawn="1"/>
        </p:nvSpPr>
        <p:spPr bwMode="auto">
          <a:xfrm rot="5400000">
            <a:off x="4132262" y="-4132262"/>
            <a:ext cx="879475" cy="9144000"/>
          </a:xfrm>
          <a:prstGeom prst="flowChartDelay">
            <a:avLst/>
          </a:prstGeom>
          <a:solidFill>
            <a:srgbClr val="99CC00">
              <a:alpha val="2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a typeface="+mn-ea"/>
            </a:endParaRPr>
          </a:p>
        </p:txBody>
      </p:sp>
      <p:sp>
        <p:nvSpPr>
          <p:cNvPr id="901135" name="Rectangle 15"/>
          <p:cNvSpPr>
            <a:spLocks noChangeArrowheads="1"/>
          </p:cNvSpPr>
          <p:nvPr/>
        </p:nvSpPr>
        <p:spPr bwMode="auto">
          <a:xfrm>
            <a:off x="1208088" y="2135188"/>
            <a:ext cx="7016750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bIns="0" anchor="ctr"/>
          <a:lstStyle/>
          <a:p>
            <a:pPr algn="ctr">
              <a:defRPr/>
            </a:pPr>
            <a:endParaRPr lang="en-US" sz="3200">
              <a:solidFill>
                <a:srgbClr val="FF6600"/>
              </a:solidFill>
              <a:ea typeface="+mn-ea"/>
            </a:endParaRPr>
          </a:p>
        </p:txBody>
      </p:sp>
      <p:sp>
        <p:nvSpPr>
          <p:cNvPr id="307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81013" y="27892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69" r:id="rId2"/>
    <p:sldLayoutId id="2147484168" r:id="rId3"/>
    <p:sldLayoutId id="2147484167" r:id="rId4"/>
    <p:sldLayoutId id="2147484166" r:id="rId5"/>
    <p:sldLayoutId id="2147484165" r:id="rId6"/>
    <p:sldLayoutId id="2147484164" r:id="rId7"/>
    <p:sldLayoutId id="2147484163" r:id="rId8"/>
    <p:sldLayoutId id="214748416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fr-FR" altLang="fr-FR"/>
          </a:p>
        </p:txBody>
      </p:sp>
      <p:sp>
        <p:nvSpPr>
          <p:cNvPr id="346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fr-FR" altLang="fr-FR"/>
          </a:p>
        </p:txBody>
      </p:sp>
      <p:sp>
        <p:nvSpPr>
          <p:cNvPr id="346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A19A98B4-2DCB-E443-BAD5-589867498335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2" r:id="rId2"/>
    <p:sldLayoutId id="2147484181" r:id="rId3"/>
    <p:sldLayoutId id="2147484180" r:id="rId4"/>
    <p:sldLayoutId id="2147484179" r:id="rId5"/>
    <p:sldLayoutId id="2147484178" r:id="rId6"/>
    <p:sldLayoutId id="2147484177" r:id="rId7"/>
    <p:sldLayoutId id="2147484176" r:id="rId8"/>
    <p:sldLayoutId id="2147484175" r:id="rId9"/>
    <p:sldLayoutId id="2147484174" r:id="rId10"/>
    <p:sldLayoutId id="214748417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2"/>
          <p:cNvSpPr>
            <a:spLocks noChangeArrowheads="1"/>
          </p:cNvSpPr>
          <p:nvPr/>
        </p:nvSpPr>
        <p:spPr bwMode="auto">
          <a:xfrm>
            <a:off x="0" y="3879850"/>
            <a:ext cx="9144000" cy="2286000"/>
          </a:xfrm>
          <a:prstGeom prst="rect">
            <a:avLst/>
          </a:prstGeom>
          <a:solidFill>
            <a:srgbClr val="F2E3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fr-FR" altLang="fr-FR"/>
          </a:p>
        </p:txBody>
      </p:sp>
      <p:sp>
        <p:nvSpPr>
          <p:cNvPr id="16388" name="Rectangle 36"/>
          <p:cNvSpPr>
            <a:spLocks noChangeArrowheads="1"/>
          </p:cNvSpPr>
          <p:nvPr/>
        </p:nvSpPr>
        <p:spPr bwMode="auto">
          <a:xfrm>
            <a:off x="-1" y="1905000"/>
            <a:ext cx="9144001" cy="1447800"/>
          </a:xfrm>
          <a:prstGeom prst="rect">
            <a:avLst/>
          </a:prstGeom>
          <a:solidFill>
            <a:srgbClr val="7D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fr-FR" altLang="fr-FR"/>
          </a:p>
        </p:txBody>
      </p:sp>
      <p:sp>
        <p:nvSpPr>
          <p:cNvPr id="16389" name="Rectangle 23"/>
          <p:cNvSpPr>
            <a:spLocks noChangeArrowheads="1"/>
          </p:cNvSpPr>
          <p:nvPr/>
        </p:nvSpPr>
        <p:spPr bwMode="auto">
          <a:xfrm>
            <a:off x="0" y="3352800"/>
            <a:ext cx="9144000" cy="6127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fr-FR" altLang="fr-FR"/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609600" y="22098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endParaRPr lang="fr-FR" altLang="fr-FR" baseline="0">
              <a:latin typeface="Times" charset="0"/>
            </a:endParaRP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533400" y="3452813"/>
            <a:ext cx="723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Journées STP / Colmar, </a:t>
            </a:r>
            <a:r>
              <a:rPr lang="fr-FR" altLang="fr-FR" sz="28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le </a:t>
            </a:r>
            <a:r>
              <a:rPr lang="fr-FR" altLang="fr-FR" sz="2800" b="1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04/11/2016</a:t>
            </a:r>
            <a:endParaRPr lang="fr-FR" altLang="fr-FR" sz="2800" b="1" baseline="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6392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2097025"/>
            <a:ext cx="8610600" cy="10895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fr-FR" altLang="fr-FR" sz="3600" dirty="0">
                <a:solidFill>
                  <a:schemeClr val="tx2"/>
                </a:solidFill>
                <a:latin typeface="Century Schoolbook" charset="0"/>
              </a:rPr>
              <a:t>Dimensionnement et </a:t>
            </a:r>
            <a:r>
              <a:rPr lang="fr-FR" sz="3600" dirty="0">
                <a:solidFill>
                  <a:schemeClr val="tx2"/>
                </a:solidFill>
              </a:rPr>
              <a:t>ordonnancement d’un atelier avec ressources de transport</a:t>
            </a:r>
            <a:endParaRPr lang="fr-FR" altLang="fr-FR" sz="3600" dirty="0">
              <a:solidFill>
                <a:schemeClr val="tx2"/>
              </a:solidFill>
            </a:endParaRPr>
          </a:p>
        </p:txBody>
      </p:sp>
      <p:pic>
        <p:nvPicPr>
          <p:cNvPr id="16394" name="Picture 27" descr="bande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6228"/>
            <a:ext cx="9144000" cy="45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533400" y="5791200"/>
            <a:ext cx="33528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fr-FR" altLang="fr-FR" sz="1800" b="1" baseline="0">
                <a:solidFill>
                  <a:srgbClr val="B8505D"/>
                </a:solidFill>
                <a:latin typeface="Tahoma" charset="0"/>
              </a:rPr>
              <a:t>www.utbm.fr</a:t>
            </a:r>
          </a:p>
        </p:txBody>
      </p:sp>
      <p:sp>
        <p:nvSpPr>
          <p:cNvPr id="16396" name="Text Box 35"/>
          <p:cNvSpPr txBox="1">
            <a:spLocks noChangeArrowheads="1"/>
          </p:cNvSpPr>
          <p:nvPr/>
        </p:nvSpPr>
        <p:spPr bwMode="auto">
          <a:xfrm>
            <a:off x="609600" y="4115733"/>
            <a:ext cx="64008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charset="2"/>
              <a:buNone/>
            </a:pPr>
            <a:r>
              <a:rPr lang="fr-FR" altLang="fr-FR" sz="1800" dirty="0">
                <a:solidFill>
                  <a:schemeClr val="tx1">
                    <a:lumMod val="50000"/>
                  </a:schemeClr>
                </a:solidFill>
              </a:rPr>
              <a:t>Thèse commencée le </a:t>
            </a:r>
            <a:r>
              <a:rPr lang="fr-FR" altLang="fr-FR" dirty="0" smtClean="0">
                <a:solidFill>
                  <a:schemeClr val="tx1">
                    <a:lumMod val="50000"/>
                  </a:schemeClr>
                </a:solidFill>
              </a:rPr>
              <a:t>01/10/2016</a:t>
            </a:r>
            <a:r>
              <a:rPr lang="fr-FR" altLang="fr-FR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fr-FR" altLang="fr-FR" sz="2000" dirty="0">
              <a:solidFill>
                <a:schemeClr val="tx1">
                  <a:lumMod val="50000"/>
                </a:schemeClr>
              </a:solidFill>
            </a:endParaRPr>
          </a:p>
          <a:p>
            <a:pPr eaLnBrk="1" hangingPunct="1">
              <a:buFont typeface="Wingdings" charset="2"/>
              <a:buNone/>
            </a:pPr>
            <a:endParaRPr lang="en-US" altLang="fr-FR" sz="1100" dirty="0">
              <a:solidFill>
                <a:schemeClr val="tx1">
                  <a:lumMod val="50000"/>
                </a:schemeClr>
              </a:solidFill>
            </a:endParaRPr>
          </a:p>
          <a:p>
            <a:pPr eaLnBrk="1" hangingPunct="1">
              <a:buFont typeface="Wingdings" charset="2"/>
              <a:buNone/>
            </a:pPr>
            <a:r>
              <a:rPr lang="en-US" altLang="fr-FR" sz="3600" dirty="0" err="1">
                <a:solidFill>
                  <a:schemeClr val="tx1">
                    <a:lumMod val="50000"/>
                  </a:schemeClr>
                </a:solidFill>
              </a:rPr>
              <a:t>Emna</a:t>
            </a:r>
            <a:r>
              <a:rPr lang="en-US" altLang="fr-FR" sz="3600" dirty="0">
                <a:solidFill>
                  <a:schemeClr val="tx1">
                    <a:lumMod val="50000"/>
                  </a:schemeClr>
                </a:solidFill>
              </a:rPr>
              <a:t> LAAJILI</a:t>
            </a:r>
          </a:p>
        </p:txBody>
      </p:sp>
      <p:sp>
        <p:nvSpPr>
          <p:cNvPr id="16398" name="Rectangle 8"/>
          <p:cNvSpPr>
            <a:spLocks noChangeArrowheads="1"/>
          </p:cNvSpPr>
          <p:nvPr/>
        </p:nvSpPr>
        <p:spPr bwMode="auto">
          <a:xfrm>
            <a:off x="4598988" y="6535738"/>
            <a:ext cx="1917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0066FF"/>
                </a:solidFill>
              </a:rPr>
              <a:t>OP</a:t>
            </a:r>
            <a:r>
              <a:rPr lang="fr-FR" altLang="fr-FR" sz="1800"/>
              <a:t>timisation </a:t>
            </a:r>
            <a:r>
              <a:rPr lang="fr-FR" altLang="fr-FR" sz="1800" b="1">
                <a:solidFill>
                  <a:srgbClr val="0066FF"/>
                </a:solidFill>
              </a:rPr>
              <a:t>E</a:t>
            </a:r>
            <a:r>
              <a:rPr lang="fr-FR" altLang="fr-FR" sz="1800"/>
              <a:t>t </a:t>
            </a:r>
            <a:r>
              <a:rPr lang="fr-FR" altLang="fr-FR" sz="1800" b="1">
                <a:solidFill>
                  <a:srgbClr val="0066FF"/>
                </a:solidFill>
              </a:rPr>
              <a:t>R</a:t>
            </a:r>
            <a:r>
              <a:rPr lang="fr-FR" altLang="fr-FR" sz="1800"/>
              <a:t>ése</a:t>
            </a:r>
            <a:r>
              <a:rPr lang="fr-FR" altLang="fr-FR" sz="1800" b="1">
                <a:solidFill>
                  <a:srgbClr val="0066FF"/>
                </a:solidFill>
              </a:rPr>
              <a:t>A</a:t>
            </a:r>
            <a:r>
              <a:rPr lang="fr-FR" altLang="fr-FR" sz="1800"/>
              <a:t>ux</a:t>
            </a:r>
          </a:p>
        </p:txBody>
      </p:sp>
      <p:sp>
        <p:nvSpPr>
          <p:cNvPr id="16399" name="WordArt 1"/>
          <p:cNvSpPr txBox="1">
            <a:spLocks noChangeArrowheads="1" noChangeShapeType="1"/>
          </p:cNvSpPr>
          <p:nvPr/>
        </p:nvSpPr>
        <p:spPr bwMode="auto">
          <a:xfrm>
            <a:off x="4810125" y="6305550"/>
            <a:ext cx="14970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ts val="500"/>
              </a:spcBef>
              <a:spcAft>
                <a:spcPts val="500"/>
              </a:spcAft>
            </a:pPr>
            <a:r>
              <a:rPr lang="en-GB" altLang="fr-FR" sz="2800" dirty="0">
                <a:solidFill>
                  <a:srgbClr val="3366FF"/>
                </a:solidFill>
                <a:latin typeface="Arial Black" charset="0"/>
              </a:rPr>
              <a:t>OPERA</a:t>
            </a:r>
            <a:endParaRPr lang="fr-FR" altLang="fr-FR" sz="2800" dirty="0">
              <a:latin typeface="Times New Roman" charset="0"/>
            </a:endParaRPr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937855"/>
              </p:ext>
            </p:extLst>
          </p:nvPr>
        </p:nvGraphicFramePr>
        <p:xfrm>
          <a:off x="609600" y="4867518"/>
          <a:ext cx="8368145" cy="726832"/>
        </p:xfrm>
        <a:graphic>
          <a:graphicData uri="http://schemas.openxmlformats.org/drawingml/2006/table">
            <a:tbl>
              <a:tblPr/>
              <a:tblGrid>
                <a:gridCol w="23006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84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689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268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charset="2"/>
                        <a:defRPr>
                          <a:solidFill>
                            <a:schemeClr val="bg2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bg2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850D"/>
                        </a:buClr>
                        <a:defRPr sz="1400">
                          <a:solidFill>
                            <a:schemeClr val="bg2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entury Schoolbook" charset="0"/>
                          <a:ea typeface="SimSun" charset="-122"/>
                        </a:rPr>
                        <a:t>Directeurs </a:t>
                      </a: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entury Schoolbook" charset="0"/>
                          <a:ea typeface="SimSun" charset="-122"/>
                        </a:rPr>
                        <a:t>de Thèse</a:t>
                      </a:r>
                      <a:endParaRPr kumimoji="0" lang="en-US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SimSun" charset="-12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entury Schoolbook" charset="0"/>
                        <a:ea typeface="SimSun" charset="-12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entury Schoolbook" charset="0"/>
                          <a:ea typeface="SimSun" charset="-122"/>
                        </a:rPr>
                        <a:t>Co-Directeur</a:t>
                      </a:r>
                      <a:endParaRPr kumimoji="0" lang="en-US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charset="2"/>
                        <a:defRPr>
                          <a:solidFill>
                            <a:schemeClr val="bg2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bg2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850D"/>
                        </a:buClr>
                        <a:defRPr sz="1400">
                          <a:solidFill>
                            <a:schemeClr val="bg2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entury Schoolbook" charset="0"/>
                          <a:ea typeface="SimSun" charset="-122"/>
                        </a:rPr>
                        <a:t>MANIER Marie-Ange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entury Schoolbook" charset="0"/>
                          <a:ea typeface="SimSun" charset="-122"/>
                        </a:rPr>
                        <a:t>NICOD Jean-Marc</a:t>
                      </a:r>
                      <a:endParaRPr kumimoji="0" lang="en-US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SimSun" charset="-12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entury Schoolbook" charset="0"/>
                          <a:ea typeface="SimSun" charset="-122"/>
                        </a:rPr>
                        <a:t>LAMROUS Sid</a:t>
                      </a:r>
                      <a:endParaRPr kumimoji="0" lang="en-US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charset="2"/>
                        <a:defRPr>
                          <a:solidFill>
                            <a:schemeClr val="bg2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charset="2"/>
                        <a:defRPr sz="2400">
                          <a:solidFill>
                            <a:schemeClr val="bg2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850D"/>
                        </a:buClr>
                        <a:defRPr sz="1400">
                          <a:solidFill>
                            <a:schemeClr val="bg2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entury Schoolbook" charset="0"/>
                          <a:ea typeface="SimSun" charset="-122"/>
                        </a:rPr>
                        <a:t>HDR, OPERA/UTBM</a:t>
                      </a:r>
                      <a:endParaRPr kumimoji="0" lang="en-US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SimSun" charset="-12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entury Schoolbook" charset="0"/>
                          <a:ea typeface="SimSun" charset="-122"/>
                        </a:rPr>
                        <a:t>Professeur, </a:t>
                      </a:r>
                      <a:r>
                        <a:rPr lang="fr-FR" sz="14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 charset="0"/>
                        </a:rPr>
                        <a:t>FEMTO-ST/DISC UFR ST</a:t>
                      </a:r>
                      <a:endParaRPr kumimoji="0" lang="fr-FR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entury Schoolbook" charset="0"/>
                        <a:ea typeface="SimSun" charset="-12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entury Schoolbook" charset="0"/>
                          <a:ea typeface="SimSun" charset="-122"/>
                        </a:rPr>
                        <a:t>MdC</a:t>
                      </a: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entury Schoolbook" charset="0"/>
                          <a:ea typeface="SimSun" charset="-122"/>
                        </a:rPr>
                        <a:t>, </a:t>
                      </a: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entury Schoolbook" charset="0"/>
                          <a:ea typeface="SimSun" charset="-122"/>
                        </a:rPr>
                        <a:t>OPERA/UTBM</a:t>
                      </a:r>
                      <a:endParaRPr kumimoji="0" lang="en-US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" name="Picture 21" descr="utbmp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7" y="6249988"/>
            <a:ext cx="1462396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52" y="6210907"/>
            <a:ext cx="1227739" cy="582613"/>
          </a:xfrm>
          <a:prstGeom prst="rect">
            <a:avLst/>
          </a:prstGeom>
        </p:spPr>
      </p:pic>
      <p:sp>
        <p:nvSpPr>
          <p:cNvPr id="22" name="WordArt 1"/>
          <p:cNvSpPr txBox="1">
            <a:spLocks noChangeArrowheads="1" noChangeShapeType="1"/>
          </p:cNvSpPr>
          <p:nvPr/>
        </p:nvSpPr>
        <p:spPr bwMode="auto">
          <a:xfrm>
            <a:off x="5513387" y="6305550"/>
            <a:ext cx="14970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ts val="500"/>
              </a:spcBef>
              <a:spcAft>
                <a:spcPts val="500"/>
              </a:spcAft>
            </a:pPr>
            <a:r>
              <a:rPr lang="en-GB" altLang="fr-FR" sz="2800">
                <a:solidFill>
                  <a:srgbClr val="3366FF"/>
                </a:solidFill>
                <a:latin typeface="Arial Black" charset="0"/>
              </a:rPr>
              <a:t>OPERA</a:t>
            </a:r>
            <a:endParaRPr lang="fr-FR" altLang="fr-FR" sz="2800" dirty="0">
              <a:latin typeface="Times New Roman" charset="0"/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5303043" y="6553994"/>
            <a:ext cx="1917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r-FR" altLang="fr-FR" sz="1800" b="1" dirty="0" err="1">
                <a:solidFill>
                  <a:srgbClr val="0066FF"/>
                </a:solidFill>
              </a:rPr>
              <a:t>OP</a:t>
            </a:r>
            <a:r>
              <a:rPr lang="fr-FR" altLang="fr-FR" sz="1800" dirty="0" err="1">
                <a:solidFill>
                  <a:schemeClr val="tx2"/>
                </a:solidFill>
              </a:rPr>
              <a:t>timisation</a:t>
            </a:r>
            <a:r>
              <a:rPr lang="fr-FR" altLang="fr-FR" sz="1800" dirty="0"/>
              <a:t> </a:t>
            </a:r>
            <a:r>
              <a:rPr lang="fr-FR" altLang="fr-FR" sz="1800" b="1" dirty="0">
                <a:solidFill>
                  <a:srgbClr val="0066FF"/>
                </a:solidFill>
              </a:rPr>
              <a:t>E</a:t>
            </a:r>
            <a:r>
              <a:rPr lang="fr-FR" altLang="fr-FR" sz="1800" dirty="0">
                <a:solidFill>
                  <a:schemeClr val="tx2"/>
                </a:solidFill>
              </a:rPr>
              <a:t>t</a:t>
            </a:r>
            <a:r>
              <a:rPr lang="fr-FR" altLang="fr-FR" sz="1800" dirty="0"/>
              <a:t> </a:t>
            </a:r>
            <a:r>
              <a:rPr lang="fr-FR" altLang="fr-FR" sz="1800" b="1" dirty="0" err="1">
                <a:solidFill>
                  <a:srgbClr val="0066FF"/>
                </a:solidFill>
              </a:rPr>
              <a:t>R</a:t>
            </a:r>
            <a:r>
              <a:rPr lang="fr-FR" altLang="fr-FR" sz="1800" dirty="0" err="1">
                <a:solidFill>
                  <a:schemeClr val="tx2"/>
                </a:solidFill>
              </a:rPr>
              <a:t>ése</a:t>
            </a:r>
            <a:r>
              <a:rPr lang="fr-FR" altLang="fr-FR" sz="1800" b="1" dirty="0" err="1">
                <a:solidFill>
                  <a:srgbClr val="0066FF"/>
                </a:solidFill>
              </a:rPr>
              <a:t>A</a:t>
            </a:r>
            <a:r>
              <a:rPr lang="fr-FR" altLang="fr-FR" sz="1800" dirty="0" err="1">
                <a:solidFill>
                  <a:schemeClr val="tx2"/>
                </a:solidFill>
              </a:rPr>
              <a:t>ux</a:t>
            </a:r>
            <a:endParaRPr lang="fr-FR" altLang="fr-FR" sz="1800" dirty="0">
              <a:solidFill>
                <a:schemeClr val="tx2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043"/>
            <a:ext cx="2259013" cy="1503271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8826" y="-10813"/>
            <a:ext cx="1805174" cy="150704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6" r="21598"/>
          <a:stretch/>
        </p:blipFill>
        <p:spPr>
          <a:xfrm>
            <a:off x="2066306" y="-10813"/>
            <a:ext cx="5739346" cy="150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1219" y="652462"/>
            <a:ext cx="8623300" cy="528638"/>
          </a:xfrm>
        </p:spPr>
        <p:txBody>
          <a:bodyPr/>
          <a:lstStyle/>
          <a:p>
            <a:pPr eaLnBrk="1" hangingPunct="1"/>
            <a:r>
              <a:rPr lang="fr-FR" altLang="fr-FR" sz="3600" dirty="0" smtClean="0">
                <a:solidFill>
                  <a:srgbClr val="0000FF"/>
                </a:solidFill>
              </a:rPr>
              <a:t>Parallélisme pour </a:t>
            </a:r>
            <a:r>
              <a:rPr lang="fr-FR" altLang="fr-FR" sz="3600" dirty="0">
                <a:solidFill>
                  <a:srgbClr val="0000FF"/>
                </a:solidFill>
              </a:rPr>
              <a:t>u</a:t>
            </a:r>
            <a:r>
              <a:rPr lang="fr-FR" altLang="fr-FR" sz="3600" dirty="0" smtClean="0">
                <a:solidFill>
                  <a:srgbClr val="0000FF"/>
                </a:solidFill>
              </a:rPr>
              <a:t>n front de Pareto  </a:t>
            </a:r>
            <a:endParaRPr lang="en-US" altLang="fr-FR" sz="2000" dirty="0">
              <a:solidFill>
                <a:srgbClr val="0000FF"/>
              </a:solidFill>
            </a:endParaRPr>
          </a:p>
        </p:txBody>
      </p:sp>
      <p:grpSp>
        <p:nvGrpSpPr>
          <p:cNvPr id="11278" name="Group 14"/>
          <p:cNvGrpSpPr>
            <a:grpSpLocks/>
          </p:cNvGrpSpPr>
          <p:nvPr/>
        </p:nvGrpSpPr>
        <p:grpSpPr bwMode="auto">
          <a:xfrm>
            <a:off x="139700" y="149225"/>
            <a:ext cx="7846207" cy="371476"/>
            <a:chOff x="88" y="94"/>
            <a:chExt cx="4785" cy="234"/>
          </a:xfrm>
        </p:grpSpPr>
        <p:sp>
          <p:nvSpPr>
            <p:cNvPr id="11273" name="Text Box 9"/>
            <p:cNvSpPr txBox="1">
              <a:spLocks noChangeArrowheads="1"/>
            </p:cNvSpPr>
            <p:nvPr/>
          </p:nvSpPr>
          <p:spPr bwMode="auto">
            <a:xfrm>
              <a:off x="88" y="97"/>
              <a:ext cx="868" cy="23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 dirty="0">
                  <a:solidFill>
                    <a:schemeClr val="folHlink"/>
                  </a:solidFill>
                  <a:latin typeface="Times New Roman" charset="0"/>
                </a:rPr>
                <a:t>Etat de l’art</a:t>
              </a:r>
            </a:p>
          </p:txBody>
        </p:sp>
        <p:sp>
          <p:nvSpPr>
            <p:cNvPr id="11274" name="Text Box 10"/>
            <p:cNvSpPr txBox="1">
              <a:spLocks noChangeArrowheads="1"/>
            </p:cNvSpPr>
            <p:nvPr/>
          </p:nvSpPr>
          <p:spPr bwMode="auto">
            <a:xfrm>
              <a:off x="952" y="96"/>
              <a:ext cx="572" cy="23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 dirty="0">
                  <a:solidFill>
                    <a:schemeClr val="folHlink"/>
                  </a:solidFill>
                  <a:latin typeface="Times New Roman" charset="0"/>
                </a:rPr>
                <a:t>Modèle</a:t>
              </a:r>
            </a:p>
          </p:txBody>
        </p:sp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1524" y="95"/>
              <a:ext cx="932" cy="23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 dirty="0" smtClean="0">
                  <a:solidFill>
                    <a:schemeClr val="folHlink"/>
                  </a:solidFill>
                  <a:latin typeface="Times New Roman" charset="0"/>
                </a:rPr>
                <a:t>Optimisation</a:t>
              </a:r>
              <a:endParaRPr lang="fr-FR" altLang="fr-FR" b="1" dirty="0">
                <a:solidFill>
                  <a:schemeClr val="folHlink"/>
                </a:solidFill>
                <a:latin typeface="Times New Roman" charset="0"/>
              </a:endParaRPr>
            </a:p>
          </p:txBody>
        </p:sp>
        <p:sp>
          <p:nvSpPr>
            <p:cNvPr id="11276" name="Text Box 12"/>
            <p:cNvSpPr txBox="1">
              <a:spLocks noChangeArrowheads="1"/>
            </p:cNvSpPr>
            <p:nvPr/>
          </p:nvSpPr>
          <p:spPr bwMode="auto">
            <a:xfrm>
              <a:off x="2456" y="94"/>
              <a:ext cx="868" cy="23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altLang="zh-CN" b="1" dirty="0" smtClean="0">
                  <a:solidFill>
                    <a:schemeClr val="folHlink"/>
                  </a:solidFill>
                  <a:latin typeface="Times New Roman" charset="0"/>
                </a:rPr>
                <a:t>Evaluation</a:t>
              </a:r>
              <a:endParaRPr lang="fr-FR" altLang="fr-FR" b="1" dirty="0">
                <a:solidFill>
                  <a:schemeClr val="folHlink"/>
                </a:solidFill>
                <a:latin typeface="Times New Roman" charset="0"/>
              </a:endParaRPr>
            </a:p>
          </p:txBody>
        </p:sp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>
              <a:off x="3324" y="94"/>
              <a:ext cx="1549" cy="23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altLang="fr-FR" b="1" dirty="0" smtClean="0">
                  <a:solidFill>
                    <a:schemeClr val="folHlink"/>
                  </a:solidFill>
                  <a:latin typeface="Times New Roman" charset="0"/>
                </a:rPr>
                <a:t>Simulation (SAD)</a:t>
              </a:r>
              <a:endParaRPr lang="fr-FR" altLang="fr-FR" b="1" dirty="0">
                <a:solidFill>
                  <a:schemeClr val="folHlink"/>
                </a:solidFill>
                <a:latin typeface="Times New Roman" charset="0"/>
              </a:endParaRPr>
            </a:p>
          </p:txBody>
        </p:sp>
      </p:grpSp>
      <p:grpSp>
        <p:nvGrpSpPr>
          <p:cNvPr id="7" name="Grouper 6"/>
          <p:cNvGrpSpPr/>
          <p:nvPr/>
        </p:nvGrpSpPr>
        <p:grpSpPr>
          <a:xfrm>
            <a:off x="326217" y="1312861"/>
            <a:ext cx="6601769" cy="4603562"/>
            <a:chOff x="683064" y="1182688"/>
            <a:chExt cx="7302843" cy="5092437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064" y="1182688"/>
              <a:ext cx="7302843" cy="50924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Rectangle 4"/>
            <p:cNvSpPr/>
            <p:nvPr/>
          </p:nvSpPr>
          <p:spPr bwMode="auto">
            <a:xfrm>
              <a:off x="4103149" y="5712791"/>
              <a:ext cx="231336" cy="2643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3" name="Grouper 12"/>
          <p:cNvGrpSpPr/>
          <p:nvPr/>
        </p:nvGrpSpPr>
        <p:grpSpPr>
          <a:xfrm>
            <a:off x="7035030" y="1764760"/>
            <a:ext cx="1886763" cy="1731954"/>
            <a:chOff x="7035030" y="1764760"/>
            <a:chExt cx="1886763" cy="1731954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9"/>
            <a:stretch/>
          </p:blipFill>
          <p:spPr>
            <a:xfrm>
              <a:off x="7250806" y="1764760"/>
              <a:ext cx="1670987" cy="14549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ZoneTexte 9"/>
            <p:cNvSpPr txBox="1"/>
            <p:nvPr/>
          </p:nvSpPr>
          <p:spPr>
            <a:xfrm>
              <a:off x="7473049" y="3219715"/>
              <a:ext cx="11492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/>
                <a:t>Nbr</a:t>
              </a:r>
              <a:r>
                <a:rPr lang="fr-FR" sz="1200" dirty="0" smtClean="0"/>
                <a:t>. de robots</a:t>
              </a:r>
              <a:endParaRPr lang="fr-FR" sz="1200" dirty="0"/>
            </a:p>
          </p:txBody>
        </p:sp>
        <p:sp>
          <p:nvSpPr>
            <p:cNvPr id="18" name="ZoneTexte 17"/>
            <p:cNvSpPr txBox="1"/>
            <p:nvPr/>
          </p:nvSpPr>
          <p:spPr>
            <a:xfrm rot="16200000">
              <a:off x="6551853" y="2353738"/>
              <a:ext cx="12433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Temps de cycle</a:t>
              </a:r>
              <a:endParaRPr lang="fr-FR" sz="1200" dirty="0"/>
            </a:p>
          </p:txBody>
        </p:sp>
      </p:grpSp>
      <p:cxnSp>
        <p:nvCxnSpPr>
          <p:cNvPr id="12" name="Connecteur droit 11"/>
          <p:cNvCxnSpPr/>
          <p:nvPr/>
        </p:nvCxnSpPr>
        <p:spPr bwMode="auto">
          <a:xfrm>
            <a:off x="7250806" y="3219715"/>
            <a:ext cx="1593713" cy="0"/>
          </a:xfrm>
          <a:prstGeom prst="line">
            <a:avLst/>
          </a:prstGeom>
          <a:solidFill>
            <a:schemeClr val="hlink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altLang="fr-FR" dirty="0" smtClean="0"/>
              <a:t> </a:t>
            </a:r>
            <a:fld id="{52996BB4-FF0D-EE4C-BC6E-182286E010EB}" type="slidenum">
              <a:rPr lang="fr-FR" altLang="fr-FR" sz="1100" smtClean="0"/>
              <a:pPr/>
              <a:t>10</a:t>
            </a:fld>
            <a:r>
              <a:rPr lang="fr-FR" altLang="fr-FR" sz="1100" dirty="0" smtClean="0"/>
              <a:t>/13</a:t>
            </a:r>
            <a:endParaRPr lang="fr-FR" altLang="fr-FR" sz="1100" dirty="0"/>
          </a:p>
        </p:txBody>
      </p:sp>
    </p:spTree>
    <p:extLst>
      <p:ext uri="{BB962C8B-B14F-4D97-AF65-F5344CB8AC3E}">
        <p14:creationId xmlns:p14="http://schemas.microsoft.com/office/powerpoint/2010/main" val="151742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02625" y="669290"/>
            <a:ext cx="8623300" cy="580390"/>
          </a:xfrm>
        </p:spPr>
        <p:txBody>
          <a:bodyPr/>
          <a:lstStyle/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fr-FR" altLang="fr-FR" dirty="0" smtClean="0">
                <a:solidFill>
                  <a:srgbClr val="0000FF"/>
                </a:solidFill>
              </a:rPr>
              <a:t>Evaluation sur des :</a:t>
            </a:r>
            <a:endParaRPr lang="fr-FR" altLang="fr-FR" dirty="0">
              <a:solidFill>
                <a:srgbClr val="0000FF"/>
              </a:solidFill>
            </a:endParaRPr>
          </a:p>
        </p:txBody>
      </p:sp>
      <p:grpSp>
        <p:nvGrpSpPr>
          <p:cNvPr id="11278" name="Group 14"/>
          <p:cNvGrpSpPr>
            <a:grpSpLocks/>
          </p:cNvGrpSpPr>
          <p:nvPr/>
        </p:nvGrpSpPr>
        <p:grpSpPr bwMode="auto">
          <a:xfrm>
            <a:off x="139700" y="149225"/>
            <a:ext cx="7846207" cy="371476"/>
            <a:chOff x="88" y="94"/>
            <a:chExt cx="4785" cy="234"/>
          </a:xfrm>
        </p:grpSpPr>
        <p:sp>
          <p:nvSpPr>
            <p:cNvPr id="11273" name="Text Box 9"/>
            <p:cNvSpPr txBox="1">
              <a:spLocks noChangeArrowheads="1"/>
            </p:cNvSpPr>
            <p:nvPr/>
          </p:nvSpPr>
          <p:spPr bwMode="auto">
            <a:xfrm>
              <a:off x="88" y="97"/>
              <a:ext cx="868" cy="23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 dirty="0">
                  <a:solidFill>
                    <a:schemeClr val="folHlink"/>
                  </a:solidFill>
                  <a:latin typeface="Times New Roman" charset="0"/>
                </a:rPr>
                <a:t>Etat de l’art</a:t>
              </a:r>
            </a:p>
          </p:txBody>
        </p:sp>
        <p:sp>
          <p:nvSpPr>
            <p:cNvPr id="11274" name="Text Box 10"/>
            <p:cNvSpPr txBox="1">
              <a:spLocks noChangeArrowheads="1"/>
            </p:cNvSpPr>
            <p:nvPr/>
          </p:nvSpPr>
          <p:spPr bwMode="auto">
            <a:xfrm>
              <a:off x="952" y="96"/>
              <a:ext cx="572" cy="23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 dirty="0">
                  <a:solidFill>
                    <a:schemeClr val="folHlink"/>
                  </a:solidFill>
                  <a:latin typeface="Times New Roman" charset="0"/>
                </a:rPr>
                <a:t>Modèle</a:t>
              </a:r>
            </a:p>
          </p:txBody>
        </p:sp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1524" y="95"/>
              <a:ext cx="932" cy="23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 dirty="0" smtClean="0">
                  <a:solidFill>
                    <a:schemeClr val="folHlink"/>
                  </a:solidFill>
                  <a:latin typeface="Times New Roman" charset="0"/>
                </a:rPr>
                <a:t>Optimisation</a:t>
              </a:r>
              <a:endParaRPr lang="fr-FR" altLang="fr-FR" b="1" dirty="0">
                <a:solidFill>
                  <a:schemeClr val="folHlink"/>
                </a:solidFill>
                <a:latin typeface="Times New Roman" charset="0"/>
              </a:endParaRPr>
            </a:p>
          </p:txBody>
        </p:sp>
        <p:sp>
          <p:nvSpPr>
            <p:cNvPr id="11276" name="Text Box 12"/>
            <p:cNvSpPr txBox="1">
              <a:spLocks noChangeArrowheads="1"/>
            </p:cNvSpPr>
            <p:nvPr/>
          </p:nvSpPr>
          <p:spPr bwMode="auto">
            <a:xfrm>
              <a:off x="2456" y="94"/>
              <a:ext cx="868" cy="23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altLang="zh-CN" b="1" dirty="0" smtClean="0">
                  <a:solidFill>
                    <a:schemeClr val="folHlink"/>
                  </a:solidFill>
                  <a:latin typeface="Times New Roman" charset="0"/>
                </a:rPr>
                <a:t>Evaluation</a:t>
              </a:r>
              <a:endParaRPr lang="fr-FR" altLang="fr-FR" b="1" dirty="0">
                <a:solidFill>
                  <a:schemeClr val="folHlink"/>
                </a:solidFill>
                <a:latin typeface="Times New Roman" charset="0"/>
              </a:endParaRPr>
            </a:p>
          </p:txBody>
        </p:sp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>
              <a:off x="3324" y="94"/>
              <a:ext cx="1549" cy="23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altLang="fr-FR" b="1" dirty="0" smtClean="0">
                  <a:solidFill>
                    <a:schemeClr val="folHlink"/>
                  </a:solidFill>
                  <a:latin typeface="Times New Roman" charset="0"/>
                </a:rPr>
                <a:t>Simulation (SAD)</a:t>
              </a:r>
              <a:endParaRPr lang="fr-FR" altLang="fr-FR" b="1" dirty="0">
                <a:solidFill>
                  <a:schemeClr val="folHlink"/>
                </a:solidFill>
                <a:latin typeface="Times New Roman" charset="0"/>
              </a:endParaRPr>
            </a:p>
          </p:txBody>
        </p:sp>
      </p:grp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22632" y="1249681"/>
            <a:ext cx="8623300" cy="10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Arial" charset="0"/>
                <a:cs typeface="+mj-cs"/>
              </a:defRPr>
            </a:lvl1pPr>
            <a:lvl2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2pPr>
            <a:lvl3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3pPr>
            <a:lvl4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457200" indent="-457200">
              <a:buFont typeface="Arial" charset="0"/>
              <a:buChar char="•"/>
            </a:pPr>
            <a:r>
              <a:rPr lang="fr-FR" altLang="fr-FR" kern="0" dirty="0" smtClean="0">
                <a:solidFill>
                  <a:srgbClr val="0000FF"/>
                </a:solidFill>
              </a:rPr>
              <a:t>Benchmarks de la littérature</a:t>
            </a:r>
          </a:p>
          <a:p>
            <a:pPr marL="457200" indent="-457200">
              <a:buFont typeface="Arial" charset="0"/>
              <a:buChar char="•"/>
            </a:pPr>
            <a:r>
              <a:rPr lang="fr-FR" kern="0" dirty="0" smtClean="0">
                <a:solidFill>
                  <a:srgbClr val="0000FF"/>
                </a:solidFill>
              </a:rPr>
              <a:t>Benchmarks de l’équipe (en cours de construction)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23" y="2426469"/>
            <a:ext cx="7053784" cy="3668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altLang="fr-FR" dirty="0" smtClean="0"/>
              <a:t> </a:t>
            </a:r>
            <a:fld id="{52996BB4-FF0D-EE4C-BC6E-182286E010EB}" type="slidenum">
              <a:rPr lang="fr-FR" altLang="fr-FR" sz="1100" smtClean="0"/>
              <a:pPr/>
              <a:t>11</a:t>
            </a:fld>
            <a:r>
              <a:rPr lang="fr-FR" altLang="fr-FR" sz="1100" dirty="0" smtClean="0"/>
              <a:t>/13</a:t>
            </a:r>
            <a:endParaRPr lang="fr-FR" altLang="fr-FR" sz="1100" dirty="0"/>
          </a:p>
        </p:txBody>
      </p:sp>
    </p:spTree>
    <p:extLst>
      <p:ext uri="{BB962C8B-B14F-4D97-AF65-F5344CB8AC3E}">
        <p14:creationId xmlns:p14="http://schemas.microsoft.com/office/powerpoint/2010/main" val="180361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68489" y="736435"/>
            <a:ext cx="8623300" cy="528638"/>
          </a:xfrm>
        </p:spPr>
        <p:txBody>
          <a:bodyPr/>
          <a:lstStyle/>
          <a:p>
            <a:pPr eaLnBrk="1" hangingPunct="1"/>
            <a:r>
              <a:rPr lang="fr-FR" altLang="fr-FR" sz="3600" dirty="0" smtClean="0">
                <a:solidFill>
                  <a:srgbClr val="0000FF"/>
                </a:solidFill>
              </a:rPr>
              <a:t>Système d’aide à la décision</a:t>
            </a:r>
            <a:endParaRPr lang="en-US" altLang="fr-FR" sz="2000" dirty="0">
              <a:solidFill>
                <a:srgbClr val="0000FF"/>
              </a:solidFill>
            </a:endParaRPr>
          </a:p>
        </p:txBody>
      </p:sp>
      <p:grpSp>
        <p:nvGrpSpPr>
          <p:cNvPr id="11278" name="Group 14"/>
          <p:cNvGrpSpPr>
            <a:grpSpLocks/>
          </p:cNvGrpSpPr>
          <p:nvPr/>
        </p:nvGrpSpPr>
        <p:grpSpPr bwMode="auto">
          <a:xfrm>
            <a:off x="139700" y="149225"/>
            <a:ext cx="7846207" cy="371476"/>
            <a:chOff x="88" y="94"/>
            <a:chExt cx="4785" cy="234"/>
          </a:xfrm>
        </p:grpSpPr>
        <p:sp>
          <p:nvSpPr>
            <p:cNvPr id="11273" name="Text Box 9"/>
            <p:cNvSpPr txBox="1">
              <a:spLocks noChangeArrowheads="1"/>
            </p:cNvSpPr>
            <p:nvPr/>
          </p:nvSpPr>
          <p:spPr bwMode="auto">
            <a:xfrm>
              <a:off x="88" y="97"/>
              <a:ext cx="868" cy="23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 dirty="0">
                  <a:solidFill>
                    <a:schemeClr val="folHlink"/>
                  </a:solidFill>
                  <a:latin typeface="Times New Roman" charset="0"/>
                </a:rPr>
                <a:t>Etat de l’art</a:t>
              </a:r>
            </a:p>
          </p:txBody>
        </p:sp>
        <p:sp>
          <p:nvSpPr>
            <p:cNvPr id="11274" name="Text Box 10"/>
            <p:cNvSpPr txBox="1">
              <a:spLocks noChangeArrowheads="1"/>
            </p:cNvSpPr>
            <p:nvPr/>
          </p:nvSpPr>
          <p:spPr bwMode="auto">
            <a:xfrm>
              <a:off x="952" y="96"/>
              <a:ext cx="572" cy="23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 dirty="0">
                  <a:solidFill>
                    <a:schemeClr val="folHlink"/>
                  </a:solidFill>
                  <a:latin typeface="Times New Roman" charset="0"/>
                </a:rPr>
                <a:t>Modèle</a:t>
              </a:r>
            </a:p>
          </p:txBody>
        </p:sp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1524" y="95"/>
              <a:ext cx="932" cy="23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 dirty="0" smtClean="0">
                  <a:solidFill>
                    <a:schemeClr val="folHlink"/>
                  </a:solidFill>
                  <a:latin typeface="Times New Roman" charset="0"/>
                </a:rPr>
                <a:t>Optimisation</a:t>
              </a:r>
              <a:endParaRPr lang="fr-FR" altLang="fr-FR" b="1" dirty="0">
                <a:solidFill>
                  <a:schemeClr val="folHlink"/>
                </a:solidFill>
                <a:latin typeface="Times New Roman" charset="0"/>
              </a:endParaRPr>
            </a:p>
          </p:txBody>
        </p:sp>
        <p:sp>
          <p:nvSpPr>
            <p:cNvPr id="11276" name="Text Box 12"/>
            <p:cNvSpPr txBox="1">
              <a:spLocks noChangeArrowheads="1"/>
            </p:cNvSpPr>
            <p:nvPr/>
          </p:nvSpPr>
          <p:spPr bwMode="auto">
            <a:xfrm>
              <a:off x="2456" y="94"/>
              <a:ext cx="868" cy="23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altLang="zh-CN" b="1" dirty="0" smtClean="0">
                  <a:solidFill>
                    <a:schemeClr val="folHlink"/>
                  </a:solidFill>
                  <a:latin typeface="Times New Roman" charset="0"/>
                </a:rPr>
                <a:t>Evaluation</a:t>
              </a:r>
              <a:endParaRPr lang="fr-FR" altLang="fr-FR" b="1" dirty="0">
                <a:solidFill>
                  <a:schemeClr val="folHlink"/>
                </a:solidFill>
                <a:latin typeface="Times New Roman" charset="0"/>
              </a:endParaRPr>
            </a:p>
          </p:txBody>
        </p:sp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>
              <a:off x="3324" y="94"/>
              <a:ext cx="1549" cy="23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altLang="fr-FR" b="1" dirty="0" smtClean="0">
                  <a:solidFill>
                    <a:schemeClr val="folHlink"/>
                  </a:solidFill>
                  <a:latin typeface="Times New Roman" charset="0"/>
                </a:rPr>
                <a:t>Simulation (SAD)</a:t>
              </a:r>
              <a:endParaRPr lang="fr-FR" altLang="fr-FR" b="1" dirty="0">
                <a:solidFill>
                  <a:schemeClr val="folHlink"/>
                </a:solidFill>
                <a:latin typeface="Times New Roman" charset="0"/>
              </a:endParaRPr>
            </a:p>
          </p:txBody>
        </p:sp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5" y="1265073"/>
            <a:ext cx="8103787" cy="4617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3365566" y="2660719"/>
            <a:ext cx="126829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Algorithm</a:t>
            </a:r>
            <a:endParaRPr lang="fr-FR" sz="20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altLang="fr-FR" dirty="0" smtClean="0"/>
              <a:t> </a:t>
            </a:r>
            <a:fld id="{52996BB4-FF0D-EE4C-BC6E-182286E010EB}" type="slidenum">
              <a:rPr lang="fr-FR" altLang="fr-FR" sz="1100" smtClean="0"/>
              <a:pPr/>
              <a:t>12</a:t>
            </a:fld>
            <a:r>
              <a:rPr lang="fr-FR" altLang="fr-FR" sz="1100" dirty="0" smtClean="0"/>
              <a:t>/13</a:t>
            </a:r>
            <a:endParaRPr lang="fr-FR" altLang="fr-FR" sz="1100" dirty="0"/>
          </a:p>
        </p:txBody>
      </p:sp>
    </p:spTree>
    <p:extLst>
      <p:ext uri="{BB962C8B-B14F-4D97-AF65-F5344CB8AC3E}">
        <p14:creationId xmlns:p14="http://schemas.microsoft.com/office/powerpoint/2010/main" val="109015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844951" y="2871564"/>
            <a:ext cx="7945438" cy="1031875"/>
          </a:xfrm>
        </p:spPr>
        <p:txBody>
          <a:bodyPr/>
          <a:lstStyle/>
          <a:p>
            <a:pPr algn="ctr" eaLnBrk="1" hangingPunct="1"/>
            <a:r>
              <a:rPr lang="fr-FR" altLang="fr-FR" sz="4400">
                <a:solidFill>
                  <a:srgbClr val="0000FF"/>
                </a:solidFill>
              </a:rPr>
              <a:t>Merci de votre attention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altLang="fr-FR" smtClean="0"/>
              <a:t> </a:t>
            </a:r>
            <a:fld id="{52996BB4-FF0D-EE4C-BC6E-182286E010EB}" type="slidenum">
              <a:rPr lang="fr-FR" altLang="fr-FR" smtClean="0"/>
              <a:pPr/>
              <a:t>13</a:t>
            </a:fld>
            <a:r>
              <a:rPr lang="fr-FR" altLang="fr-FR" smtClean="0"/>
              <a:t>/13</a:t>
            </a:r>
            <a:endParaRPr lang="fr-FR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56"/>
          <p:cNvSpPr>
            <a:spLocks noGrp="1" noChangeArrowheads="1"/>
          </p:cNvSpPr>
          <p:nvPr>
            <p:ph type="title"/>
          </p:nvPr>
        </p:nvSpPr>
        <p:spPr>
          <a:xfrm>
            <a:off x="374650" y="357188"/>
            <a:ext cx="7945438" cy="528637"/>
          </a:xfrm>
        </p:spPr>
        <p:txBody>
          <a:bodyPr/>
          <a:lstStyle/>
          <a:p>
            <a:r>
              <a:rPr lang="fr-FR" altLang="fr-FR" sz="3600" dirty="0" smtClean="0">
                <a:solidFill>
                  <a:srgbClr val="0000FF"/>
                </a:solidFill>
              </a:rPr>
              <a:t>Contexte général </a:t>
            </a:r>
            <a:endParaRPr lang="fr-FR" altLang="fr-FR" sz="3600" dirty="0">
              <a:solidFill>
                <a:srgbClr val="0000FF"/>
              </a:solidFill>
            </a:endParaRPr>
          </a:p>
        </p:txBody>
      </p:sp>
      <p:sp>
        <p:nvSpPr>
          <p:cNvPr id="8215" name="Rectangle 157"/>
          <p:cNvSpPr>
            <a:spLocks noGrp="1" noChangeArrowheads="1"/>
          </p:cNvSpPr>
          <p:nvPr>
            <p:ph type="body" idx="1"/>
          </p:nvPr>
        </p:nvSpPr>
        <p:spPr>
          <a:xfrm>
            <a:off x="925337" y="968987"/>
            <a:ext cx="7937500" cy="4886325"/>
          </a:xfrm>
        </p:spPr>
        <p:txBody>
          <a:bodyPr/>
          <a:lstStyle/>
          <a:p>
            <a:r>
              <a:rPr lang="fr-FR" altLang="fr-FR" b="1" dirty="0" smtClean="0">
                <a:solidFill>
                  <a:schemeClr val="tx1"/>
                </a:solidFill>
              </a:rPr>
              <a:t>Dimensionnement et ordonnancement agile </a:t>
            </a:r>
            <a:r>
              <a:rPr lang="fr-FR" altLang="fr-FR" dirty="0" smtClean="0"/>
              <a:t>: automatiser et optimiser les productions manufacturières de demain…avec un degré de flexibilité, de réactivité et d’adaptabilité aux modifications de la demande.</a:t>
            </a:r>
          </a:p>
          <a:p>
            <a:pPr lvl="1"/>
            <a:r>
              <a:rPr lang="fr-FR" sz="2000" dirty="0" smtClean="0">
                <a:solidFill>
                  <a:srgbClr val="0070C0"/>
                </a:solidFill>
              </a:rPr>
              <a:t>(</a:t>
            </a:r>
            <a:r>
              <a:rPr lang="fr-FR" sz="2000" dirty="0" err="1" smtClean="0">
                <a:solidFill>
                  <a:srgbClr val="0070C0"/>
                </a:solidFill>
              </a:rPr>
              <a:t>Re</a:t>
            </a:r>
            <a:r>
              <a:rPr lang="fr-FR" sz="2000" dirty="0" smtClean="0">
                <a:solidFill>
                  <a:srgbClr val="0070C0"/>
                </a:solidFill>
              </a:rPr>
              <a:t>)-dimensionnement </a:t>
            </a:r>
          </a:p>
          <a:p>
            <a:pPr lvl="1">
              <a:buFont typeface="Wingdings" charset="2"/>
              <a:buChar char="Ø"/>
            </a:pPr>
            <a:r>
              <a:rPr lang="fr-FR" sz="1600" dirty="0" smtClean="0">
                <a:solidFill>
                  <a:schemeClr val="tx2"/>
                </a:solidFill>
              </a:rPr>
              <a:t>Nombre ressources de transport (et traitement ?)</a:t>
            </a:r>
          </a:p>
          <a:p>
            <a:pPr lvl="1"/>
            <a:r>
              <a:rPr lang="fr-FR" sz="2000" dirty="0" smtClean="0">
                <a:solidFill>
                  <a:srgbClr val="0070C0"/>
                </a:solidFill>
              </a:rPr>
              <a:t>Ordonnancement</a:t>
            </a:r>
          </a:p>
          <a:p>
            <a:pPr lvl="1">
              <a:buFont typeface="Wingdings" charset="2"/>
              <a:buChar char="Ø"/>
            </a:pPr>
            <a:r>
              <a:rPr lang="fr-FR" sz="1600" dirty="0" smtClean="0"/>
              <a:t>Opérations de traitement et transport</a:t>
            </a:r>
            <a:endParaRPr lang="fr-FR" altLang="fr-FR" dirty="0"/>
          </a:p>
          <a:p>
            <a:r>
              <a:rPr lang="fr-FR" altLang="fr-FR" b="1" dirty="0" smtClean="0">
                <a:solidFill>
                  <a:schemeClr val="tx1"/>
                </a:solidFill>
              </a:rPr>
              <a:t>Application</a:t>
            </a:r>
            <a:r>
              <a:rPr lang="fr-FR" altLang="fr-FR" dirty="0" smtClean="0"/>
              <a:t> aux ateliers de traitement de surface (HSP : </a:t>
            </a:r>
            <a:r>
              <a:rPr lang="fr-FR" dirty="0" err="1"/>
              <a:t>Hoist</a:t>
            </a:r>
            <a:r>
              <a:rPr lang="fr-FR" dirty="0"/>
              <a:t> Design and </a:t>
            </a:r>
            <a:r>
              <a:rPr lang="fr-FR" dirty="0" err="1"/>
              <a:t>Scheduling</a:t>
            </a:r>
            <a:r>
              <a:rPr lang="fr-FR" dirty="0"/>
              <a:t> </a:t>
            </a:r>
            <a:r>
              <a:rPr lang="fr-FR" dirty="0" err="1" smtClean="0"/>
              <a:t>Problem</a:t>
            </a:r>
            <a:r>
              <a:rPr lang="fr-FR" dirty="0" smtClean="0"/>
              <a:t>)</a:t>
            </a:r>
            <a:endParaRPr lang="fr-FR" altLang="fr-FR" dirty="0"/>
          </a:p>
          <a:p>
            <a:endParaRPr lang="fr-FR" altLang="fr-FR" dirty="0"/>
          </a:p>
          <a:p>
            <a:endParaRPr lang="fr-FR" altLang="fr-FR" dirty="0"/>
          </a:p>
          <a:p>
            <a:endParaRPr lang="fr-FR" altLang="fr-FR" dirty="0"/>
          </a:p>
          <a:p>
            <a:endParaRPr lang="fr-FR" altLang="fr-FR" dirty="0"/>
          </a:p>
          <a:p>
            <a:endParaRPr lang="fr-FR" altLang="fr-FR" dirty="0"/>
          </a:p>
          <a:p>
            <a:pPr>
              <a:buFont typeface="Wingdings" charset="2"/>
              <a:buNone/>
            </a:pPr>
            <a:endParaRPr lang="fr-FR" alt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369" y="4409361"/>
            <a:ext cx="2881814" cy="168985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400" y="4385859"/>
            <a:ext cx="1932406" cy="1626282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altLang="fr-FR" dirty="0" smtClean="0"/>
              <a:t> </a:t>
            </a:r>
            <a:fld id="{52996BB4-FF0D-EE4C-BC6E-182286E010EB}" type="slidenum">
              <a:rPr lang="fr-FR" altLang="fr-FR" sz="1100" smtClean="0"/>
              <a:pPr/>
              <a:t>2</a:t>
            </a:fld>
            <a:r>
              <a:rPr lang="fr-FR" altLang="fr-FR" sz="1100" dirty="0" smtClean="0"/>
              <a:t>/13</a:t>
            </a:r>
            <a:endParaRPr lang="fr-FR" alt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56"/>
          <p:cNvSpPr>
            <a:spLocks noGrp="1" noChangeArrowheads="1"/>
          </p:cNvSpPr>
          <p:nvPr>
            <p:ph type="title"/>
          </p:nvPr>
        </p:nvSpPr>
        <p:spPr>
          <a:xfrm>
            <a:off x="354330" y="489268"/>
            <a:ext cx="7945438" cy="528637"/>
          </a:xfrm>
        </p:spPr>
        <p:txBody>
          <a:bodyPr/>
          <a:lstStyle/>
          <a:p>
            <a:r>
              <a:rPr lang="fr-FR" altLang="fr-FR" sz="3600" dirty="0" smtClean="0">
                <a:solidFill>
                  <a:srgbClr val="0000FF"/>
                </a:solidFill>
              </a:rPr>
              <a:t>Objectifs de la thèse</a:t>
            </a:r>
            <a:endParaRPr lang="fr-FR" altLang="fr-FR" sz="3600" dirty="0">
              <a:solidFill>
                <a:srgbClr val="0000FF"/>
              </a:solidFill>
            </a:endParaRPr>
          </a:p>
        </p:txBody>
      </p:sp>
      <p:sp>
        <p:nvSpPr>
          <p:cNvPr id="8215" name="Rectangle 157"/>
          <p:cNvSpPr>
            <a:spLocks noGrp="1" noChangeArrowheads="1"/>
          </p:cNvSpPr>
          <p:nvPr>
            <p:ph type="body" idx="1"/>
          </p:nvPr>
        </p:nvSpPr>
        <p:spPr>
          <a:xfrm>
            <a:off x="915177" y="1375387"/>
            <a:ext cx="7937500" cy="4886325"/>
          </a:xfrm>
        </p:spPr>
        <p:txBody>
          <a:bodyPr/>
          <a:lstStyle/>
          <a:p>
            <a:r>
              <a:rPr lang="fr-FR" sz="2400" b="1" dirty="0" smtClean="0">
                <a:solidFill>
                  <a:schemeClr val="tx1"/>
                </a:solidFill>
              </a:rPr>
              <a:t>Un modèle </a:t>
            </a:r>
            <a:r>
              <a:rPr lang="fr-FR" sz="2400" b="1" dirty="0">
                <a:solidFill>
                  <a:schemeClr val="tx1"/>
                </a:solidFill>
              </a:rPr>
              <a:t>mathématique flexible</a:t>
            </a:r>
            <a:r>
              <a:rPr lang="fr-FR" sz="2400" b="1" dirty="0"/>
              <a:t> </a:t>
            </a:r>
            <a:endParaRPr lang="fr-FR" sz="2400" b="1" dirty="0" smtClean="0"/>
          </a:p>
          <a:p>
            <a:pPr lvl="1"/>
            <a:r>
              <a:rPr lang="fr-FR" sz="2000" dirty="0" smtClean="0"/>
              <a:t>En fonction de plusieurs paramètres d’entrée, </a:t>
            </a:r>
            <a:r>
              <a:rPr lang="fr-FR" sz="2000" dirty="0" smtClean="0">
                <a:solidFill>
                  <a:srgbClr val="0070C0"/>
                </a:solidFill>
              </a:rPr>
              <a:t>ordonnancement d’opérations</a:t>
            </a:r>
            <a:r>
              <a:rPr lang="fr-FR" sz="2000" dirty="0" smtClean="0"/>
              <a:t> sur plusieurs ressources, et avec des contraintes de fenêtres temporelles.</a:t>
            </a:r>
          </a:p>
          <a:p>
            <a:r>
              <a:rPr lang="fr-FR" sz="2400" b="1" dirty="0" smtClean="0">
                <a:solidFill>
                  <a:schemeClr val="tx1"/>
                </a:solidFill>
              </a:rPr>
              <a:t>Des algorithmes par </a:t>
            </a:r>
            <a:r>
              <a:rPr lang="fr-FR" sz="2400" b="1" dirty="0" err="1" smtClean="0">
                <a:solidFill>
                  <a:schemeClr val="tx1"/>
                </a:solidFill>
              </a:rPr>
              <a:t>métaheuristiques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endParaRPr lang="fr-FR" sz="2400" dirty="0" smtClean="0"/>
          </a:p>
          <a:p>
            <a:pPr lvl="1"/>
            <a:r>
              <a:rPr lang="fr-FR" sz="2000" dirty="0" smtClean="0"/>
              <a:t>Proposer </a:t>
            </a:r>
            <a:r>
              <a:rPr lang="fr-FR" sz="2000" dirty="0"/>
              <a:t>une </a:t>
            </a:r>
            <a:r>
              <a:rPr lang="fr-FR" sz="2000" dirty="0">
                <a:solidFill>
                  <a:srgbClr val="0070C0"/>
                </a:solidFill>
              </a:rPr>
              <a:t>séquence adaptative </a:t>
            </a:r>
            <a:r>
              <a:rPr lang="fr-FR" sz="2000" dirty="0" smtClean="0"/>
              <a:t>de l’enchainement </a:t>
            </a:r>
            <a:r>
              <a:rPr lang="fr-FR" sz="2000" dirty="0"/>
              <a:t>des opérations </a:t>
            </a:r>
            <a:r>
              <a:rPr lang="fr-FR" sz="2000" dirty="0">
                <a:solidFill>
                  <a:srgbClr val="0070C0"/>
                </a:solidFill>
              </a:rPr>
              <a:t>minimisant le nombre de robots </a:t>
            </a:r>
            <a:r>
              <a:rPr lang="fr-FR" sz="2000" dirty="0"/>
              <a:t>donc l'énergie </a:t>
            </a:r>
            <a:r>
              <a:rPr lang="fr-FR" sz="2000" dirty="0" smtClean="0"/>
              <a:t>dépensée.</a:t>
            </a:r>
          </a:p>
          <a:p>
            <a:r>
              <a:rPr lang="fr-FR" sz="2400" b="1" dirty="0" smtClean="0">
                <a:solidFill>
                  <a:schemeClr val="tx1"/>
                </a:solidFill>
              </a:rPr>
              <a:t>Un simulateur </a:t>
            </a:r>
            <a:r>
              <a:rPr lang="fr-FR" sz="2400" b="1" dirty="0">
                <a:solidFill>
                  <a:schemeClr val="tx1"/>
                </a:solidFill>
              </a:rPr>
              <a:t>décisionnel interactif </a:t>
            </a:r>
            <a:endParaRPr lang="fr-FR" sz="2400" b="1" dirty="0" smtClean="0"/>
          </a:p>
          <a:p>
            <a:pPr lvl="1"/>
            <a:r>
              <a:rPr lang="fr-FR" sz="2000" dirty="0">
                <a:solidFill>
                  <a:srgbClr val="0070C0"/>
                </a:solidFill>
              </a:rPr>
              <a:t>I</a:t>
            </a:r>
            <a:r>
              <a:rPr lang="fr-FR" sz="2000" dirty="0" smtClean="0">
                <a:solidFill>
                  <a:srgbClr val="0070C0"/>
                </a:solidFill>
              </a:rPr>
              <a:t>mager </a:t>
            </a:r>
            <a:r>
              <a:rPr lang="fr-FR" sz="2000" dirty="0">
                <a:solidFill>
                  <a:srgbClr val="0070C0"/>
                </a:solidFill>
              </a:rPr>
              <a:t>la séquence </a:t>
            </a:r>
            <a:r>
              <a:rPr lang="fr-FR" sz="2000" dirty="0"/>
              <a:t>trouvée et la </a:t>
            </a:r>
            <a:r>
              <a:rPr lang="fr-FR" sz="2000" dirty="0">
                <a:solidFill>
                  <a:srgbClr val="0070C0"/>
                </a:solidFill>
              </a:rPr>
              <a:t>calibrer</a:t>
            </a:r>
            <a:r>
              <a:rPr lang="fr-FR" sz="2000" dirty="0"/>
              <a:t> pour </a:t>
            </a:r>
            <a:r>
              <a:rPr lang="fr-FR" sz="2000" dirty="0" smtClean="0"/>
              <a:t>de possibles </a:t>
            </a:r>
            <a:r>
              <a:rPr lang="fr-FR" sz="2000" dirty="0"/>
              <a:t>nouveaux ajustements.</a:t>
            </a:r>
          </a:p>
          <a:p>
            <a:endParaRPr lang="fr-FR" altLang="fr-FR" dirty="0"/>
          </a:p>
          <a:p>
            <a:endParaRPr lang="fr-FR" altLang="fr-FR" dirty="0"/>
          </a:p>
          <a:p>
            <a:endParaRPr lang="fr-FR" altLang="fr-FR" dirty="0"/>
          </a:p>
          <a:p>
            <a:endParaRPr lang="fr-FR" altLang="fr-FR" dirty="0"/>
          </a:p>
          <a:p>
            <a:endParaRPr lang="fr-FR" altLang="fr-FR" dirty="0"/>
          </a:p>
          <a:p>
            <a:pPr>
              <a:buFont typeface="Wingdings" charset="2"/>
              <a:buNone/>
            </a:pPr>
            <a:endParaRPr lang="fr-FR" alt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altLang="fr-FR" dirty="0" smtClean="0"/>
              <a:t> </a:t>
            </a:r>
            <a:fld id="{52996BB4-FF0D-EE4C-BC6E-182286E010EB}" type="slidenum">
              <a:rPr lang="fr-FR" altLang="fr-FR" sz="1100" smtClean="0"/>
              <a:pPr/>
              <a:t>3</a:t>
            </a:fld>
            <a:r>
              <a:rPr lang="fr-FR" altLang="fr-FR" sz="1100" dirty="0" smtClean="0"/>
              <a:t>/13</a:t>
            </a:r>
            <a:endParaRPr lang="fr-FR" altLang="fr-FR" sz="1100" dirty="0"/>
          </a:p>
        </p:txBody>
      </p:sp>
    </p:spTree>
    <p:extLst>
      <p:ext uri="{BB962C8B-B14F-4D97-AF65-F5344CB8AC3E}">
        <p14:creationId xmlns:p14="http://schemas.microsoft.com/office/powerpoint/2010/main" val="173638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56"/>
          <p:cNvSpPr>
            <a:spLocks noGrp="1" noChangeArrowheads="1"/>
          </p:cNvSpPr>
          <p:nvPr>
            <p:ph type="title"/>
          </p:nvPr>
        </p:nvSpPr>
        <p:spPr>
          <a:xfrm>
            <a:off x="374650" y="519113"/>
            <a:ext cx="7945438" cy="528637"/>
          </a:xfrm>
        </p:spPr>
        <p:txBody>
          <a:bodyPr/>
          <a:lstStyle/>
          <a:p>
            <a:r>
              <a:rPr lang="fr-FR" sz="2400" b="0" i="0" u="none" strike="noStrike" baseline="0" dirty="0" smtClean="0">
                <a:solidFill>
                  <a:srgbClr val="0070C0"/>
                </a:solidFill>
                <a:latin typeface=""/>
              </a:rPr>
              <a:t>Design and </a:t>
            </a:r>
            <a:r>
              <a:rPr lang="fr-FR" sz="2400" b="0" i="0" u="none" strike="noStrike" baseline="0" dirty="0" err="1" smtClean="0">
                <a:solidFill>
                  <a:srgbClr val="000000"/>
                </a:solidFill>
                <a:latin typeface=""/>
              </a:rPr>
              <a:t>Hoist</a:t>
            </a:r>
            <a:r>
              <a:rPr lang="fr-FR" sz="2400" b="0" i="0" u="none" strike="noStrike" baseline="0" dirty="0" smtClean="0">
                <a:solidFill>
                  <a:srgbClr val="000000"/>
                </a:solidFill>
                <a:latin typeface=""/>
              </a:rPr>
              <a:t> </a:t>
            </a:r>
            <a:r>
              <a:rPr lang="fr-FR" sz="2400" b="0" i="0" u="none" strike="noStrike" baseline="0" dirty="0" err="1" smtClean="0">
                <a:solidFill>
                  <a:srgbClr val="000000"/>
                </a:solidFill>
                <a:latin typeface=""/>
              </a:rPr>
              <a:t>Scheduling</a:t>
            </a:r>
            <a:r>
              <a:rPr lang="fr-FR" sz="2400" b="0" i="0" u="none" strike="noStrike" baseline="0" dirty="0" smtClean="0">
                <a:solidFill>
                  <a:srgbClr val="000000"/>
                </a:solidFill>
                <a:latin typeface=""/>
              </a:rPr>
              <a:t> </a:t>
            </a:r>
            <a:r>
              <a:rPr lang="fr-FR" sz="2400" b="0" i="0" u="none" strike="noStrike" baseline="0" dirty="0" err="1" smtClean="0">
                <a:solidFill>
                  <a:srgbClr val="000000"/>
                </a:solidFill>
                <a:latin typeface=""/>
              </a:rPr>
              <a:t>Problem</a:t>
            </a:r>
            <a:r>
              <a:rPr lang="fr-FR" sz="2400" b="0" i="0" u="none" strike="noStrike" baseline="0" dirty="0" smtClean="0">
                <a:solidFill>
                  <a:srgbClr val="000000"/>
                </a:solidFill>
                <a:latin typeface=""/>
              </a:rPr>
              <a:t/>
            </a:r>
            <a:br>
              <a:rPr lang="fr-FR" sz="2400" b="0" i="0" u="none" strike="noStrike" baseline="0" dirty="0" smtClean="0">
                <a:solidFill>
                  <a:srgbClr val="000000"/>
                </a:solidFill>
                <a:latin typeface=""/>
              </a:rPr>
            </a:br>
            <a:r>
              <a:rPr lang="fr-FR" sz="2400" b="0" i="0" u="none" strike="noStrike" baseline="0" dirty="0" smtClean="0">
                <a:solidFill>
                  <a:srgbClr val="000000"/>
                </a:solidFill>
                <a:latin typeface=""/>
              </a:rPr>
              <a:t>(</a:t>
            </a:r>
            <a:r>
              <a:rPr lang="fr-FR" sz="2400" b="0" i="0" u="none" strike="noStrike" baseline="0" dirty="0" err="1" smtClean="0">
                <a:solidFill>
                  <a:srgbClr val="000000"/>
                </a:solidFill>
                <a:latin typeface=""/>
              </a:rPr>
              <a:t>electroplating</a:t>
            </a:r>
            <a:r>
              <a:rPr lang="fr-FR" sz="2400" b="0" i="0" u="none" strike="noStrike" baseline="0" dirty="0" smtClean="0">
                <a:solidFill>
                  <a:srgbClr val="000000"/>
                </a:solidFill>
                <a:latin typeface=""/>
              </a:rPr>
              <a:t> </a:t>
            </a:r>
            <a:r>
              <a:rPr lang="fr-FR" sz="2400" b="0" i="0" u="none" strike="noStrike" baseline="0" dirty="0" err="1" smtClean="0">
                <a:solidFill>
                  <a:srgbClr val="000000"/>
                </a:solidFill>
                <a:latin typeface=""/>
              </a:rPr>
              <a:t>facilities</a:t>
            </a:r>
            <a:r>
              <a:rPr lang="fr-FR" sz="2400" b="0" i="0" u="none" strike="noStrike" baseline="0" dirty="0" smtClean="0">
                <a:solidFill>
                  <a:srgbClr val="000000"/>
                </a:solidFill>
                <a:latin typeface=""/>
              </a:rPr>
              <a:t>)</a:t>
            </a:r>
            <a:endParaRPr lang="fr-FR" altLang="fr-FR" sz="2400" dirty="0">
              <a:solidFill>
                <a:srgbClr val="0000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57" y="1376747"/>
            <a:ext cx="8572500" cy="4744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39700" y="149225"/>
            <a:ext cx="7846207" cy="371476"/>
            <a:chOff x="88" y="94"/>
            <a:chExt cx="4785" cy="234"/>
          </a:xfrm>
        </p:grpSpPr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88" y="97"/>
              <a:ext cx="868" cy="23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 dirty="0">
                  <a:solidFill>
                    <a:schemeClr val="folHlink"/>
                  </a:solidFill>
                  <a:latin typeface="Times New Roman" charset="0"/>
                </a:rPr>
                <a:t>Etat de l’art</a:t>
              </a: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952" y="96"/>
              <a:ext cx="572" cy="23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 dirty="0">
                  <a:solidFill>
                    <a:schemeClr val="folHlink"/>
                  </a:solidFill>
                  <a:latin typeface="Times New Roman" charset="0"/>
                </a:rPr>
                <a:t>Modèle</a:t>
              </a: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1524" y="95"/>
              <a:ext cx="932" cy="23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 dirty="0" smtClean="0">
                  <a:solidFill>
                    <a:schemeClr val="folHlink"/>
                  </a:solidFill>
                  <a:latin typeface="Times New Roman" charset="0"/>
                </a:rPr>
                <a:t>Optimisation</a:t>
              </a:r>
              <a:endParaRPr lang="fr-FR" altLang="fr-FR" b="1" dirty="0">
                <a:solidFill>
                  <a:schemeClr val="folHlink"/>
                </a:solidFill>
                <a:latin typeface="Times New Roman" charset="0"/>
              </a:endParaRP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2456" y="94"/>
              <a:ext cx="868" cy="23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altLang="zh-CN" b="1" dirty="0" smtClean="0">
                  <a:solidFill>
                    <a:schemeClr val="folHlink"/>
                  </a:solidFill>
                  <a:latin typeface="Times New Roman" charset="0"/>
                </a:rPr>
                <a:t>Evaluation</a:t>
              </a:r>
              <a:endParaRPr lang="fr-FR" altLang="fr-FR" b="1" dirty="0">
                <a:solidFill>
                  <a:schemeClr val="folHlink"/>
                </a:solidFill>
                <a:latin typeface="Times New Roman" charset="0"/>
              </a:endParaRP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3324" y="94"/>
              <a:ext cx="1549" cy="23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altLang="fr-FR" b="1" dirty="0" smtClean="0">
                  <a:solidFill>
                    <a:schemeClr val="folHlink"/>
                  </a:solidFill>
                  <a:latin typeface="Times New Roman" charset="0"/>
                </a:rPr>
                <a:t>Simulation (SAD)</a:t>
              </a:r>
              <a:endParaRPr lang="fr-FR" altLang="fr-FR" b="1" dirty="0">
                <a:solidFill>
                  <a:schemeClr val="folHlink"/>
                </a:solidFill>
                <a:latin typeface="Times New Roman" charset="0"/>
              </a:endParaRP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altLang="fr-FR" dirty="0" smtClean="0"/>
              <a:t> </a:t>
            </a:r>
            <a:fld id="{52996BB4-FF0D-EE4C-BC6E-182286E010EB}" type="slidenum">
              <a:rPr lang="fr-FR" altLang="fr-FR" sz="1100" smtClean="0"/>
              <a:pPr/>
              <a:t>4</a:t>
            </a:fld>
            <a:r>
              <a:rPr lang="fr-FR" altLang="fr-FR" sz="1100" dirty="0" smtClean="0"/>
              <a:t>/13</a:t>
            </a:r>
            <a:endParaRPr lang="fr-FR" altLang="fr-FR" sz="1100" dirty="0"/>
          </a:p>
        </p:txBody>
      </p:sp>
    </p:spTree>
    <p:extLst>
      <p:ext uri="{BB962C8B-B14F-4D97-AF65-F5344CB8AC3E}">
        <p14:creationId xmlns:p14="http://schemas.microsoft.com/office/powerpoint/2010/main" val="114632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56"/>
          <p:cNvSpPr>
            <a:spLocks noGrp="1" noChangeArrowheads="1"/>
          </p:cNvSpPr>
          <p:nvPr>
            <p:ph type="title"/>
          </p:nvPr>
        </p:nvSpPr>
        <p:spPr>
          <a:xfrm>
            <a:off x="374650" y="589449"/>
            <a:ext cx="7945438" cy="814387"/>
          </a:xfrm>
        </p:spPr>
        <p:txBody>
          <a:bodyPr/>
          <a:lstStyle/>
          <a:p>
            <a:r>
              <a:rPr lang="fr-FR" b="0" i="0" u="none" strike="noStrike" baseline="0" dirty="0" smtClean="0">
                <a:solidFill>
                  <a:srgbClr val="0070C0"/>
                </a:solidFill>
                <a:latin typeface=""/>
              </a:rPr>
              <a:t>Positionnement du problème traité : </a:t>
            </a:r>
            <a:r>
              <a:rPr lang="fr-FR" dirty="0"/>
              <a:t>a </a:t>
            </a:r>
            <a:r>
              <a:rPr lang="fr-FR" dirty="0" err="1"/>
              <a:t>Cyclic</a:t>
            </a:r>
            <a:r>
              <a:rPr lang="fr-FR" dirty="0"/>
              <a:t> </a:t>
            </a:r>
            <a:r>
              <a:rPr lang="fr-FR" dirty="0" err="1"/>
              <a:t>Hoist</a:t>
            </a:r>
            <a:r>
              <a:rPr lang="fr-FR" dirty="0"/>
              <a:t> </a:t>
            </a:r>
            <a:r>
              <a:rPr lang="fr-FR" dirty="0" err="1"/>
              <a:t>Scheduling</a:t>
            </a:r>
            <a:r>
              <a:rPr lang="fr-FR" dirty="0"/>
              <a:t> </a:t>
            </a:r>
            <a:r>
              <a:rPr lang="fr-FR" dirty="0" err="1" smtClean="0"/>
              <a:t>Problem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altLang="fr-FR" dirty="0">
              <a:solidFill>
                <a:srgbClr val="0000FF"/>
              </a:solidFill>
            </a:endParaRPr>
          </a:p>
        </p:txBody>
      </p:sp>
      <p:sp>
        <p:nvSpPr>
          <p:cNvPr id="4" name="Rectangle 156"/>
          <p:cNvSpPr txBox="1">
            <a:spLocks noChangeArrowheads="1"/>
          </p:cNvSpPr>
          <p:nvPr/>
        </p:nvSpPr>
        <p:spPr bwMode="auto">
          <a:xfrm>
            <a:off x="374650" y="1632536"/>
            <a:ext cx="7945438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Arial" charset="0"/>
                <a:cs typeface="+mj-cs"/>
              </a:defRPr>
            </a:lvl1pPr>
            <a:lvl2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2pPr>
            <a:lvl3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3pPr>
            <a:lvl4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fr-FR" sz="2000" kern="0" dirty="0" smtClean="0">
                <a:solidFill>
                  <a:srgbClr val="0070C0"/>
                </a:solidFill>
                <a:latin typeface=""/>
              </a:rPr>
              <a:t>Notation </a:t>
            </a:r>
            <a:r>
              <a:rPr lang="fr-FR" sz="2000" dirty="0" smtClean="0"/>
              <a:t>(Manier and Bloch, 2003) </a:t>
            </a:r>
            <a:r>
              <a:rPr lang="fr-FR" sz="2000" kern="0" dirty="0" smtClean="0"/>
              <a:t/>
            </a:r>
            <a:br>
              <a:rPr lang="fr-FR" sz="2000" kern="0" dirty="0" smtClean="0"/>
            </a:br>
            <a:endParaRPr lang="fr-FR" altLang="fr-FR" sz="2000" kern="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75025" y="2583848"/>
                <a:ext cx="5760640" cy="64807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/>
                  <a:t>CHSP | </a:t>
                </a:r>
                <a:r>
                  <a:rPr lang="fr-FR" dirty="0" err="1" smtClean="0"/>
                  <a:t>mh</a:t>
                </a:r>
                <a:r>
                  <a:rPr lang="fr-FR" dirty="0" smtClean="0"/>
                  <a:t>, mt, 1 / / </a:t>
                </a:r>
                <a:r>
                  <a:rPr lang="fr-FR" dirty="0" err="1" smtClean="0"/>
                  <a:t>ass</a:t>
                </a:r>
                <a:r>
                  <a:rPr lang="fr-FR" dirty="0" smtClean="0"/>
                  <a:t> | /</a:t>
                </a:r>
                <a:r>
                  <a:rPr lang="fr-FR" dirty="0" err="1" smtClean="0"/>
                  <a:t>nop</a:t>
                </a:r>
                <a:r>
                  <a:rPr lang="fr-FR" dirty="0" smtClean="0"/>
                  <a:t>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fr-FR" dirty="0" smtClean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𝑚h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𝑚𝑖𝑛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025" y="2583848"/>
                <a:ext cx="5760640" cy="64807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5"/>
          <p:cNvCxnSpPr/>
          <p:nvPr/>
        </p:nvCxnSpPr>
        <p:spPr>
          <a:xfrm flipV="1">
            <a:off x="1175295" y="3018925"/>
            <a:ext cx="59181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4"/>
          <p:cNvSpPr txBox="1"/>
          <p:nvPr/>
        </p:nvSpPr>
        <p:spPr>
          <a:xfrm>
            <a:off x="398962" y="3378965"/>
            <a:ext cx="1072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HSP cyclique</a:t>
            </a:r>
            <a:endParaRPr lang="fr-FR" dirty="0"/>
          </a:p>
        </p:txBody>
      </p:sp>
      <p:cxnSp>
        <p:nvCxnSpPr>
          <p:cNvPr id="10" name="Straight Arrow Connector 8"/>
          <p:cNvCxnSpPr/>
          <p:nvPr/>
        </p:nvCxnSpPr>
        <p:spPr>
          <a:xfrm flipV="1">
            <a:off x="1623097" y="3018925"/>
            <a:ext cx="864096" cy="10063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754" y="4177696"/>
            <a:ext cx="231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Plusieurs robots</a:t>
            </a:r>
            <a:endParaRPr lang="fr-FR" dirty="0"/>
          </a:p>
        </p:txBody>
      </p:sp>
      <p:sp>
        <p:nvSpPr>
          <p:cNvPr id="12" name="TextBox 14"/>
          <p:cNvSpPr txBox="1"/>
          <p:nvPr/>
        </p:nvSpPr>
        <p:spPr>
          <a:xfrm>
            <a:off x="5701203" y="3306957"/>
            <a:ext cx="369875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Le(s) critère(s) à optimiser : </a:t>
            </a:r>
          </a:p>
          <a:p>
            <a:pPr marL="285750" indent="-285750">
              <a:buFont typeface="Arial" charset="0"/>
              <a:buChar char="•"/>
            </a:pPr>
            <a:r>
              <a:rPr lang="fr-FR" sz="1400" dirty="0" smtClean="0"/>
              <a:t>Minimiser la période</a:t>
            </a:r>
          </a:p>
          <a:p>
            <a:pPr marL="285750" indent="-285750">
              <a:buFont typeface="Arial" charset="0"/>
              <a:buChar char="•"/>
            </a:pPr>
            <a:r>
              <a:rPr lang="fr-FR" sz="1400" dirty="0"/>
              <a:t>M</a:t>
            </a:r>
            <a:r>
              <a:rPr lang="fr-FR" sz="1400" dirty="0" smtClean="0"/>
              <a:t>inimiser le nombre des robots</a:t>
            </a:r>
            <a:endParaRPr lang="fr-FR" sz="1400" dirty="0"/>
          </a:p>
        </p:txBody>
      </p:sp>
      <p:sp>
        <p:nvSpPr>
          <p:cNvPr id="13" name="TextBox 15"/>
          <p:cNvSpPr txBox="1"/>
          <p:nvPr/>
        </p:nvSpPr>
        <p:spPr>
          <a:xfrm>
            <a:off x="4575425" y="4243061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nombre des opérations de la séquence de traitement</a:t>
            </a:r>
            <a:endParaRPr lang="fr-FR" dirty="0"/>
          </a:p>
        </p:txBody>
      </p:sp>
      <p:sp>
        <p:nvSpPr>
          <p:cNvPr id="14" name="TextBox 16"/>
          <p:cNvSpPr txBox="1"/>
          <p:nvPr/>
        </p:nvSpPr>
        <p:spPr>
          <a:xfrm>
            <a:off x="2924471" y="3522110"/>
            <a:ext cx="1218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Capacité unitaire des cuves</a:t>
            </a:r>
            <a:endParaRPr lang="fr-FR" dirty="0"/>
          </a:p>
        </p:txBody>
      </p:sp>
      <p:sp>
        <p:nvSpPr>
          <p:cNvPr id="15" name="TextBox 17"/>
          <p:cNvSpPr txBox="1"/>
          <p:nvPr/>
        </p:nvSpPr>
        <p:spPr>
          <a:xfrm>
            <a:off x="609755" y="4819125"/>
            <a:ext cx="3533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des cuves (tanks)</a:t>
            </a:r>
            <a:endParaRPr lang="fr-FR" dirty="0"/>
          </a:p>
        </p:txBody>
      </p:sp>
      <p:cxnSp>
        <p:nvCxnSpPr>
          <p:cNvPr id="16" name="Straight Arrow Connector 18"/>
          <p:cNvCxnSpPr/>
          <p:nvPr/>
        </p:nvCxnSpPr>
        <p:spPr>
          <a:xfrm flipH="1" flipV="1">
            <a:off x="5439521" y="3115906"/>
            <a:ext cx="261682" cy="406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9"/>
          <p:cNvCxnSpPr/>
          <p:nvPr/>
        </p:nvCxnSpPr>
        <p:spPr>
          <a:xfrm flipV="1">
            <a:off x="2343177" y="3018926"/>
            <a:ext cx="583895" cy="18051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20"/>
          <p:cNvCxnSpPr/>
          <p:nvPr/>
        </p:nvCxnSpPr>
        <p:spPr>
          <a:xfrm flipH="1" flipV="1">
            <a:off x="4398021" y="3029853"/>
            <a:ext cx="393428" cy="1213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21"/>
          <p:cNvCxnSpPr/>
          <p:nvPr/>
        </p:nvCxnSpPr>
        <p:spPr>
          <a:xfrm flipH="1" flipV="1">
            <a:off x="3883845" y="3115907"/>
            <a:ext cx="514176" cy="1887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22"/>
          <p:cNvCxnSpPr/>
          <p:nvPr/>
        </p:nvCxnSpPr>
        <p:spPr>
          <a:xfrm flipV="1">
            <a:off x="3271614" y="3029849"/>
            <a:ext cx="0" cy="5755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31"/>
          <p:cNvSpPr txBox="1"/>
          <p:nvPr/>
        </p:nvSpPr>
        <p:spPr>
          <a:xfrm>
            <a:off x="4215385" y="4963141"/>
            <a:ext cx="4745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stations de chargement/déchargement sont associées</a:t>
            </a:r>
            <a:endParaRPr lang="fr-FR" dirty="0"/>
          </a:p>
        </p:txBody>
      </p: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139700" y="149225"/>
            <a:ext cx="7846207" cy="371476"/>
            <a:chOff x="88" y="94"/>
            <a:chExt cx="4785" cy="234"/>
          </a:xfrm>
        </p:grpSpPr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88" y="97"/>
              <a:ext cx="868" cy="23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 dirty="0">
                  <a:solidFill>
                    <a:schemeClr val="folHlink"/>
                  </a:solidFill>
                  <a:latin typeface="Times New Roman" charset="0"/>
                </a:rPr>
                <a:t>Etat de l’art</a:t>
              </a:r>
            </a:p>
          </p:txBody>
        </p: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952" y="96"/>
              <a:ext cx="572" cy="23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 dirty="0">
                  <a:solidFill>
                    <a:schemeClr val="folHlink"/>
                  </a:solidFill>
                  <a:latin typeface="Times New Roman" charset="0"/>
                </a:rPr>
                <a:t>Modèle</a:t>
              </a:r>
            </a:p>
          </p:txBody>
        </p:sp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>
              <a:off x="1524" y="95"/>
              <a:ext cx="932" cy="23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 dirty="0" smtClean="0">
                  <a:solidFill>
                    <a:schemeClr val="folHlink"/>
                  </a:solidFill>
                  <a:latin typeface="Times New Roman" charset="0"/>
                </a:rPr>
                <a:t>Optimisation</a:t>
              </a:r>
              <a:endParaRPr lang="fr-FR" altLang="fr-FR" b="1" dirty="0">
                <a:solidFill>
                  <a:schemeClr val="folHlink"/>
                </a:solidFill>
                <a:latin typeface="Times New Roman" charset="0"/>
              </a:endParaRPr>
            </a:p>
          </p:txBody>
        </p: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2456" y="94"/>
              <a:ext cx="868" cy="23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altLang="zh-CN" b="1" dirty="0" smtClean="0">
                  <a:solidFill>
                    <a:schemeClr val="folHlink"/>
                  </a:solidFill>
                  <a:latin typeface="Times New Roman" charset="0"/>
                </a:rPr>
                <a:t>Evaluation</a:t>
              </a:r>
              <a:endParaRPr lang="fr-FR" altLang="fr-FR" b="1" dirty="0">
                <a:solidFill>
                  <a:schemeClr val="folHlink"/>
                </a:solidFill>
                <a:latin typeface="Times New Roman" charset="0"/>
              </a:endParaRPr>
            </a:p>
          </p:txBody>
        </p:sp>
        <p:sp>
          <p:nvSpPr>
            <p:cNvPr id="27" name="Text Box 13"/>
            <p:cNvSpPr txBox="1">
              <a:spLocks noChangeArrowheads="1"/>
            </p:cNvSpPr>
            <p:nvPr/>
          </p:nvSpPr>
          <p:spPr bwMode="auto">
            <a:xfrm>
              <a:off x="3324" y="94"/>
              <a:ext cx="1549" cy="23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altLang="fr-FR" b="1" dirty="0" smtClean="0">
                  <a:solidFill>
                    <a:schemeClr val="folHlink"/>
                  </a:solidFill>
                  <a:latin typeface="Times New Roman" charset="0"/>
                </a:rPr>
                <a:t>Simulation (SAD)</a:t>
              </a:r>
              <a:endParaRPr lang="fr-FR" altLang="fr-FR" b="1" dirty="0">
                <a:solidFill>
                  <a:schemeClr val="folHlink"/>
                </a:solidFill>
                <a:latin typeface="Times New Roman" charset="0"/>
              </a:endParaRP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altLang="fr-FR" dirty="0" smtClean="0"/>
              <a:t> </a:t>
            </a:r>
            <a:fld id="{52996BB4-FF0D-EE4C-BC6E-182286E010EB}" type="slidenum">
              <a:rPr lang="fr-FR" altLang="fr-FR" sz="1100" smtClean="0"/>
              <a:pPr/>
              <a:t>5</a:t>
            </a:fld>
            <a:r>
              <a:rPr lang="fr-FR" altLang="fr-FR" sz="1100" dirty="0" smtClean="0"/>
              <a:t>/13</a:t>
            </a:r>
            <a:endParaRPr lang="fr-FR" altLang="fr-FR" sz="1100" dirty="0"/>
          </a:p>
        </p:txBody>
      </p:sp>
    </p:spTree>
    <p:extLst>
      <p:ext uri="{BB962C8B-B14F-4D97-AF65-F5344CB8AC3E}">
        <p14:creationId xmlns:p14="http://schemas.microsoft.com/office/powerpoint/2010/main" val="82853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654050"/>
            <a:ext cx="8623300" cy="528638"/>
          </a:xfrm>
        </p:spPr>
        <p:txBody>
          <a:bodyPr/>
          <a:lstStyle/>
          <a:p>
            <a:pPr eaLnBrk="1" hangingPunct="1"/>
            <a:r>
              <a:rPr lang="fr-FR" altLang="fr-FR" sz="3600" dirty="0" smtClean="0">
                <a:solidFill>
                  <a:srgbClr val="0000FF"/>
                </a:solidFill>
              </a:rPr>
              <a:t>Une taxinomie de modèles </a:t>
            </a:r>
            <a:r>
              <a:rPr lang="fr-FR" sz="2000" dirty="0" smtClean="0"/>
              <a:t>(Manier and Bloch, 2003)</a:t>
            </a:r>
            <a:endParaRPr lang="en-US" altLang="fr-FR" sz="2000" dirty="0">
              <a:solidFill>
                <a:srgbClr val="0000FF"/>
              </a:solidFill>
            </a:endParaRPr>
          </a:p>
        </p:txBody>
      </p:sp>
      <p:grpSp>
        <p:nvGrpSpPr>
          <p:cNvPr id="11278" name="Group 14"/>
          <p:cNvGrpSpPr>
            <a:grpSpLocks/>
          </p:cNvGrpSpPr>
          <p:nvPr/>
        </p:nvGrpSpPr>
        <p:grpSpPr bwMode="auto">
          <a:xfrm>
            <a:off x="139700" y="149225"/>
            <a:ext cx="7846207" cy="371476"/>
            <a:chOff x="88" y="94"/>
            <a:chExt cx="4785" cy="234"/>
          </a:xfrm>
        </p:grpSpPr>
        <p:sp>
          <p:nvSpPr>
            <p:cNvPr id="11273" name="Text Box 9"/>
            <p:cNvSpPr txBox="1">
              <a:spLocks noChangeArrowheads="1"/>
            </p:cNvSpPr>
            <p:nvPr/>
          </p:nvSpPr>
          <p:spPr bwMode="auto">
            <a:xfrm>
              <a:off x="88" y="97"/>
              <a:ext cx="868" cy="23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 dirty="0">
                  <a:solidFill>
                    <a:schemeClr val="folHlink"/>
                  </a:solidFill>
                  <a:latin typeface="Times New Roman" charset="0"/>
                </a:rPr>
                <a:t>Etat de l’art</a:t>
              </a:r>
            </a:p>
          </p:txBody>
        </p:sp>
        <p:sp>
          <p:nvSpPr>
            <p:cNvPr id="11274" name="Text Box 10"/>
            <p:cNvSpPr txBox="1">
              <a:spLocks noChangeArrowheads="1"/>
            </p:cNvSpPr>
            <p:nvPr/>
          </p:nvSpPr>
          <p:spPr bwMode="auto">
            <a:xfrm>
              <a:off x="952" y="96"/>
              <a:ext cx="572" cy="23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 dirty="0">
                  <a:solidFill>
                    <a:schemeClr val="folHlink"/>
                  </a:solidFill>
                  <a:latin typeface="Times New Roman" charset="0"/>
                </a:rPr>
                <a:t>Modèle</a:t>
              </a:r>
            </a:p>
          </p:txBody>
        </p:sp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1524" y="95"/>
              <a:ext cx="932" cy="23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 dirty="0" smtClean="0">
                  <a:solidFill>
                    <a:schemeClr val="folHlink"/>
                  </a:solidFill>
                  <a:latin typeface="Times New Roman" charset="0"/>
                </a:rPr>
                <a:t>Optimisation</a:t>
              </a:r>
              <a:endParaRPr lang="fr-FR" altLang="fr-FR" b="1" dirty="0">
                <a:solidFill>
                  <a:schemeClr val="folHlink"/>
                </a:solidFill>
                <a:latin typeface="Times New Roman" charset="0"/>
              </a:endParaRPr>
            </a:p>
          </p:txBody>
        </p:sp>
        <p:sp>
          <p:nvSpPr>
            <p:cNvPr id="11276" name="Text Box 12"/>
            <p:cNvSpPr txBox="1">
              <a:spLocks noChangeArrowheads="1"/>
            </p:cNvSpPr>
            <p:nvPr/>
          </p:nvSpPr>
          <p:spPr bwMode="auto">
            <a:xfrm>
              <a:off x="2456" y="94"/>
              <a:ext cx="868" cy="23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altLang="zh-CN" b="1" dirty="0" smtClean="0">
                  <a:solidFill>
                    <a:schemeClr val="folHlink"/>
                  </a:solidFill>
                  <a:latin typeface="Times New Roman" charset="0"/>
                </a:rPr>
                <a:t>Evaluation</a:t>
              </a:r>
              <a:endParaRPr lang="fr-FR" altLang="fr-FR" b="1" dirty="0">
                <a:solidFill>
                  <a:schemeClr val="folHlink"/>
                </a:solidFill>
                <a:latin typeface="Times New Roman" charset="0"/>
              </a:endParaRPr>
            </a:p>
          </p:txBody>
        </p:sp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>
              <a:off x="3324" y="94"/>
              <a:ext cx="1549" cy="23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altLang="fr-FR" b="1" dirty="0" smtClean="0">
                  <a:solidFill>
                    <a:schemeClr val="folHlink"/>
                  </a:solidFill>
                  <a:latin typeface="Times New Roman" charset="0"/>
                </a:rPr>
                <a:t>Simulation (SAD)</a:t>
              </a:r>
              <a:endParaRPr lang="fr-FR" altLang="fr-FR" b="1" dirty="0">
                <a:solidFill>
                  <a:schemeClr val="folHlink"/>
                </a:solidFill>
                <a:latin typeface="Times New Roman" charset="0"/>
              </a:endParaRPr>
            </a:p>
          </p:txBody>
        </p:sp>
      </p:grpSp>
      <p:grpSp>
        <p:nvGrpSpPr>
          <p:cNvPr id="6" name="Grouper 5"/>
          <p:cNvGrpSpPr/>
          <p:nvPr/>
        </p:nvGrpSpPr>
        <p:grpSpPr>
          <a:xfrm>
            <a:off x="1087120" y="1182688"/>
            <a:ext cx="7134693" cy="4557712"/>
            <a:chOff x="1021180" y="1182688"/>
            <a:chExt cx="7271753" cy="4812707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180" y="1182688"/>
              <a:ext cx="7271753" cy="481270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" name="Rectangle 3"/>
            <p:cNvSpPr/>
            <p:nvPr/>
          </p:nvSpPr>
          <p:spPr bwMode="auto">
            <a:xfrm>
              <a:off x="4272379" y="5754763"/>
              <a:ext cx="449179" cy="2406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09146" y="5896610"/>
            <a:ext cx="6732774" cy="74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Arial" charset="0"/>
                <a:cs typeface="+mj-cs"/>
              </a:defRPr>
            </a:lvl1pPr>
            <a:lvl2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2pPr>
            <a:lvl3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3pPr>
            <a:lvl4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kern="0" dirty="0" smtClean="0">
                <a:solidFill>
                  <a:srgbClr val="0000FF"/>
                </a:solidFill>
              </a:rPr>
              <a:t>Etat de l’art sur les travaux récents en cours</a:t>
            </a:r>
            <a:endParaRPr lang="en-US" altLang="fr-FR" sz="1400" kern="0" dirty="0">
              <a:solidFill>
                <a:srgbClr val="0000FF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altLang="fr-FR" dirty="0" smtClean="0"/>
              <a:t> </a:t>
            </a:r>
            <a:fld id="{52996BB4-FF0D-EE4C-BC6E-182286E010EB}" type="slidenum">
              <a:rPr lang="fr-FR" altLang="fr-FR" sz="1100" smtClean="0"/>
              <a:pPr/>
              <a:t>6</a:t>
            </a:fld>
            <a:r>
              <a:rPr lang="fr-FR" altLang="fr-FR" sz="1100" dirty="0" smtClean="0"/>
              <a:t>/13</a:t>
            </a:r>
            <a:endParaRPr lang="fr-FR" altLang="fr-F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35681" y="652462"/>
            <a:ext cx="8623300" cy="528638"/>
          </a:xfrm>
        </p:spPr>
        <p:txBody>
          <a:bodyPr/>
          <a:lstStyle/>
          <a:p>
            <a:pPr eaLnBrk="1" hangingPunct="1"/>
            <a:r>
              <a:rPr lang="fr-FR" altLang="fr-FR" sz="3600" dirty="0" smtClean="0">
                <a:solidFill>
                  <a:srgbClr val="0000FF"/>
                </a:solidFill>
              </a:rPr>
              <a:t>Modélisation du CHSP</a:t>
            </a:r>
            <a:endParaRPr lang="en-US" altLang="fr-FR" sz="2000" dirty="0">
              <a:solidFill>
                <a:srgbClr val="0000FF"/>
              </a:solidFill>
            </a:endParaRPr>
          </a:p>
        </p:txBody>
      </p:sp>
      <p:grpSp>
        <p:nvGrpSpPr>
          <p:cNvPr id="11278" name="Group 14"/>
          <p:cNvGrpSpPr>
            <a:grpSpLocks/>
          </p:cNvGrpSpPr>
          <p:nvPr/>
        </p:nvGrpSpPr>
        <p:grpSpPr bwMode="auto">
          <a:xfrm>
            <a:off x="139700" y="149225"/>
            <a:ext cx="7846207" cy="371476"/>
            <a:chOff x="88" y="94"/>
            <a:chExt cx="4785" cy="234"/>
          </a:xfrm>
        </p:grpSpPr>
        <p:sp>
          <p:nvSpPr>
            <p:cNvPr id="11273" name="Text Box 9"/>
            <p:cNvSpPr txBox="1">
              <a:spLocks noChangeArrowheads="1"/>
            </p:cNvSpPr>
            <p:nvPr/>
          </p:nvSpPr>
          <p:spPr bwMode="auto">
            <a:xfrm>
              <a:off x="88" y="97"/>
              <a:ext cx="868" cy="23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 dirty="0">
                  <a:solidFill>
                    <a:schemeClr val="folHlink"/>
                  </a:solidFill>
                  <a:latin typeface="Times New Roman" charset="0"/>
                </a:rPr>
                <a:t>Etat de l’art</a:t>
              </a:r>
            </a:p>
          </p:txBody>
        </p:sp>
        <p:sp>
          <p:nvSpPr>
            <p:cNvPr id="11274" name="Text Box 10"/>
            <p:cNvSpPr txBox="1">
              <a:spLocks noChangeArrowheads="1"/>
            </p:cNvSpPr>
            <p:nvPr/>
          </p:nvSpPr>
          <p:spPr bwMode="auto">
            <a:xfrm>
              <a:off x="952" y="96"/>
              <a:ext cx="572" cy="23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 dirty="0">
                  <a:solidFill>
                    <a:schemeClr val="folHlink"/>
                  </a:solidFill>
                  <a:latin typeface="Times New Roman" charset="0"/>
                </a:rPr>
                <a:t>Modèle</a:t>
              </a:r>
            </a:p>
          </p:txBody>
        </p:sp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1524" y="95"/>
              <a:ext cx="932" cy="23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 dirty="0" smtClean="0">
                  <a:solidFill>
                    <a:schemeClr val="folHlink"/>
                  </a:solidFill>
                  <a:latin typeface="Times New Roman" charset="0"/>
                </a:rPr>
                <a:t>Optimisation</a:t>
              </a:r>
              <a:endParaRPr lang="fr-FR" altLang="fr-FR" b="1" dirty="0">
                <a:solidFill>
                  <a:schemeClr val="folHlink"/>
                </a:solidFill>
                <a:latin typeface="Times New Roman" charset="0"/>
              </a:endParaRPr>
            </a:p>
          </p:txBody>
        </p:sp>
        <p:sp>
          <p:nvSpPr>
            <p:cNvPr id="11276" name="Text Box 12"/>
            <p:cNvSpPr txBox="1">
              <a:spLocks noChangeArrowheads="1"/>
            </p:cNvSpPr>
            <p:nvPr/>
          </p:nvSpPr>
          <p:spPr bwMode="auto">
            <a:xfrm>
              <a:off x="2456" y="94"/>
              <a:ext cx="868" cy="23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altLang="zh-CN" b="1" dirty="0" smtClean="0">
                  <a:solidFill>
                    <a:schemeClr val="folHlink"/>
                  </a:solidFill>
                  <a:latin typeface="Times New Roman" charset="0"/>
                </a:rPr>
                <a:t>Evaluation</a:t>
              </a:r>
              <a:endParaRPr lang="fr-FR" altLang="fr-FR" b="1" dirty="0">
                <a:solidFill>
                  <a:schemeClr val="folHlink"/>
                </a:solidFill>
                <a:latin typeface="Times New Roman" charset="0"/>
              </a:endParaRPr>
            </a:p>
          </p:txBody>
        </p:sp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>
              <a:off x="3324" y="94"/>
              <a:ext cx="1549" cy="23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altLang="fr-FR" b="1" dirty="0" smtClean="0">
                  <a:solidFill>
                    <a:schemeClr val="folHlink"/>
                  </a:solidFill>
                  <a:latin typeface="Times New Roman" charset="0"/>
                </a:rPr>
                <a:t>Simulation (SAD)</a:t>
              </a:r>
              <a:endParaRPr lang="fr-FR" altLang="fr-FR" b="1" dirty="0">
                <a:solidFill>
                  <a:schemeClr val="folHlink"/>
                </a:solidFill>
                <a:latin typeface="Times New Roman" charset="0"/>
              </a:endParaRP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55" y="1316037"/>
            <a:ext cx="6877152" cy="4599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altLang="fr-FR" dirty="0" smtClean="0"/>
              <a:t> </a:t>
            </a:r>
            <a:fld id="{52996BB4-FF0D-EE4C-BC6E-182286E010EB}" type="slidenum">
              <a:rPr lang="fr-FR" altLang="fr-FR" sz="1100" smtClean="0"/>
              <a:pPr/>
              <a:t>7</a:t>
            </a:fld>
            <a:r>
              <a:rPr lang="fr-FR" altLang="fr-FR" sz="1100" dirty="0" smtClean="0"/>
              <a:t>/13</a:t>
            </a:r>
            <a:endParaRPr lang="fr-FR" altLang="fr-FR" sz="1100" dirty="0"/>
          </a:p>
        </p:txBody>
      </p:sp>
    </p:spTree>
    <p:extLst>
      <p:ext uri="{BB962C8B-B14F-4D97-AF65-F5344CB8AC3E}">
        <p14:creationId xmlns:p14="http://schemas.microsoft.com/office/powerpoint/2010/main" val="36747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604422"/>
            <a:ext cx="8623300" cy="847434"/>
          </a:xfrm>
        </p:spPr>
        <p:txBody>
          <a:bodyPr/>
          <a:lstStyle/>
          <a:p>
            <a:pPr algn="r" eaLnBrk="1" hangingPunct="1">
              <a:lnSpc>
                <a:spcPct val="100000"/>
              </a:lnSpc>
            </a:pPr>
            <a:r>
              <a:rPr lang="fr-FR" altLang="fr-FR" sz="3600" dirty="0" smtClean="0">
                <a:solidFill>
                  <a:srgbClr val="0000FF"/>
                </a:solidFill>
              </a:rPr>
              <a:t>Originalité : </a:t>
            </a:r>
            <a:r>
              <a:rPr lang="fr-FR" altLang="fr-FR" sz="3600" dirty="0" smtClean="0"/>
              <a:t>Codage des mouvements à vide</a:t>
            </a:r>
            <a:br>
              <a:rPr lang="fr-FR" altLang="fr-FR" sz="3600" dirty="0" smtClean="0"/>
            </a:br>
            <a:r>
              <a:rPr lang="fr-FR" sz="2000" dirty="0"/>
              <a:t> </a:t>
            </a:r>
            <a:r>
              <a:rPr lang="fr-FR" sz="1600" i="1" dirty="0"/>
              <a:t>M.-A. Manier, S. </a:t>
            </a:r>
            <a:r>
              <a:rPr lang="fr-FR" sz="1600" i="1" dirty="0" err="1"/>
              <a:t>Lamrous</a:t>
            </a:r>
            <a:r>
              <a:rPr lang="fr-FR" sz="1600" i="1" dirty="0"/>
              <a:t> </a:t>
            </a:r>
            <a:r>
              <a:rPr lang="fr-FR" sz="1600" i="1" dirty="0" smtClean="0"/>
              <a:t>(JMMA 2008)</a:t>
            </a:r>
            <a:endParaRPr lang="en-US" altLang="fr-FR" sz="2000" i="1" dirty="0"/>
          </a:p>
        </p:txBody>
      </p:sp>
      <p:grpSp>
        <p:nvGrpSpPr>
          <p:cNvPr id="11278" name="Group 14"/>
          <p:cNvGrpSpPr>
            <a:grpSpLocks/>
          </p:cNvGrpSpPr>
          <p:nvPr/>
        </p:nvGrpSpPr>
        <p:grpSpPr bwMode="auto">
          <a:xfrm>
            <a:off x="139700" y="149225"/>
            <a:ext cx="7846207" cy="371476"/>
            <a:chOff x="88" y="94"/>
            <a:chExt cx="4785" cy="234"/>
          </a:xfrm>
        </p:grpSpPr>
        <p:sp>
          <p:nvSpPr>
            <p:cNvPr id="11273" name="Text Box 9"/>
            <p:cNvSpPr txBox="1">
              <a:spLocks noChangeArrowheads="1"/>
            </p:cNvSpPr>
            <p:nvPr/>
          </p:nvSpPr>
          <p:spPr bwMode="auto">
            <a:xfrm>
              <a:off x="88" y="97"/>
              <a:ext cx="868" cy="23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 dirty="0">
                  <a:solidFill>
                    <a:schemeClr val="folHlink"/>
                  </a:solidFill>
                  <a:latin typeface="Times New Roman" charset="0"/>
                </a:rPr>
                <a:t>Etat de l’art</a:t>
              </a:r>
            </a:p>
          </p:txBody>
        </p:sp>
        <p:sp>
          <p:nvSpPr>
            <p:cNvPr id="11274" name="Text Box 10"/>
            <p:cNvSpPr txBox="1">
              <a:spLocks noChangeArrowheads="1"/>
            </p:cNvSpPr>
            <p:nvPr/>
          </p:nvSpPr>
          <p:spPr bwMode="auto">
            <a:xfrm>
              <a:off x="952" y="96"/>
              <a:ext cx="572" cy="23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 dirty="0">
                  <a:solidFill>
                    <a:schemeClr val="folHlink"/>
                  </a:solidFill>
                  <a:latin typeface="Times New Roman" charset="0"/>
                </a:rPr>
                <a:t>Modèle</a:t>
              </a:r>
            </a:p>
          </p:txBody>
        </p:sp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1524" y="95"/>
              <a:ext cx="932" cy="23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 dirty="0" smtClean="0">
                  <a:solidFill>
                    <a:schemeClr val="folHlink"/>
                  </a:solidFill>
                  <a:latin typeface="Times New Roman" charset="0"/>
                </a:rPr>
                <a:t>Optimisation</a:t>
              </a:r>
              <a:endParaRPr lang="fr-FR" altLang="fr-FR" b="1" dirty="0">
                <a:solidFill>
                  <a:schemeClr val="folHlink"/>
                </a:solidFill>
                <a:latin typeface="Times New Roman" charset="0"/>
              </a:endParaRPr>
            </a:p>
          </p:txBody>
        </p:sp>
        <p:sp>
          <p:nvSpPr>
            <p:cNvPr id="11276" name="Text Box 12"/>
            <p:cNvSpPr txBox="1">
              <a:spLocks noChangeArrowheads="1"/>
            </p:cNvSpPr>
            <p:nvPr/>
          </p:nvSpPr>
          <p:spPr bwMode="auto">
            <a:xfrm>
              <a:off x="2456" y="94"/>
              <a:ext cx="868" cy="23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altLang="zh-CN" b="1" dirty="0" smtClean="0">
                  <a:solidFill>
                    <a:schemeClr val="folHlink"/>
                  </a:solidFill>
                  <a:latin typeface="Times New Roman" charset="0"/>
                </a:rPr>
                <a:t>Evaluation</a:t>
              </a:r>
              <a:endParaRPr lang="fr-FR" altLang="fr-FR" b="1" dirty="0">
                <a:solidFill>
                  <a:schemeClr val="folHlink"/>
                </a:solidFill>
                <a:latin typeface="Times New Roman" charset="0"/>
              </a:endParaRPr>
            </a:p>
          </p:txBody>
        </p:sp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>
              <a:off x="3324" y="94"/>
              <a:ext cx="1549" cy="23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altLang="fr-FR" b="1" dirty="0" smtClean="0">
                  <a:solidFill>
                    <a:schemeClr val="folHlink"/>
                  </a:solidFill>
                  <a:latin typeface="Times New Roman" charset="0"/>
                </a:rPr>
                <a:t>Simulation (SAD)</a:t>
              </a:r>
              <a:endParaRPr lang="fr-FR" altLang="fr-FR" b="1" dirty="0">
                <a:solidFill>
                  <a:schemeClr val="folHlink"/>
                </a:solidFill>
                <a:latin typeface="Times New Roman" charset="0"/>
              </a:endParaRPr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43447" y="1451856"/>
            <a:ext cx="8538519" cy="4876800"/>
          </a:xfrm>
        </p:spPr>
        <p:txBody>
          <a:bodyPr/>
          <a:lstStyle/>
          <a:p>
            <a:pPr algn="just"/>
            <a:r>
              <a:rPr lang="fr-FR" sz="1800" dirty="0" smtClean="0"/>
              <a:t>Une solution est représentée par un vecteur de taille variable entre </a:t>
            </a:r>
            <a:r>
              <a:rPr lang="fr-FR" sz="1800" dirty="0"/>
              <a:t>0 et n.</a:t>
            </a:r>
          </a:p>
          <a:p>
            <a:pPr algn="just"/>
            <a:r>
              <a:rPr lang="fr-FR" sz="1800" dirty="0" smtClean="0"/>
              <a:t>Le couple </a:t>
            </a:r>
            <a:r>
              <a:rPr lang="fr-FR" sz="1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ij</a:t>
            </a:r>
            <a:r>
              <a:rPr lang="fr-FR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800" dirty="0" smtClean="0"/>
              <a:t>de deux </a:t>
            </a:r>
            <a:r>
              <a:rPr lang="fr-FR" sz="1800" dirty="0"/>
              <a:t>éléments successives du vecteur </a:t>
            </a:r>
            <a:r>
              <a:rPr lang="fr-FR" sz="1800" dirty="0" smtClean="0"/>
              <a:t>traduit un mouvement à vide </a:t>
            </a:r>
            <a:r>
              <a:rPr lang="fr-FR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(i, j) </a:t>
            </a:r>
            <a:r>
              <a:rPr lang="fr-FR" sz="1800" dirty="0" smtClean="0"/>
              <a:t>de la cuve </a:t>
            </a:r>
            <a:r>
              <a:rPr lang="fr-FR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fr-FR" sz="1800" dirty="0" smtClean="0"/>
              <a:t> à la cuve </a:t>
            </a:r>
            <a:r>
              <a:rPr lang="fr-FR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</a:t>
            </a:r>
          </a:p>
          <a:p>
            <a:pPr algn="just"/>
            <a:endParaRPr lang="fr-FR" sz="1800" dirty="0" smtClean="0"/>
          </a:p>
          <a:p>
            <a:pPr algn="just"/>
            <a:endParaRPr lang="fr-FR" sz="1800" dirty="0"/>
          </a:p>
          <a:p>
            <a:pPr algn="just"/>
            <a:r>
              <a:rPr lang="fr-FR" sz="1800" dirty="0" smtClean="0"/>
              <a:t>Les </a:t>
            </a:r>
            <a:r>
              <a:rPr lang="fr-FR" sz="1800" dirty="0" smtClean="0">
                <a:solidFill>
                  <a:schemeClr val="bg2">
                    <a:lumMod val="50000"/>
                  </a:schemeClr>
                </a:solidFill>
              </a:rPr>
              <a:t>mouvements à vide associés </a:t>
            </a:r>
            <a:r>
              <a:rPr lang="fr-FR" sz="1800" dirty="0" smtClean="0"/>
              <a:t>sont : (5,2), (2,6), (6,3), et (3,5)</a:t>
            </a:r>
          </a:p>
          <a:p>
            <a:pPr algn="just"/>
            <a:r>
              <a:rPr lang="fr-FR" sz="1800" dirty="0" smtClean="0"/>
              <a:t>On ajoute les </a:t>
            </a:r>
            <a:r>
              <a:rPr lang="fr-FR" sz="1800" dirty="0" smtClean="0">
                <a:solidFill>
                  <a:schemeClr val="bg2">
                    <a:lumMod val="50000"/>
                  </a:schemeClr>
                </a:solidFill>
              </a:rPr>
              <a:t>mouvements à vide fictifs </a:t>
            </a:r>
            <a:r>
              <a:rPr lang="fr-FR" sz="1800" dirty="0" smtClean="0"/>
              <a:t>: (1,1) et (4,4)</a:t>
            </a:r>
          </a:p>
          <a:p>
            <a:pPr algn="just"/>
            <a:endParaRPr lang="fr-FR" sz="18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1800" dirty="0"/>
              <a:t> </a:t>
            </a:r>
            <a:r>
              <a:rPr lang="fr-FR" sz="1800" dirty="0" smtClean="0"/>
              <a:t>    On obtient un nombre de séquences cycliques donnant ainsi que le nombre de robots nécessaires</a:t>
            </a:r>
          </a:p>
          <a:p>
            <a:pPr marL="0" indent="0" algn="just">
              <a:buNone/>
            </a:pPr>
            <a:endParaRPr lang="fr-FR" sz="2000" dirty="0"/>
          </a:p>
        </p:txBody>
      </p:sp>
      <p:graphicFrame>
        <p:nvGraphicFramePr>
          <p:cNvPr id="11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322152"/>
              </p:ext>
            </p:extLst>
          </p:nvPr>
        </p:nvGraphicFramePr>
        <p:xfrm>
          <a:off x="1779567" y="2430663"/>
          <a:ext cx="554461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Solution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584982"/>
              </p:ext>
            </p:extLst>
          </p:nvPr>
        </p:nvGraphicFramePr>
        <p:xfrm>
          <a:off x="1239507" y="4981627"/>
          <a:ext cx="67464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Robot 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3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007343"/>
              </p:ext>
            </p:extLst>
          </p:nvPr>
        </p:nvGraphicFramePr>
        <p:xfrm>
          <a:off x="1239507" y="5690907"/>
          <a:ext cx="67464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Robot 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14" name="Group 38"/>
          <p:cNvGrpSpPr/>
          <p:nvPr/>
        </p:nvGrpSpPr>
        <p:grpSpPr>
          <a:xfrm>
            <a:off x="2679667" y="4759117"/>
            <a:ext cx="2304256" cy="475605"/>
            <a:chOff x="2843808" y="5401667"/>
            <a:chExt cx="2304256" cy="475605"/>
          </a:xfrm>
        </p:grpSpPr>
        <p:cxnSp>
          <p:nvCxnSpPr>
            <p:cNvPr id="15" name="Straight Arrow Connector 13"/>
            <p:cNvCxnSpPr/>
            <p:nvPr/>
          </p:nvCxnSpPr>
          <p:spPr>
            <a:xfrm>
              <a:off x="3491880" y="5877272"/>
              <a:ext cx="432048" cy="0"/>
            </a:xfrm>
            <a:prstGeom prst="straightConnector1">
              <a:avLst/>
            </a:prstGeom>
            <a:ln w="19050">
              <a:prstDash val="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716016" y="5877272"/>
              <a:ext cx="432048" cy="0"/>
            </a:xfrm>
            <a:prstGeom prst="straightConnector1">
              <a:avLst/>
            </a:prstGeom>
            <a:ln w="19050">
              <a:prstDash val="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Elbow Connector 27"/>
            <p:cNvCxnSpPr/>
            <p:nvPr/>
          </p:nvCxnSpPr>
          <p:spPr>
            <a:xfrm flipV="1">
              <a:off x="2843808" y="5445224"/>
              <a:ext cx="576064" cy="252028"/>
            </a:xfrm>
            <a:prstGeom prst="bentConnector3">
              <a:avLst>
                <a:gd name="adj1" fmla="val -3808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28"/>
            <p:cNvCxnSpPr/>
            <p:nvPr/>
          </p:nvCxnSpPr>
          <p:spPr>
            <a:xfrm>
              <a:off x="3419872" y="5445224"/>
              <a:ext cx="0" cy="25958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Elbow Connector 29"/>
            <p:cNvCxnSpPr/>
            <p:nvPr/>
          </p:nvCxnSpPr>
          <p:spPr>
            <a:xfrm flipV="1">
              <a:off x="4067944" y="5401667"/>
              <a:ext cx="576064" cy="252028"/>
            </a:xfrm>
            <a:prstGeom prst="bentConnector3">
              <a:avLst>
                <a:gd name="adj1" fmla="val -3808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30"/>
            <p:cNvCxnSpPr/>
            <p:nvPr/>
          </p:nvCxnSpPr>
          <p:spPr>
            <a:xfrm>
              <a:off x="4644008" y="5401667"/>
              <a:ext cx="0" cy="25958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37"/>
          <p:cNvGrpSpPr/>
          <p:nvPr/>
        </p:nvGrpSpPr>
        <p:grpSpPr>
          <a:xfrm>
            <a:off x="2679667" y="5479197"/>
            <a:ext cx="4752528" cy="403597"/>
            <a:chOff x="2843808" y="6121747"/>
            <a:chExt cx="4752528" cy="403597"/>
          </a:xfrm>
        </p:grpSpPr>
        <p:cxnSp>
          <p:nvCxnSpPr>
            <p:cNvPr id="22" name="Straight Arrow Connector 8"/>
            <p:cNvCxnSpPr/>
            <p:nvPr/>
          </p:nvCxnSpPr>
          <p:spPr>
            <a:xfrm>
              <a:off x="7164288" y="6525344"/>
              <a:ext cx="432048" cy="0"/>
            </a:xfrm>
            <a:prstGeom prst="straightConnector1">
              <a:avLst/>
            </a:prstGeom>
            <a:ln w="19050">
              <a:prstDash val="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11"/>
            <p:cNvCxnSpPr/>
            <p:nvPr/>
          </p:nvCxnSpPr>
          <p:spPr>
            <a:xfrm>
              <a:off x="4716016" y="6525344"/>
              <a:ext cx="432048" cy="0"/>
            </a:xfrm>
            <a:prstGeom prst="straightConnector1">
              <a:avLst/>
            </a:prstGeom>
            <a:ln w="19050">
              <a:prstDash val="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12"/>
            <p:cNvCxnSpPr/>
            <p:nvPr/>
          </p:nvCxnSpPr>
          <p:spPr>
            <a:xfrm>
              <a:off x="5940152" y="6525344"/>
              <a:ext cx="432048" cy="0"/>
            </a:xfrm>
            <a:prstGeom prst="straightConnector1">
              <a:avLst/>
            </a:prstGeom>
            <a:ln w="19050">
              <a:prstDash val="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14"/>
            <p:cNvCxnSpPr/>
            <p:nvPr/>
          </p:nvCxnSpPr>
          <p:spPr>
            <a:xfrm>
              <a:off x="3491880" y="6525344"/>
              <a:ext cx="432048" cy="0"/>
            </a:xfrm>
            <a:prstGeom prst="straightConnector1">
              <a:avLst/>
            </a:prstGeom>
            <a:ln w="19050">
              <a:prstDash val="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Elbow Connector 22"/>
            <p:cNvCxnSpPr/>
            <p:nvPr/>
          </p:nvCxnSpPr>
          <p:spPr>
            <a:xfrm flipV="1">
              <a:off x="6516216" y="6121747"/>
              <a:ext cx="576064" cy="252028"/>
            </a:xfrm>
            <a:prstGeom prst="bentConnector3">
              <a:avLst>
                <a:gd name="adj1" fmla="val -3808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7092280" y="6121747"/>
              <a:ext cx="0" cy="25958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Elbow Connector 31"/>
            <p:cNvCxnSpPr/>
            <p:nvPr/>
          </p:nvCxnSpPr>
          <p:spPr>
            <a:xfrm flipV="1">
              <a:off x="2843808" y="6121747"/>
              <a:ext cx="576064" cy="252028"/>
            </a:xfrm>
            <a:prstGeom prst="bentConnector3">
              <a:avLst>
                <a:gd name="adj1" fmla="val -3808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32"/>
            <p:cNvCxnSpPr/>
            <p:nvPr/>
          </p:nvCxnSpPr>
          <p:spPr>
            <a:xfrm>
              <a:off x="3419872" y="6121747"/>
              <a:ext cx="0" cy="25958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Elbow Connector 33"/>
            <p:cNvCxnSpPr/>
            <p:nvPr/>
          </p:nvCxnSpPr>
          <p:spPr>
            <a:xfrm flipV="1">
              <a:off x="4067944" y="6121747"/>
              <a:ext cx="576064" cy="252028"/>
            </a:xfrm>
            <a:prstGeom prst="bentConnector3">
              <a:avLst>
                <a:gd name="adj1" fmla="val -3808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4"/>
            <p:cNvCxnSpPr/>
            <p:nvPr/>
          </p:nvCxnSpPr>
          <p:spPr>
            <a:xfrm>
              <a:off x="4644008" y="6121747"/>
              <a:ext cx="0" cy="25958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Elbow Connector 35"/>
            <p:cNvCxnSpPr/>
            <p:nvPr/>
          </p:nvCxnSpPr>
          <p:spPr>
            <a:xfrm flipV="1">
              <a:off x="5292080" y="6121747"/>
              <a:ext cx="576064" cy="252028"/>
            </a:xfrm>
            <a:prstGeom prst="bentConnector3">
              <a:avLst>
                <a:gd name="adj1" fmla="val -3808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6"/>
            <p:cNvCxnSpPr/>
            <p:nvPr/>
          </p:nvCxnSpPr>
          <p:spPr>
            <a:xfrm>
              <a:off x="5868144" y="6121747"/>
              <a:ext cx="0" cy="25958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altLang="fr-FR" dirty="0" smtClean="0"/>
              <a:t> </a:t>
            </a:r>
            <a:fld id="{52996BB4-FF0D-EE4C-BC6E-182286E010EB}" type="slidenum">
              <a:rPr lang="fr-FR" altLang="fr-FR" sz="1100" smtClean="0"/>
              <a:pPr/>
              <a:t>8</a:t>
            </a:fld>
            <a:r>
              <a:rPr lang="fr-FR" altLang="fr-FR" sz="1100" dirty="0" smtClean="0"/>
              <a:t>/13</a:t>
            </a:r>
            <a:endParaRPr lang="fr-FR" altLang="fr-FR" sz="1100" dirty="0"/>
          </a:p>
        </p:txBody>
      </p:sp>
    </p:spTree>
    <p:extLst>
      <p:ext uri="{BB962C8B-B14F-4D97-AF65-F5344CB8AC3E}">
        <p14:creationId xmlns:p14="http://schemas.microsoft.com/office/powerpoint/2010/main" val="20151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75625" y="666407"/>
            <a:ext cx="8623300" cy="528638"/>
          </a:xfrm>
        </p:spPr>
        <p:txBody>
          <a:bodyPr/>
          <a:lstStyle/>
          <a:p>
            <a:pPr eaLnBrk="1" hangingPunct="1"/>
            <a:r>
              <a:rPr lang="fr-FR" altLang="fr-FR" sz="3600" dirty="0" smtClean="0">
                <a:solidFill>
                  <a:srgbClr val="0000FF"/>
                </a:solidFill>
              </a:rPr>
              <a:t>Perspective : </a:t>
            </a:r>
            <a:r>
              <a:rPr lang="fr-FR" altLang="fr-FR" sz="3600" dirty="0" smtClean="0">
                <a:solidFill>
                  <a:schemeClr val="bg2"/>
                </a:solidFill>
              </a:rPr>
              <a:t>Intégrer l’</a:t>
            </a:r>
            <a:r>
              <a:rPr lang="fr-FR" altLang="fr-FR" sz="3600" dirty="0" smtClean="0"/>
              <a:t>évitement de collision </a:t>
            </a:r>
            <a:r>
              <a:rPr lang="fr-FR" altLang="fr-FR" sz="3600" dirty="0" smtClean="0">
                <a:solidFill>
                  <a:schemeClr val="bg2"/>
                </a:solidFill>
              </a:rPr>
              <a:t>dans le modèle mathématique</a:t>
            </a:r>
            <a:endParaRPr lang="en-US" altLang="fr-FR" sz="2000" dirty="0">
              <a:solidFill>
                <a:schemeClr val="bg2"/>
              </a:solidFill>
            </a:endParaRPr>
          </a:p>
        </p:txBody>
      </p:sp>
      <p:grpSp>
        <p:nvGrpSpPr>
          <p:cNvPr id="11278" name="Group 14"/>
          <p:cNvGrpSpPr>
            <a:grpSpLocks/>
          </p:cNvGrpSpPr>
          <p:nvPr/>
        </p:nvGrpSpPr>
        <p:grpSpPr bwMode="auto">
          <a:xfrm>
            <a:off x="139700" y="149225"/>
            <a:ext cx="7846207" cy="371476"/>
            <a:chOff x="88" y="94"/>
            <a:chExt cx="4785" cy="234"/>
          </a:xfrm>
        </p:grpSpPr>
        <p:sp>
          <p:nvSpPr>
            <p:cNvPr id="11273" name="Text Box 9"/>
            <p:cNvSpPr txBox="1">
              <a:spLocks noChangeArrowheads="1"/>
            </p:cNvSpPr>
            <p:nvPr/>
          </p:nvSpPr>
          <p:spPr bwMode="auto">
            <a:xfrm>
              <a:off x="88" y="97"/>
              <a:ext cx="868" cy="23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 dirty="0">
                  <a:solidFill>
                    <a:schemeClr val="folHlink"/>
                  </a:solidFill>
                  <a:latin typeface="Times New Roman" charset="0"/>
                </a:rPr>
                <a:t>Etat de l’art</a:t>
              </a:r>
            </a:p>
          </p:txBody>
        </p:sp>
        <p:sp>
          <p:nvSpPr>
            <p:cNvPr id="11274" name="Text Box 10"/>
            <p:cNvSpPr txBox="1">
              <a:spLocks noChangeArrowheads="1"/>
            </p:cNvSpPr>
            <p:nvPr/>
          </p:nvSpPr>
          <p:spPr bwMode="auto">
            <a:xfrm>
              <a:off x="952" y="96"/>
              <a:ext cx="572" cy="23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 dirty="0">
                  <a:solidFill>
                    <a:schemeClr val="folHlink"/>
                  </a:solidFill>
                  <a:latin typeface="Times New Roman" charset="0"/>
                </a:rPr>
                <a:t>Modèle</a:t>
              </a:r>
            </a:p>
          </p:txBody>
        </p:sp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1524" y="95"/>
              <a:ext cx="932" cy="23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 dirty="0" smtClean="0">
                  <a:solidFill>
                    <a:schemeClr val="folHlink"/>
                  </a:solidFill>
                  <a:latin typeface="Times New Roman" charset="0"/>
                </a:rPr>
                <a:t>Optimisation</a:t>
              </a:r>
              <a:endParaRPr lang="fr-FR" altLang="fr-FR" b="1" dirty="0">
                <a:solidFill>
                  <a:schemeClr val="folHlink"/>
                </a:solidFill>
                <a:latin typeface="Times New Roman" charset="0"/>
              </a:endParaRPr>
            </a:p>
          </p:txBody>
        </p:sp>
        <p:sp>
          <p:nvSpPr>
            <p:cNvPr id="11276" name="Text Box 12"/>
            <p:cNvSpPr txBox="1">
              <a:spLocks noChangeArrowheads="1"/>
            </p:cNvSpPr>
            <p:nvPr/>
          </p:nvSpPr>
          <p:spPr bwMode="auto">
            <a:xfrm>
              <a:off x="2456" y="94"/>
              <a:ext cx="868" cy="23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altLang="zh-CN" b="1" dirty="0" smtClean="0">
                  <a:solidFill>
                    <a:schemeClr val="folHlink"/>
                  </a:solidFill>
                  <a:latin typeface="Times New Roman" charset="0"/>
                </a:rPr>
                <a:t>Evaluation</a:t>
              </a:r>
              <a:endParaRPr lang="fr-FR" altLang="fr-FR" b="1" dirty="0">
                <a:solidFill>
                  <a:schemeClr val="folHlink"/>
                </a:solidFill>
                <a:latin typeface="Times New Roman" charset="0"/>
              </a:endParaRPr>
            </a:p>
          </p:txBody>
        </p:sp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>
              <a:off x="3324" y="94"/>
              <a:ext cx="1549" cy="23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altLang="fr-FR" b="1" dirty="0" smtClean="0">
                  <a:solidFill>
                    <a:schemeClr val="folHlink"/>
                  </a:solidFill>
                  <a:latin typeface="Times New Roman" charset="0"/>
                </a:rPr>
                <a:t>Simulation (SAD)</a:t>
              </a:r>
              <a:endParaRPr lang="fr-FR" altLang="fr-FR" b="1" dirty="0">
                <a:solidFill>
                  <a:schemeClr val="folHlink"/>
                </a:solidFill>
                <a:latin typeface="Times New Roman" charset="0"/>
              </a:endParaRPr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0406" y="1659981"/>
            <a:ext cx="8538519" cy="4669973"/>
          </a:xfrm>
        </p:spPr>
        <p:txBody>
          <a:bodyPr/>
          <a:lstStyle/>
          <a:p>
            <a:pPr algn="just"/>
            <a:r>
              <a:rPr lang="fr-FR" sz="2800" dirty="0" smtClean="0"/>
              <a:t>Le programme linéaire actuel n’intègre pas de formulations gérant la détection de  collision</a:t>
            </a:r>
          </a:p>
          <a:p>
            <a:pPr algn="just"/>
            <a:r>
              <a:rPr lang="fr-FR" sz="2800" dirty="0" smtClean="0"/>
              <a:t>Interrogations :</a:t>
            </a:r>
          </a:p>
          <a:p>
            <a:pPr lvl="1" algn="just">
              <a:buFont typeface="Wingdings" charset="2"/>
              <a:buChar char="Ø"/>
            </a:pPr>
            <a:r>
              <a:rPr lang="fr-FR" dirty="0" smtClean="0"/>
              <a:t>L’Intégrer dans le modèle mathématique ou vérification a posteriori par simulation ?!</a:t>
            </a:r>
          </a:p>
          <a:p>
            <a:pPr lvl="1" algn="just">
              <a:buFont typeface="Wingdings" charset="2"/>
              <a:buChar char="Ø"/>
            </a:pPr>
            <a:r>
              <a:rPr lang="fr-FR" dirty="0" smtClean="0"/>
              <a:t>Quelles implications pour la résolution ?</a:t>
            </a:r>
          </a:p>
          <a:p>
            <a:pPr lvl="2" algn="just"/>
            <a:r>
              <a:rPr lang="fr-FR" sz="2800" dirty="0"/>
              <a:t>t</a:t>
            </a:r>
            <a:r>
              <a:rPr lang="fr-FR" sz="2800" dirty="0" smtClean="0"/>
              <a:t>emps de réponse pour l’évaluation des solutions via le solveur MIPL ? </a:t>
            </a:r>
          </a:p>
          <a:p>
            <a:pPr lvl="2" algn="just"/>
            <a:r>
              <a:rPr lang="fr-FR" sz="2800" dirty="0"/>
              <a:t>l</a:t>
            </a:r>
            <a:r>
              <a:rPr lang="fr-FR" sz="2800" dirty="0" smtClean="0"/>
              <a:t>’impact sur l’espace de recherche ?! </a:t>
            </a:r>
            <a:r>
              <a:rPr lang="is-IS" sz="2800" dirty="0" smtClean="0"/>
              <a:t>…</a:t>
            </a:r>
            <a:endParaRPr lang="fr-FR" sz="2800" dirty="0" smtClean="0"/>
          </a:p>
          <a:p>
            <a:pPr algn="just"/>
            <a:endParaRPr lang="fr-FR" sz="18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just">
              <a:buNone/>
            </a:pPr>
            <a:endParaRPr lang="fr-FR" sz="20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altLang="fr-FR" dirty="0" smtClean="0"/>
              <a:t> </a:t>
            </a:r>
            <a:fld id="{52996BB4-FF0D-EE4C-BC6E-182286E010EB}" type="slidenum">
              <a:rPr lang="fr-FR" altLang="fr-FR" sz="1100" smtClean="0"/>
              <a:pPr/>
              <a:t>9</a:t>
            </a:fld>
            <a:r>
              <a:rPr lang="fr-FR" altLang="fr-FR" sz="1100" dirty="0" smtClean="0"/>
              <a:t>/13</a:t>
            </a:r>
            <a:endParaRPr lang="fr-FR" altLang="fr-FR" sz="1100" dirty="0"/>
          </a:p>
        </p:txBody>
      </p:sp>
    </p:spTree>
    <p:extLst>
      <p:ext uri="{BB962C8B-B14F-4D97-AF65-F5344CB8AC3E}">
        <p14:creationId xmlns:p14="http://schemas.microsoft.com/office/powerpoint/2010/main" val="192036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 time=&quot;23/06/2006 13:30:10&quot;&gt;&lt;Slide id=&quot;257&quot; dur=&quot;1.188&quot;/&gt;&lt;/Timings&gt;&lt;/WMTools&gt;"/>
</p:tagLst>
</file>

<file path=ppt/theme/theme1.xml><?xml version="1.0" encoding="utf-8"?>
<a:theme xmlns:a="http://schemas.openxmlformats.org/drawingml/2006/main" name="English slide confidential (11)">
  <a:themeElements>
    <a:clrScheme name="">
      <a:dk1>
        <a:srgbClr val="FF6600"/>
      </a:dk1>
      <a:lt1>
        <a:srgbClr val="FFFFFF"/>
      </a:lt1>
      <a:dk2>
        <a:srgbClr val="000000"/>
      </a:dk2>
      <a:lt2>
        <a:srgbClr val="424A52"/>
      </a:lt2>
      <a:accent1>
        <a:srgbClr val="332B24"/>
      </a:accent1>
      <a:accent2>
        <a:srgbClr val="C2BFB8"/>
      </a:accent2>
      <a:accent3>
        <a:srgbClr val="FFFFFF"/>
      </a:accent3>
      <a:accent4>
        <a:srgbClr val="DA5600"/>
      </a:accent4>
      <a:accent5>
        <a:srgbClr val="ADACAC"/>
      </a:accent5>
      <a:accent6>
        <a:srgbClr val="B0ADA6"/>
      </a:accent6>
      <a:hlink>
        <a:srgbClr val="CFC4B8"/>
      </a:hlink>
      <a:folHlink>
        <a:srgbClr val="FFFFFF"/>
      </a:folHlink>
    </a:clrScheme>
    <a:fontScheme name="English slide confidential (11)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nglish slide confidential (11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glish slide confidential (11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glish slide confidential (11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glish slide confidential (11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glish slide confidential (11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glish slide confidential (11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glish slide confidential (11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glish slide confidential (11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glish slide confidential (11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glish slide confidential (11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glish slide confidential (11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glish slide confidential (11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glish slide confidential (11) 13">
        <a:dk1>
          <a:srgbClr val="FF5900"/>
        </a:dk1>
        <a:lt1>
          <a:srgbClr val="FFFFFF"/>
        </a:lt1>
        <a:dk2>
          <a:srgbClr val="000000"/>
        </a:dk2>
        <a:lt2>
          <a:srgbClr val="636B7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4B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glish slide confidential (11) 14">
        <a:dk1>
          <a:srgbClr val="FF5900"/>
        </a:dk1>
        <a:lt1>
          <a:srgbClr val="FFFFFF"/>
        </a:lt1>
        <a:dk2>
          <a:srgbClr val="F7D117"/>
        </a:dk2>
        <a:lt2>
          <a:srgbClr val="636B70"/>
        </a:lt2>
        <a:accent1>
          <a:srgbClr val="000000"/>
        </a:accent1>
        <a:accent2>
          <a:srgbClr val="C2BFB8"/>
        </a:accent2>
        <a:accent3>
          <a:srgbClr val="FFFFFF"/>
        </a:accent3>
        <a:accent4>
          <a:srgbClr val="DA4B00"/>
        </a:accent4>
        <a:accent5>
          <a:srgbClr val="AAAAAA"/>
        </a:accent5>
        <a:accent6>
          <a:srgbClr val="B0ADA6"/>
        </a:accent6>
        <a:hlink>
          <a:srgbClr val="FCC917"/>
        </a:hlink>
        <a:folHlink>
          <a:srgbClr val="CFC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glish slide confidential (11) 15">
        <a:dk1>
          <a:srgbClr val="FF5900"/>
        </a:dk1>
        <a:lt1>
          <a:srgbClr val="FFFFFF"/>
        </a:lt1>
        <a:dk2>
          <a:srgbClr val="403B33"/>
        </a:dk2>
        <a:lt2>
          <a:srgbClr val="636B70"/>
        </a:lt2>
        <a:accent1>
          <a:srgbClr val="000000"/>
        </a:accent1>
        <a:accent2>
          <a:srgbClr val="C2BFB8"/>
        </a:accent2>
        <a:accent3>
          <a:srgbClr val="FFFFFF"/>
        </a:accent3>
        <a:accent4>
          <a:srgbClr val="DA4B00"/>
        </a:accent4>
        <a:accent5>
          <a:srgbClr val="AAAAAA"/>
        </a:accent5>
        <a:accent6>
          <a:srgbClr val="B0ADA6"/>
        </a:accent6>
        <a:hlink>
          <a:srgbClr val="FCC917"/>
        </a:hlink>
        <a:folHlink>
          <a:srgbClr val="CFC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glish slide confidential (11) 16">
        <a:dk1>
          <a:srgbClr val="FF6600"/>
        </a:dk1>
        <a:lt1>
          <a:srgbClr val="FFFFFF"/>
        </a:lt1>
        <a:dk2>
          <a:srgbClr val="F7D117"/>
        </a:dk2>
        <a:lt2>
          <a:srgbClr val="636B70"/>
        </a:lt2>
        <a:accent1>
          <a:srgbClr val="000000"/>
        </a:accent1>
        <a:accent2>
          <a:srgbClr val="C2BFB8"/>
        </a:accent2>
        <a:accent3>
          <a:srgbClr val="FFFFFF"/>
        </a:accent3>
        <a:accent4>
          <a:srgbClr val="DA5600"/>
        </a:accent4>
        <a:accent5>
          <a:srgbClr val="AAAAAA"/>
        </a:accent5>
        <a:accent6>
          <a:srgbClr val="B0ADA6"/>
        </a:accent6>
        <a:hlink>
          <a:srgbClr val="FCC917"/>
        </a:hlink>
        <a:folHlink>
          <a:srgbClr val="CFC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English slide confidential (11)</Template>
  <TotalTime>730</TotalTime>
  <Words>607</Words>
  <Application>Microsoft Office PowerPoint</Application>
  <PresentationFormat>On-screen Show (4:3)</PresentationFormat>
  <Paragraphs>169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English slide confidential (11)</vt:lpstr>
      <vt:lpstr>1_Conception personnalisée</vt:lpstr>
      <vt:lpstr>Conception personnalisée</vt:lpstr>
      <vt:lpstr>Dimensionnement et ordonnancement d’un atelier avec ressources de transport</vt:lpstr>
      <vt:lpstr>Contexte général </vt:lpstr>
      <vt:lpstr>Objectifs de la thèse</vt:lpstr>
      <vt:lpstr>Design and Hoist Scheduling Problem (electroplating facilities)</vt:lpstr>
      <vt:lpstr>Positionnement du problème traité : a Cyclic Hoist Scheduling Problem </vt:lpstr>
      <vt:lpstr>Une taxinomie de modèles (Manier and Bloch, 2003)</vt:lpstr>
      <vt:lpstr>Modélisation du CHSP</vt:lpstr>
      <vt:lpstr>Originalité : Codage des mouvements à vide  M.-A. Manier, S. Lamrous (JMMA 2008)</vt:lpstr>
      <vt:lpstr>Perspective : Intégrer l’évitement de collision dans le modèle mathématique</vt:lpstr>
      <vt:lpstr>Parallélisme pour un front de Pareto  </vt:lpstr>
      <vt:lpstr>Evaluation sur des :</vt:lpstr>
      <vt:lpstr>Système d’aide à la décision</vt:lpstr>
      <vt:lpstr>Merci de votre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Régulation de la demande dans les réseaux mobiles par optimisation de la tarification</dc:title>
  <dc:creator>Utilisateur de Microsoft Office</dc:creator>
  <cp:lastModifiedBy>Microsoft</cp:lastModifiedBy>
  <cp:revision>59</cp:revision>
  <dcterms:created xsi:type="dcterms:W3CDTF">2016-11-02T08:00:08Z</dcterms:created>
  <dcterms:modified xsi:type="dcterms:W3CDTF">2016-11-03T20:15:46Z</dcterms:modified>
</cp:coreProperties>
</file>