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9" r:id="rId6"/>
    <p:sldId id="272" r:id="rId7"/>
    <p:sldId id="270" r:id="rId8"/>
    <p:sldId id="261" r:id="rId9"/>
    <p:sldId id="273" r:id="rId10"/>
    <p:sldId id="275" r:id="rId11"/>
    <p:sldId id="274" r:id="rId12"/>
    <p:sldId id="276" r:id="rId13"/>
    <p:sldId id="264" r:id="rId14"/>
    <p:sldId id="268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971"/>
    <a:srgbClr val="86F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27C32-6D0F-47EC-842D-AEAFF2E25CE5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4EE7-8BB9-4DF4-896B-5B8ED385E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5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466" y="5884333"/>
            <a:ext cx="1701801" cy="96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6726622" y="5884333"/>
            <a:ext cx="2349645" cy="96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4" y="44134"/>
            <a:ext cx="1589193" cy="7104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95" y="103908"/>
            <a:ext cx="1306344" cy="5908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/>
          <a:srcRect l="20624" t="21009" r="19977" b="20192"/>
          <a:stretch/>
        </p:blipFill>
        <p:spPr>
          <a:xfrm>
            <a:off x="5710150" y="6131042"/>
            <a:ext cx="1016472" cy="64684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2961345" y="6223631"/>
            <a:ext cx="149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err="1"/>
              <a:t>Autofina</a:t>
            </a:r>
            <a:r>
              <a:rPr lang="fr-FR" sz="2400"/>
              <a:t> </a:t>
            </a:r>
          </a:p>
        </p:txBody>
      </p:sp>
      <p:pic>
        <p:nvPicPr>
          <p:cNvPr id="14" name="Picture 2" descr="C:\Users\ALouis\Desktop\BA system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06" y="6206871"/>
            <a:ext cx="981645" cy="5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Louis\Desktop\esigelec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90" y="5661884"/>
            <a:ext cx="1754422" cy="3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8" y="5552638"/>
            <a:ext cx="1352431" cy="5335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0" y="5657550"/>
            <a:ext cx="1080120" cy="4000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58" y="5435592"/>
            <a:ext cx="1223275" cy="605199"/>
          </a:xfrm>
          <a:prstGeom prst="rect">
            <a:avLst/>
          </a:prstGeom>
        </p:spPr>
      </p:pic>
      <p:pic>
        <p:nvPicPr>
          <p:cNvPr id="19" name="Picture 4" descr="C:\Users\ALouis\Desktop\siteon0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57" y="5349875"/>
            <a:ext cx="1440160" cy="7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 descr="C:\Users\DBaudry\Pictures\Europe flag_yellow_high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63" y="120500"/>
            <a:ext cx="866140" cy="57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25224" r="9919" b="27352"/>
          <a:stretch/>
        </p:blipFill>
        <p:spPr>
          <a:xfrm>
            <a:off x="3830264" y="60853"/>
            <a:ext cx="1736233" cy="7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29 May,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7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4955-D929-4736-AE99-B6F0A434CA52}" type="datetime3">
              <a:rPr lang="en-GB" smtClean="0"/>
              <a:t>29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6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63783" y="6366937"/>
            <a:ext cx="1115484" cy="365125"/>
          </a:xfrm>
        </p:spPr>
        <p:txBody>
          <a:bodyPr/>
          <a:lstStyle/>
          <a:p>
            <a:fld id="{A0E690E7-8D17-49EB-A99F-1E6BC279DCDD}" type="datetime3">
              <a:rPr lang="en-GB" smtClean="0"/>
              <a:t>29 May, 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0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25224" r="9919" b="27352"/>
          <a:stretch/>
        </p:blipFill>
        <p:spPr>
          <a:xfrm>
            <a:off x="56082" y="6107947"/>
            <a:ext cx="1736233" cy="75005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144993"/>
            <a:ext cx="7886700" cy="540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829732"/>
            <a:ext cx="7886700" cy="541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697644" y="6354235"/>
            <a:ext cx="1115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235A-473D-4961-95C4-06716EF44209}" type="datetime3">
              <a:rPr lang="en-GB" smtClean="0"/>
              <a:t>29 May,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84083" y="6354235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148F-0EE0-404E-BA88-3945C524277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80" y="6252436"/>
            <a:ext cx="1285569" cy="574675"/>
          </a:xfrm>
          <a:prstGeom prst="rect">
            <a:avLst/>
          </a:prstGeom>
        </p:spPr>
      </p:pic>
      <p:pic>
        <p:nvPicPr>
          <p:cNvPr id="9" name="Image 8" descr="C:\Users\DBaudry\Pictures\Europe flag_yellow_high.jp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84" y="6280785"/>
            <a:ext cx="866140" cy="57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81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21447" y="2992052"/>
            <a:ext cx="4687020" cy="165576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Présenté par: </a:t>
            </a:r>
            <a:r>
              <a:rPr lang="fr-F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Souleymane MOUSSA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Encadré par:</a:t>
            </a:r>
            <a:r>
              <a:rPr lang="fr-F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M’hammed SAHNOUN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Dirigé par: </a:t>
            </a:r>
            <a:r>
              <a:rPr lang="fr-F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Abdelaziz BENSRHAIR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Codirigé par: </a:t>
            </a:r>
            <a:r>
              <a:rPr lang="fr-F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Fabrice DUVAL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6096000"/>
            <a:ext cx="1472241" cy="69370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7996" y="1004582"/>
            <a:ext cx="7837098" cy="2057909"/>
          </a:xfrm>
        </p:spPr>
        <p:txBody>
          <a:bodyPr/>
          <a:lstStyle/>
          <a:p>
            <a:r>
              <a:rPr lang="fr-FR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Supervision d’un atelier de production flexible constitué de robot collaboratifs</a:t>
            </a:r>
            <a:endParaRPr lang="fr-FR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10" y="6096000"/>
            <a:ext cx="1408979" cy="7331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640" y="4774131"/>
            <a:ext cx="8156849" cy="55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La thèse se déroule dans le cadre du projet CoRoT par les fonds Européens via </a:t>
            </a:r>
            <a:r>
              <a:rPr lang="fr-FR" b="1" i="1" dirty="0">
                <a:solidFill>
                  <a:schemeClr val="tx1"/>
                </a:solidFill>
              </a:rPr>
              <a:t>le programme INTERREGVA France Manche Angleterre</a:t>
            </a:r>
            <a:endParaRPr lang="fr-F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746" y="125507"/>
            <a:ext cx="4863501" cy="540807"/>
          </a:xfrm>
        </p:spPr>
        <p:txBody>
          <a:bodyPr/>
          <a:lstStyle/>
          <a:p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Implémentation en </a:t>
            </a:r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utilisant ROS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1 June,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10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321927" y="1643663"/>
            <a:ext cx="4828214" cy="3598962"/>
            <a:chOff x="2267063" y="1608009"/>
            <a:chExt cx="4828214" cy="3598962"/>
          </a:xfrm>
        </p:grpSpPr>
        <p:sp>
          <p:nvSpPr>
            <p:cNvPr id="26" name="Double flèche horizontale 25"/>
            <p:cNvSpPr/>
            <p:nvPr/>
          </p:nvSpPr>
          <p:spPr>
            <a:xfrm rot="13201877">
              <a:off x="5177373" y="2314055"/>
              <a:ext cx="1917904" cy="326088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Double flèche horizontale 24"/>
            <p:cNvSpPr/>
            <p:nvPr/>
          </p:nvSpPr>
          <p:spPr>
            <a:xfrm rot="16200000">
              <a:off x="3945979" y="2864651"/>
              <a:ext cx="778480" cy="326088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Double flèche horizontale 28"/>
            <p:cNvSpPr/>
            <p:nvPr/>
          </p:nvSpPr>
          <p:spPr>
            <a:xfrm>
              <a:off x="2446960" y="4880883"/>
              <a:ext cx="778480" cy="326088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Double flèche horizontale 29"/>
            <p:cNvSpPr/>
            <p:nvPr/>
          </p:nvSpPr>
          <p:spPr>
            <a:xfrm>
              <a:off x="5657465" y="4866828"/>
              <a:ext cx="778480" cy="326088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Double flèche horizontale 30"/>
            <p:cNvSpPr/>
            <p:nvPr/>
          </p:nvSpPr>
          <p:spPr>
            <a:xfrm rot="7807570">
              <a:off x="1471155" y="2403917"/>
              <a:ext cx="1917904" cy="326088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 descr="RÃ©sultat de recherche d'images pour &quot;ur5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50" y="3878065"/>
            <a:ext cx="1707467" cy="19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Ã©sultat de recherche d'images pour &quot;ur5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0" y="3878064"/>
            <a:ext cx="1707467" cy="19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Ã©sultat de recherche d'images pour &quot;ur10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0594"/>
            <a:ext cx="2261161" cy="22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Ã©sultat de recherche d'images pour &quot;poste de supervis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64" y="884879"/>
            <a:ext cx="2116091" cy="13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Nuage 31"/>
          <p:cNvSpPr/>
          <p:nvPr/>
        </p:nvSpPr>
        <p:spPr>
          <a:xfrm>
            <a:off x="5816596" y="666313"/>
            <a:ext cx="3073965" cy="172954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Machine Superviseuse:</a:t>
            </a:r>
          </a:p>
          <a:p>
            <a:pPr algn="ctr"/>
            <a:r>
              <a:rPr lang="fr-FR" sz="14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Contient le Nœud ROS, sur lequel toujours le programme d’allocation</a:t>
            </a:r>
            <a:endParaRPr lang="fr-FR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9614" y="5812481"/>
            <a:ext cx="1282410" cy="405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Robot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93133" y="5790561"/>
            <a:ext cx="1282410" cy="405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Robot 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25384" y="5790561"/>
            <a:ext cx="1282410" cy="405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Robot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72152" y="1125264"/>
            <a:ext cx="2099160" cy="405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Superviseur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846" y="313396"/>
            <a:ext cx="7886700" cy="540807"/>
          </a:xfrm>
        </p:spPr>
        <p:txBody>
          <a:bodyPr/>
          <a:lstStyle/>
          <a:p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  <a:endParaRPr lang="fr-F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864" y="1039528"/>
            <a:ext cx="7886700" cy="4958705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la supervision  distribuée dans l’industrie  4.0</a:t>
            </a:r>
          </a:p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Etat de l’art</a:t>
            </a:r>
          </a:p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Implémentation de la méthode DIMS sur un système robotique </a:t>
            </a:r>
          </a:p>
          <a:p>
            <a:pPr marL="457200" lvl="1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Perspectives</a:t>
            </a:r>
            <a:r>
              <a:rPr lang="fr-FR" dirty="0" smtClean="0"/>
              <a:t>: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Exécution de tâches parallèles</a:t>
            </a:r>
          </a:p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Evitement des collisions(Absence de vision embarquée)</a:t>
            </a:r>
          </a:p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Perfectionnement de l’algorithme DIMS (temps d’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exècution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Remplissage de toutes les briques</a:t>
            </a:r>
          </a:p>
          <a:p>
            <a:pPr lvl="1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29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4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29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12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94" y="756159"/>
            <a:ext cx="7474428" cy="49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  <a:endParaRPr lang="en-GB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29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2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27531" y="1356852"/>
            <a:ext cx="8300554" cy="4770261"/>
            <a:chOff x="450156" y="1908423"/>
            <a:chExt cx="10052369" cy="4464496"/>
          </a:xfrm>
        </p:grpSpPr>
        <p:grpSp>
          <p:nvGrpSpPr>
            <p:cNvPr id="7" name="Groupe 6"/>
            <p:cNvGrpSpPr/>
            <p:nvPr/>
          </p:nvGrpSpPr>
          <p:grpSpPr>
            <a:xfrm>
              <a:off x="450156" y="1908423"/>
              <a:ext cx="10052369" cy="4464496"/>
              <a:chOff x="47341" y="923864"/>
              <a:chExt cx="10052369" cy="4464496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408239" y="3313502"/>
                <a:ext cx="9270030" cy="2074858"/>
                <a:chOff x="408239" y="3313502"/>
                <a:chExt cx="9270030" cy="2074858"/>
              </a:xfrm>
            </p:grpSpPr>
            <p:sp>
              <p:nvSpPr>
                <p:cNvPr id="16" name="Triangle isocèle 15"/>
                <p:cNvSpPr/>
                <p:nvPr/>
              </p:nvSpPr>
              <p:spPr>
                <a:xfrm>
                  <a:off x="4194572" y="4452256"/>
                  <a:ext cx="1296144" cy="936104"/>
                </a:xfrm>
                <a:prstGeom prst="triangle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1042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461876">
                  <a:off x="967315" y="4287265"/>
                  <a:ext cx="7848872" cy="144016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1042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Lune 17"/>
                <p:cNvSpPr/>
                <p:nvPr/>
              </p:nvSpPr>
              <p:spPr>
                <a:xfrm rot="16753929">
                  <a:off x="1875160" y="1846581"/>
                  <a:ext cx="581743" cy="3515585"/>
                </a:xfrm>
                <a:prstGeom prst="moon">
                  <a:avLst>
                    <a:gd name="adj" fmla="val 27374"/>
                  </a:avLst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1042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une 18"/>
                <p:cNvSpPr/>
                <p:nvPr/>
              </p:nvSpPr>
              <p:spPr>
                <a:xfrm rot="16753929">
                  <a:off x="7629605" y="2663962"/>
                  <a:ext cx="581743" cy="3515585"/>
                </a:xfrm>
                <a:prstGeom prst="moon">
                  <a:avLst>
                    <a:gd name="adj" fmla="val 28452"/>
                  </a:avLst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104268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79921">
                <a:off x="5853527" y="1845668"/>
                <a:ext cx="4246183" cy="2625662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4752">
                <a:off x="47341" y="923864"/>
                <a:ext cx="4572926" cy="2795567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 rot="560953">
                <a:off x="1401121" y="1723450"/>
                <a:ext cx="2571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42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 w="0">
                      <a:solidFill>
                        <a:srgbClr val="E32119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Arial"/>
                  </a:rPr>
                  <a:t>Supervision centralisée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560953">
                <a:off x="7247131" y="2747796"/>
                <a:ext cx="25710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42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 w="0">
                      <a:solidFill>
                        <a:srgbClr val="9BBB59">
                          <a:lumMod val="75000"/>
                        </a:srgbClr>
                      </a:solidFill>
                    </a:ln>
                    <a:solidFill>
                      <a:srgbClr val="9BBB59">
                        <a:lumMod val="75000"/>
                      </a:srgbClr>
                    </a:solidFill>
                    <a:effectLst>
                      <a:reflection blurRad="6350" stA="53000" endA="300" endPos="35500" dir="5400000" sy="-90000" algn="bl" rotWithShape="0"/>
                    </a:effectLst>
                    <a:uLnTx/>
                    <a:uFillTx/>
                    <a:latin typeface="Arial"/>
                  </a:rPr>
                  <a:t>Supervision distribuée</a:t>
                </a:r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5756">
                <a:off x="4423801" y="2938334"/>
                <a:ext cx="1589473" cy="1589473"/>
              </a:xfrm>
              <a:prstGeom prst="rect">
                <a:avLst/>
              </a:prstGeom>
            </p:spPr>
          </p:pic>
        </p:grpSp>
        <p:pic>
          <p:nvPicPr>
            <p:cNvPr id="8" name="Picture 2" descr="RÃ©sultat de recherche d'images pour &quot;industry 4.0 icon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9794">
              <a:off x="4803337" y="3661424"/>
              <a:ext cx="1275488" cy="100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182190">
              <a:off x="9584317" y="3275156"/>
              <a:ext cx="444826" cy="442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 de l’art: Supervision</a:t>
            </a:r>
            <a:r>
              <a:rPr lang="fr-FR" dirty="0" smtClean="0"/>
              <a:t>( 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cours</a:t>
            </a:r>
            <a:r>
              <a:rPr lang="fr-FR" dirty="0" smtClean="0"/>
              <a:t>…)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29731"/>
            <a:ext cx="7886700" cy="5524503"/>
          </a:xfrm>
        </p:spPr>
        <p:txBody>
          <a:bodyPr>
            <a:normAutofit fontScale="92500"/>
          </a:bodyPr>
          <a:lstStyle/>
          <a:p>
            <a:r>
              <a:rPr lang="fr-FR" sz="1600" i="1" dirty="0"/>
              <a:t>(</a:t>
            </a:r>
            <a:r>
              <a:rPr lang="fr-FR" sz="1600" b="1" i="1" dirty="0" err="1"/>
              <a:t>Halberstam</a:t>
            </a:r>
            <a:r>
              <a:rPr lang="fr-FR" sz="1600" b="1" i="1" dirty="0"/>
              <a:t>, 2006</a:t>
            </a:r>
            <a:r>
              <a:rPr lang="fr-FR" sz="1600" i="1" dirty="0"/>
              <a:t>): </a:t>
            </a:r>
            <a:r>
              <a:rPr lang="en-US" sz="1600" i="1" dirty="0"/>
              <a:t>A robot supervision architecture for safe and efficient space exploration and operation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r>
              <a:rPr lang="fr-FR" sz="1400" dirty="0"/>
              <a:t>Propose une architecture de supervision robotique (RSA), </a:t>
            </a:r>
            <a:endParaRPr lang="fr-FR" sz="1400" dirty="0" smtClean="0"/>
          </a:p>
          <a:p>
            <a:pPr marL="457200" lvl="1" indent="0">
              <a:buNone/>
            </a:pPr>
            <a:endParaRPr lang="fr-FR" sz="1400" dirty="0" smtClean="0"/>
          </a:p>
          <a:p>
            <a:r>
              <a:rPr lang="fr-FR" sz="1600" i="1" dirty="0" smtClean="0"/>
              <a:t>(</a:t>
            </a:r>
            <a:r>
              <a:rPr lang="fr-FR" sz="1600" b="1" i="1" dirty="0" err="1" smtClean="0"/>
              <a:t>Zambrano</a:t>
            </a:r>
            <a:r>
              <a:rPr lang="fr-FR" sz="1600" b="1" i="1" dirty="0" smtClean="0"/>
              <a:t>, 2014</a:t>
            </a:r>
            <a:r>
              <a:rPr lang="fr-FR" sz="1600" i="1" dirty="0" smtClean="0"/>
              <a:t>): </a:t>
            </a:r>
            <a:r>
              <a:rPr lang="fr-FR" dirty="0" smtClean="0"/>
              <a:t> </a:t>
            </a:r>
            <a:r>
              <a:rPr lang="fr-FR" dirty="0"/>
              <a:t>Réduction du Comportement Myope dans le contrôle des </a:t>
            </a:r>
            <a:r>
              <a:rPr lang="fr-FR" dirty="0" smtClean="0"/>
              <a:t>FMS. </a:t>
            </a:r>
            <a:endParaRPr lang="en-US" sz="1600" dirty="0" smtClean="0"/>
          </a:p>
          <a:p>
            <a:endParaRPr lang="fr-FR" sz="1600" dirty="0"/>
          </a:p>
          <a:p>
            <a:r>
              <a:rPr lang="fr-FR" dirty="0" smtClean="0"/>
              <a:t>(</a:t>
            </a:r>
            <a:r>
              <a:rPr lang="fr-FR" b="1" i="1" dirty="0" err="1"/>
              <a:t>Pach</a:t>
            </a:r>
            <a:r>
              <a:rPr lang="fr-FR" b="1" i="1" dirty="0"/>
              <a:t>, 2013</a:t>
            </a:r>
            <a:r>
              <a:rPr lang="fr-FR" i="1" dirty="0"/>
              <a:t>): Architecture hybride pour le contrôle de la myopie dans le cadre du pilotage des Systèmes Flexibles de Production(ORCA).</a:t>
            </a:r>
          </a:p>
          <a:p>
            <a:pPr marL="457200" lvl="1" indent="0">
              <a:buNone/>
            </a:pPr>
            <a:r>
              <a:rPr lang="fr-FR" sz="1400" dirty="0"/>
              <a:t>I</a:t>
            </a:r>
            <a:r>
              <a:rPr lang="fr-FR" sz="1400" dirty="0" smtClean="0"/>
              <a:t>l </a:t>
            </a:r>
            <a:r>
              <a:rPr lang="fr-FR" sz="1400" dirty="0"/>
              <a:t>propose une méthode d’allocation des ressources basée sur un modèle IPL( Inter </a:t>
            </a:r>
            <a:r>
              <a:rPr lang="fr-FR" sz="1400" dirty="0" err="1"/>
              <a:t>Programming</a:t>
            </a:r>
            <a:r>
              <a:rPr lang="fr-FR" sz="1400" dirty="0"/>
              <a:t> </a:t>
            </a:r>
            <a:r>
              <a:rPr lang="fr-FR" sz="1400" dirty="0" err="1"/>
              <a:t>Linear</a:t>
            </a:r>
            <a:r>
              <a:rPr lang="fr-FR" sz="1400" dirty="0" smtClean="0"/>
              <a:t>).</a:t>
            </a:r>
            <a:endParaRPr lang="fr-FR" sz="1400" dirty="0"/>
          </a:p>
          <a:p>
            <a:r>
              <a:rPr lang="fr-FR" sz="1600" dirty="0"/>
              <a:t>(</a:t>
            </a:r>
            <a:r>
              <a:rPr lang="fr-FR" sz="1600" b="1" i="1" dirty="0" err="1"/>
              <a:t>Trentesaux</a:t>
            </a:r>
            <a:r>
              <a:rPr lang="fr-FR" sz="1600" b="1" i="1" dirty="0"/>
              <a:t>, 2009</a:t>
            </a:r>
            <a:r>
              <a:rPr lang="fr-FR" sz="1600" dirty="0"/>
              <a:t>):  </a:t>
            </a:r>
            <a:r>
              <a:rPr lang="fr-FR" sz="1600" dirty="0" err="1"/>
              <a:t>Distributed</a:t>
            </a:r>
            <a:r>
              <a:rPr lang="fr-FR" sz="1600" dirty="0"/>
              <a:t> control of production </a:t>
            </a:r>
            <a:r>
              <a:rPr lang="fr-FR" sz="1600" dirty="0" err="1"/>
              <a:t>systems</a:t>
            </a:r>
            <a:endParaRPr lang="fr-FR" sz="1600" dirty="0"/>
          </a:p>
          <a:p>
            <a:pPr marL="457200" lvl="1" indent="0">
              <a:buNone/>
            </a:pPr>
            <a:r>
              <a:rPr lang="fr-FR" sz="1400" dirty="0"/>
              <a:t>Définit les différentes classes de contrôle à savoir, la supervision centralisée, hiérarchique et Hétérarchique,</a:t>
            </a:r>
          </a:p>
          <a:p>
            <a:pPr marL="457200" lvl="1" indent="0">
              <a:buNone/>
            </a:pPr>
            <a:endParaRPr lang="fr-FR" sz="1400" dirty="0"/>
          </a:p>
          <a:p>
            <a:r>
              <a:rPr lang="fr-FR" sz="1600" dirty="0"/>
              <a:t>(</a:t>
            </a:r>
            <a:r>
              <a:rPr lang="fr-FR" sz="1600" b="1" dirty="0" err="1"/>
              <a:t>Pujo</a:t>
            </a:r>
            <a:r>
              <a:rPr lang="fr-FR" sz="1600" b="1" dirty="0"/>
              <a:t> et al</a:t>
            </a:r>
            <a:r>
              <a:rPr lang="fr-FR" sz="1600" dirty="0"/>
              <a:t>, </a:t>
            </a:r>
            <a:r>
              <a:rPr lang="fr-FR" sz="1600" b="1" i="1" dirty="0"/>
              <a:t>2009</a:t>
            </a:r>
            <a:r>
              <a:rPr lang="fr-FR" sz="1600" dirty="0"/>
              <a:t>): </a:t>
            </a:r>
            <a:r>
              <a:rPr lang="en-US" sz="1600" dirty="0"/>
              <a:t> </a:t>
            </a:r>
            <a:r>
              <a:rPr lang="en-US" sz="1600" i="1" dirty="0"/>
              <a:t>An </a:t>
            </a:r>
            <a:r>
              <a:rPr lang="en-US" sz="1600" i="1" dirty="0" err="1"/>
              <a:t>isoarchic</a:t>
            </a:r>
            <a:r>
              <a:rPr lang="en-US" sz="1600" i="1" dirty="0"/>
              <a:t> structure for HMS control(PROSIS)</a:t>
            </a:r>
          </a:p>
          <a:p>
            <a:pPr marL="457200" lvl="1" indent="0">
              <a:buNone/>
            </a:pPr>
            <a:r>
              <a:rPr lang="fr-FR" sz="1400" dirty="0"/>
              <a:t>Architecture </a:t>
            </a:r>
            <a:r>
              <a:rPr lang="fr-FR" sz="1400" dirty="0" err="1"/>
              <a:t>holonique</a:t>
            </a:r>
            <a:r>
              <a:rPr lang="fr-FR" sz="1400" dirty="0"/>
              <a:t> qui découle des concepts de base de </a:t>
            </a:r>
            <a:r>
              <a:rPr lang="fr-FR" sz="1400" dirty="0" smtClean="0"/>
              <a:t>PROSA.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sz="1600" dirty="0"/>
              <a:t>(</a:t>
            </a:r>
            <a:r>
              <a:rPr lang="fr-FR" sz="1600" b="1" i="1" dirty="0"/>
              <a:t>He, 2011</a:t>
            </a:r>
            <a:r>
              <a:rPr lang="fr-FR" sz="1600" dirty="0"/>
              <a:t>): </a:t>
            </a:r>
            <a:r>
              <a:rPr lang="en-US" sz="1600" dirty="0"/>
              <a:t>Agent-based Hierarchical Planning and Scheduling Control in Dynamically Integrated Manufacturing System.</a:t>
            </a:r>
          </a:p>
          <a:p>
            <a:pPr marL="457200" lvl="1" indent="0">
              <a:buNone/>
            </a:pPr>
            <a:r>
              <a:rPr lang="fr-FR" sz="1400" dirty="0"/>
              <a:t>A effectué des travaux sur une architecture distribuée, quasi-</a:t>
            </a:r>
            <a:r>
              <a:rPr lang="fr-FR" sz="1400" dirty="0" err="1"/>
              <a:t>honolique</a:t>
            </a:r>
            <a:r>
              <a:rPr lang="fr-FR" sz="1400" dirty="0"/>
              <a:t> (DIMS). Cette architecture permet une allocation des ressources, qu’on optimise en utilisant un algorithme génétique, et </a:t>
            </a:r>
            <a:r>
              <a:rPr lang="fr-FR" sz="1400" dirty="0" err="1" smtClean="0"/>
              <a:t>octroit</a:t>
            </a:r>
            <a:r>
              <a:rPr lang="fr-FR" sz="1400" dirty="0" smtClean="0"/>
              <a:t> </a:t>
            </a:r>
            <a:r>
              <a:rPr lang="fr-FR" sz="1400" dirty="0"/>
              <a:t>une certaine architecture à ces agents.</a:t>
            </a:r>
          </a:p>
          <a:p>
            <a:pPr marL="457200" lvl="1" indent="0">
              <a:buNone/>
            </a:pPr>
            <a:endParaRPr lang="fr-FR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1 June,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396775"/>
              </p:ext>
            </p:extLst>
          </p:nvPr>
        </p:nvGraphicFramePr>
        <p:xfrm>
          <a:off x="540225" y="144993"/>
          <a:ext cx="8063549" cy="605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iapositive" r:id="rId3" imgW="4358780" imgH="3269153" progId="PowerPoint.Slide.8">
                  <p:embed/>
                </p:oleObj>
              </mc:Choice>
              <mc:Fallback>
                <p:oleObj name="Diapositive" r:id="rId3" imgW="4358780" imgH="3269153" progId="PowerPoint.Slide.8">
                  <p:embed/>
                  <p:pic>
                    <p:nvPicPr>
                      <p:cNvPr id="358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5" y="144993"/>
                        <a:ext cx="8063549" cy="6059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DIMS</a:t>
            </a:r>
            <a:endParaRPr lang="en-GB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29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97" y="1197227"/>
            <a:ext cx="4455394" cy="3875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575" y="51705"/>
            <a:ext cx="7886700" cy="540807"/>
          </a:xfrm>
        </p:spPr>
        <p:txBody>
          <a:bodyPr/>
          <a:lstStyle/>
          <a:p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Implémentation de DIMS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1 June,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5</a:t>
            </a:fld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534299" y="5608967"/>
            <a:ext cx="180751" cy="1410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608337" y="5350885"/>
            <a:ext cx="1893324" cy="646247"/>
            <a:chOff x="596835" y="5237159"/>
            <a:chExt cx="1893324" cy="646247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Stock1             M1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Op1 : </a:t>
                </a:r>
                <a:endParaRPr lang="en-GB" sz="1200" dirty="0"/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2747688" y="5350885"/>
            <a:ext cx="1893324" cy="646247"/>
            <a:chOff x="596835" y="5237159"/>
            <a:chExt cx="1893324" cy="646247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 M1              M3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Op2 : </a:t>
                </a:r>
                <a:endParaRPr lang="en-GB" sz="1200" dirty="0"/>
              </a:p>
            </p:txBody>
          </p:sp>
        </p:grpSp>
      </p:grpSp>
      <p:grpSp>
        <p:nvGrpSpPr>
          <p:cNvPr id="32" name="Groupe 31"/>
          <p:cNvGrpSpPr/>
          <p:nvPr/>
        </p:nvGrpSpPr>
        <p:grpSpPr>
          <a:xfrm>
            <a:off x="4887039" y="5350885"/>
            <a:ext cx="1893324" cy="646247"/>
            <a:chOff x="596835" y="5237159"/>
            <a:chExt cx="1893324" cy="646247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  M3             M4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6" name="ZoneTexte 35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Op3 : </a:t>
                </a:r>
                <a:endParaRPr lang="en-GB" sz="1200" dirty="0"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7012654" y="5331968"/>
            <a:ext cx="1893324" cy="646247"/>
            <a:chOff x="596835" y="5237159"/>
            <a:chExt cx="1893324" cy="646247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   M4            M2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41" name="Connecteur droit avec flèche 40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Op4 : </a:t>
                </a:r>
                <a:endParaRPr lang="en-GB" sz="1200" dirty="0"/>
              </a:p>
            </p:txBody>
          </p:sp>
        </p:grpSp>
      </p:grpSp>
      <p:grpSp>
        <p:nvGrpSpPr>
          <p:cNvPr id="62" name="Groupe 61"/>
          <p:cNvGrpSpPr/>
          <p:nvPr/>
        </p:nvGrpSpPr>
        <p:grpSpPr>
          <a:xfrm>
            <a:off x="7060411" y="1442232"/>
            <a:ext cx="1893324" cy="682757"/>
            <a:chOff x="752427" y="5237159"/>
            <a:chExt cx="1893324" cy="682757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752427" y="527366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M4          Stock2  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65" name="Connecteur droit avec flèche 64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6" name="ZoneTexte 65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   Op8 : </a:t>
                </a:r>
                <a:endParaRPr lang="en-GB" sz="1200" dirty="0"/>
              </a:p>
            </p:txBody>
          </p:sp>
        </p:grpSp>
      </p:grpSp>
      <p:grpSp>
        <p:nvGrpSpPr>
          <p:cNvPr id="67" name="Groupe 66"/>
          <p:cNvGrpSpPr/>
          <p:nvPr/>
        </p:nvGrpSpPr>
        <p:grpSpPr>
          <a:xfrm>
            <a:off x="7012654" y="4339105"/>
            <a:ext cx="1893324" cy="646247"/>
            <a:chOff x="596835" y="5237159"/>
            <a:chExt cx="1893324" cy="646247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   M2            M3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70" name="Connecteur droit avec flèche 69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1" name="ZoneTexte 70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Op5 : </a:t>
                </a:r>
                <a:endParaRPr lang="en-GB" sz="1200" dirty="0"/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7012654" y="3373471"/>
            <a:ext cx="1893324" cy="646247"/>
            <a:chOff x="596835" y="5237159"/>
            <a:chExt cx="1893324" cy="646247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   M3            M1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4" name="Groupe 73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75" name="Connecteur droit avec flèche 74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6" name="ZoneTexte 75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Op6 : </a:t>
                </a:r>
                <a:endParaRPr lang="en-GB" sz="1200" dirty="0"/>
              </a:p>
            </p:txBody>
          </p:sp>
        </p:grpSp>
      </p:grpSp>
      <p:grpSp>
        <p:nvGrpSpPr>
          <p:cNvPr id="77" name="Groupe 76"/>
          <p:cNvGrpSpPr/>
          <p:nvPr/>
        </p:nvGrpSpPr>
        <p:grpSpPr>
          <a:xfrm>
            <a:off x="7012654" y="2480608"/>
            <a:ext cx="1893324" cy="646247"/>
            <a:chOff x="596835" y="5237159"/>
            <a:chExt cx="1893324" cy="646247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596835" y="5237159"/>
              <a:ext cx="1893324" cy="64624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>
                    <a:solidFill>
                      <a:schemeClr val="tx1"/>
                    </a:solidFill>
                  </a:ln>
                </a:rPr>
                <a:t>      M1            M4</a:t>
              </a:r>
              <a:endParaRPr lang="en-GB" sz="3200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1376898" y="5237159"/>
              <a:ext cx="736395" cy="385491"/>
              <a:chOff x="1376898" y="5237159"/>
              <a:chExt cx="736395" cy="385491"/>
            </a:xfrm>
          </p:grpSpPr>
          <p:cxnSp>
            <p:nvCxnSpPr>
              <p:cNvPr id="80" name="Connecteur droit avec flèche 79"/>
              <p:cNvCxnSpPr/>
              <p:nvPr/>
            </p:nvCxnSpPr>
            <p:spPr>
              <a:xfrm flipV="1">
                <a:off x="1543497" y="5622648"/>
                <a:ext cx="311184" cy="2"/>
              </a:xfrm>
              <a:prstGeom prst="straightConnector1">
                <a:avLst/>
              </a:prstGeom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376898" y="5237159"/>
                <a:ext cx="736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Op7 : </a:t>
                </a:r>
                <a:endParaRPr lang="en-GB" sz="1200" dirty="0"/>
              </a:p>
            </p:txBody>
          </p:sp>
        </p:grpSp>
      </p:grpSp>
      <p:sp>
        <p:nvSpPr>
          <p:cNvPr id="82" name="Flèche droite 81"/>
          <p:cNvSpPr/>
          <p:nvPr/>
        </p:nvSpPr>
        <p:spPr>
          <a:xfrm>
            <a:off x="4680213" y="5602416"/>
            <a:ext cx="180751" cy="1410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 droite 82"/>
          <p:cNvSpPr/>
          <p:nvPr/>
        </p:nvSpPr>
        <p:spPr>
          <a:xfrm>
            <a:off x="6826975" y="5627884"/>
            <a:ext cx="180751" cy="1410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lèche droite 84"/>
          <p:cNvSpPr/>
          <p:nvPr/>
        </p:nvSpPr>
        <p:spPr>
          <a:xfrm rot="16200000">
            <a:off x="7892965" y="2234493"/>
            <a:ext cx="192620" cy="12760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droite 85"/>
          <p:cNvSpPr/>
          <p:nvPr/>
        </p:nvSpPr>
        <p:spPr>
          <a:xfrm rot="16200000">
            <a:off x="7930884" y="4087942"/>
            <a:ext cx="192620" cy="12760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droite 86"/>
          <p:cNvSpPr/>
          <p:nvPr/>
        </p:nvSpPr>
        <p:spPr>
          <a:xfrm rot="16200000">
            <a:off x="7928570" y="5108908"/>
            <a:ext cx="192620" cy="12760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 droite 87"/>
          <p:cNvSpPr/>
          <p:nvPr/>
        </p:nvSpPr>
        <p:spPr>
          <a:xfrm rot="16200000">
            <a:off x="7928570" y="3177640"/>
            <a:ext cx="192620" cy="12760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Pensées 89"/>
          <p:cNvSpPr/>
          <p:nvPr/>
        </p:nvSpPr>
        <p:spPr>
          <a:xfrm flipH="1">
            <a:off x="5387497" y="1222805"/>
            <a:ext cx="992491" cy="670183"/>
          </a:xfrm>
          <a:prstGeom prst="cloudCallout">
            <a:avLst>
              <a:gd name="adj1" fmla="val -11575"/>
              <a:gd name="adj2" fmla="val 197992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Robot 1: UR10</a:t>
            </a:r>
            <a:endParaRPr lang="en-GB" sz="1050" dirty="0"/>
          </a:p>
        </p:txBody>
      </p:sp>
      <p:sp>
        <p:nvSpPr>
          <p:cNvPr id="91" name="Pensées 90"/>
          <p:cNvSpPr/>
          <p:nvPr/>
        </p:nvSpPr>
        <p:spPr>
          <a:xfrm flipH="1">
            <a:off x="1297210" y="1368714"/>
            <a:ext cx="992491" cy="670183"/>
          </a:xfrm>
          <a:prstGeom prst="cloudCallout">
            <a:avLst>
              <a:gd name="adj1" fmla="val -147930"/>
              <a:gd name="adj2" fmla="val 6975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Robot 2: UR5</a:t>
            </a:r>
            <a:endParaRPr lang="en-GB" sz="1050" dirty="0"/>
          </a:p>
        </p:txBody>
      </p:sp>
      <p:sp>
        <p:nvSpPr>
          <p:cNvPr id="92" name="Pensées 91"/>
          <p:cNvSpPr/>
          <p:nvPr/>
        </p:nvSpPr>
        <p:spPr>
          <a:xfrm rot="10800000" flipH="1" flipV="1">
            <a:off x="2356881" y="4618062"/>
            <a:ext cx="992491" cy="670183"/>
          </a:xfrm>
          <a:prstGeom prst="cloudCallout">
            <a:avLst>
              <a:gd name="adj1" fmla="val -28268"/>
              <a:gd name="adj2" fmla="val -240058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Robot 3: UR5</a:t>
            </a:r>
            <a:endParaRPr lang="en-GB" sz="1050" dirty="0"/>
          </a:p>
        </p:txBody>
      </p:sp>
      <p:sp>
        <p:nvSpPr>
          <p:cNvPr id="94" name="ZoneTexte 93"/>
          <p:cNvSpPr txBox="1"/>
          <p:nvPr/>
        </p:nvSpPr>
        <p:spPr>
          <a:xfrm>
            <a:off x="928459" y="631815"/>
            <a:ext cx="539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err="1" smtClean="0">
                <a:latin typeface="Rockwell" panose="02060603020205020403" pitchFamily="18" charset="0"/>
              </a:rPr>
              <a:t>Cas</a:t>
            </a:r>
            <a:r>
              <a:rPr lang="en-GB" sz="1600" u="sng" dirty="0" smtClean="0">
                <a:latin typeface="Rockwell" panose="02060603020205020403" pitchFamily="18" charset="0"/>
              </a:rPr>
              <a:t> </a:t>
            </a:r>
            <a:r>
              <a:rPr lang="en-GB" sz="1600" u="sng" dirty="0" err="1" smtClean="0">
                <a:latin typeface="Rockwell" panose="02060603020205020403" pitchFamily="18" charset="0"/>
              </a:rPr>
              <a:t>d’étude</a:t>
            </a:r>
            <a:r>
              <a:rPr lang="en-GB" sz="1600" u="sng" dirty="0" smtClean="0">
                <a:latin typeface="Rockwell" panose="02060603020205020403" pitchFamily="18" charset="0"/>
              </a:rPr>
              <a:t> </a:t>
            </a:r>
            <a:r>
              <a:rPr lang="en-GB" sz="1600" dirty="0" smtClean="0">
                <a:latin typeface="Rockwell" panose="02060603020205020403" pitchFamily="18" charset="0"/>
              </a:rPr>
              <a:t>: </a:t>
            </a:r>
            <a:r>
              <a:rPr lang="en-GB" sz="1600" i="1" dirty="0" smtClean="0">
                <a:latin typeface="Rockwell" panose="02060603020205020403" pitchFamily="18" charset="0"/>
              </a:rPr>
              <a:t>Transport de </a:t>
            </a:r>
            <a:r>
              <a:rPr lang="en-GB" sz="1600" i="1" dirty="0" err="1" smtClean="0">
                <a:latin typeface="Rockwell" panose="02060603020205020403" pitchFamily="18" charset="0"/>
              </a:rPr>
              <a:t>produits</a:t>
            </a:r>
            <a:r>
              <a:rPr lang="en-GB" sz="1600" i="1" dirty="0" smtClean="0">
                <a:latin typeface="Rockwell" panose="02060603020205020403" pitchFamily="18" charset="0"/>
              </a:rPr>
              <a:t> </a:t>
            </a:r>
            <a:r>
              <a:rPr lang="en-GB" sz="1600" i="1" dirty="0" err="1" smtClean="0">
                <a:latin typeface="Rockwell" panose="02060603020205020403" pitchFamily="18" charset="0"/>
              </a:rPr>
              <a:t>dans</a:t>
            </a:r>
            <a:r>
              <a:rPr lang="en-GB" sz="1600" i="1" dirty="0" smtClean="0">
                <a:latin typeface="Rockwell" panose="02060603020205020403" pitchFamily="18" charset="0"/>
              </a:rPr>
              <a:t> un atelier de production flexible</a:t>
            </a:r>
            <a:endParaRPr lang="en-GB" sz="1600" i="1" dirty="0">
              <a:latin typeface="Rockwell" panose="02060603020205020403" pitchFamily="18" charset="0"/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120421" y="1541594"/>
            <a:ext cx="1014333" cy="3530833"/>
            <a:chOff x="24534" y="660043"/>
            <a:chExt cx="1014333" cy="3530833"/>
          </a:xfrm>
        </p:grpSpPr>
        <p:sp>
          <p:nvSpPr>
            <p:cNvPr id="96" name="Ellipse 95"/>
            <p:cNvSpPr/>
            <p:nvPr/>
          </p:nvSpPr>
          <p:spPr>
            <a:xfrm>
              <a:off x="24909" y="1644092"/>
              <a:ext cx="992612" cy="732295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  <a:r>
                <a:rPr lang="en-GB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uoi ?</a:t>
              </a:r>
              <a:endPara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30680" y="2603733"/>
              <a:ext cx="980319" cy="69177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Quand ?</a:t>
              </a:r>
              <a:endPara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46255" y="3432680"/>
              <a:ext cx="992612" cy="758196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sz="1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Où</a:t>
              </a:r>
              <a:r>
                <a:rPr lang="en-GB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?</a:t>
              </a:r>
              <a:endPara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24534" y="660043"/>
              <a:ext cx="992612" cy="756703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  <a:r>
                <a:rPr lang="en-GB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ui ?</a:t>
              </a:r>
              <a:endPara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501661" y="2534579"/>
            <a:ext cx="573482" cy="4460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Stock1</a:t>
            </a:r>
            <a:endParaRPr lang="fr-FR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029795" y="4645262"/>
            <a:ext cx="573482" cy="4460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Stock2</a:t>
            </a:r>
            <a:endParaRPr lang="fr-FR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36120" y="3847824"/>
            <a:ext cx="388253" cy="292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>
                  <a:solidFill>
                    <a:schemeClr val="tx1"/>
                  </a:solidFill>
                </a:ln>
              </a:rPr>
              <a:t>M1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360505" y="4547169"/>
            <a:ext cx="388253" cy="292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>
                  <a:solidFill>
                    <a:schemeClr val="tx1"/>
                  </a:solidFill>
                </a:ln>
              </a:rPr>
              <a:t>M3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50398" y="4154346"/>
            <a:ext cx="388253" cy="292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>
                  <a:solidFill>
                    <a:schemeClr val="tx1"/>
                  </a:solidFill>
                </a:ln>
              </a:rPr>
              <a:t>M4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861239" y="3305283"/>
            <a:ext cx="439483" cy="3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ysClr val="windowText" lastClr="000000"/>
                </a:solidFill>
              </a:rPr>
              <a:t>M2</a:t>
            </a:r>
            <a:endParaRPr lang="fr-F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14" name="Nuage 113"/>
          <p:cNvSpPr/>
          <p:nvPr/>
        </p:nvSpPr>
        <p:spPr>
          <a:xfrm>
            <a:off x="6284840" y="567621"/>
            <a:ext cx="2532573" cy="779646"/>
          </a:xfrm>
          <a:prstGeom prst="cloud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Duedate=1000s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</a:t>
            </a:r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des enchères</a:t>
            </a:r>
            <a:endParaRPr lang="fr-F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Détermine une allocation des opérations en utilisant les valeurs d’un </a:t>
            </a:r>
            <a:r>
              <a:rPr lang="fr-FR" dirty="0" smtClean="0"/>
              <a:t>chromosome CH.</a:t>
            </a:r>
            <a:endParaRPr lang="fr-FR" dirty="0" smtClean="0"/>
          </a:p>
          <a:p>
            <a:r>
              <a:rPr lang="fr-FR" dirty="0" smtClean="0"/>
              <a:t>Chaque opération </a:t>
            </a:r>
            <a:r>
              <a:rPr lang="fr-FR" dirty="0" smtClean="0"/>
              <a:t>dispose</a:t>
            </a:r>
            <a:r>
              <a:rPr lang="fr-FR" dirty="0" smtClean="0"/>
              <a:t> </a:t>
            </a:r>
            <a:r>
              <a:rPr lang="fr-FR" dirty="0" smtClean="0"/>
              <a:t>d’</a:t>
            </a:r>
            <a:r>
              <a:rPr lang="fr-FR" dirty="0" smtClean="0"/>
              <a:t>un </a:t>
            </a:r>
            <a:r>
              <a:rPr lang="fr-FR" dirty="0" smtClean="0"/>
              <a:t>prix </a:t>
            </a:r>
            <a:r>
              <a:rPr lang="fr-FR" dirty="0" smtClean="0"/>
              <a:t>virtuel, nous </a:t>
            </a:r>
            <a:r>
              <a:rPr lang="fr-FR" dirty="0" smtClean="0"/>
              <a:t>avons 8 </a:t>
            </a:r>
          </a:p>
          <a:p>
            <a:pPr marL="0" indent="0">
              <a:buNone/>
            </a:pPr>
            <a:r>
              <a:rPr lang="fr-FR" dirty="0" smtClean="0"/>
              <a:t>opérations  et donc 8 prix P</a:t>
            </a:r>
            <a:r>
              <a:rPr lang="fr-FR" baseline="-25000" dirty="0" smtClean="0"/>
              <a:t>1</a:t>
            </a:r>
            <a:r>
              <a:rPr lang="fr-FR" dirty="0" smtClean="0"/>
              <a:t>,P</a:t>
            </a:r>
            <a:r>
              <a:rPr lang="fr-FR" baseline="-25000" dirty="0" smtClean="0"/>
              <a:t>2</a:t>
            </a:r>
            <a:r>
              <a:rPr lang="fr-FR" dirty="0" smtClean="0"/>
              <a:t>,P</a:t>
            </a:r>
            <a:r>
              <a:rPr lang="fr-FR" baseline="-25000" dirty="0" smtClean="0"/>
              <a:t>3</a:t>
            </a:r>
            <a:r>
              <a:rPr lang="fr-FR" dirty="0" smtClean="0"/>
              <a:t>,P</a:t>
            </a:r>
            <a:r>
              <a:rPr lang="fr-FR" baseline="-25000" dirty="0" smtClean="0"/>
              <a:t>4</a:t>
            </a:r>
            <a:r>
              <a:rPr lang="fr-FR" dirty="0" smtClean="0"/>
              <a:t>,P</a:t>
            </a:r>
            <a:r>
              <a:rPr lang="fr-FR" baseline="-25000" dirty="0" smtClean="0"/>
              <a:t>5</a:t>
            </a:r>
            <a:r>
              <a:rPr lang="fr-FR" dirty="0" smtClean="0"/>
              <a:t>,P</a:t>
            </a:r>
            <a:r>
              <a:rPr lang="fr-FR" baseline="-25000" dirty="0" smtClean="0"/>
              <a:t>6</a:t>
            </a:r>
            <a:r>
              <a:rPr lang="fr-FR" dirty="0" smtClean="0"/>
              <a:t>,P</a:t>
            </a:r>
            <a:r>
              <a:rPr lang="fr-FR" baseline="-25000" dirty="0" smtClean="0"/>
              <a:t>7</a:t>
            </a:r>
            <a:r>
              <a:rPr lang="fr-FR" dirty="0" smtClean="0"/>
              <a:t>,P</a:t>
            </a:r>
            <a:r>
              <a:rPr lang="fr-FR" baseline="-25000" dirty="0" smtClean="0"/>
              <a:t>8</a:t>
            </a:r>
            <a:r>
              <a:rPr lang="fr-FR" dirty="0" smtClean="0"/>
              <a:t>,</a:t>
            </a:r>
          </a:p>
          <a:p>
            <a:r>
              <a:rPr lang="fr-FR" dirty="0" smtClean="0"/>
              <a:t>Chaque ressource possède un </a:t>
            </a:r>
            <a:r>
              <a:rPr lang="fr-FR" dirty="0" smtClean="0"/>
              <a:t>profit </a:t>
            </a:r>
            <a:r>
              <a:rPr lang="fr-FR" dirty="0" smtClean="0"/>
              <a:t>minimal </a:t>
            </a:r>
          </a:p>
          <a:p>
            <a:r>
              <a:rPr lang="fr-FR" dirty="0" smtClean="0"/>
              <a:t>Nous avons 3 ressources et </a:t>
            </a:r>
            <a:r>
              <a:rPr lang="fr-FR" dirty="0"/>
              <a:t>d</a:t>
            </a:r>
            <a:r>
              <a:rPr lang="fr-FR" dirty="0" smtClean="0"/>
              <a:t>onc 3 </a:t>
            </a:r>
            <a:r>
              <a:rPr lang="fr-FR" dirty="0" smtClean="0"/>
              <a:t>profit  </a:t>
            </a:r>
            <a:r>
              <a:rPr lang="fr-FR" dirty="0" smtClean="0"/>
              <a:t>F</a:t>
            </a:r>
            <a:r>
              <a:rPr lang="fr-FR" baseline="-25000" dirty="0" smtClean="0"/>
              <a:t>min1</a:t>
            </a:r>
            <a:r>
              <a:rPr lang="fr-FR" dirty="0" smtClean="0"/>
              <a:t>,F</a:t>
            </a:r>
            <a:r>
              <a:rPr lang="fr-FR" baseline="-25000" dirty="0" smtClean="0"/>
              <a:t>min2</a:t>
            </a:r>
            <a:r>
              <a:rPr lang="fr-FR" dirty="0" smtClean="0"/>
              <a:t>,F</a:t>
            </a:r>
            <a:r>
              <a:rPr lang="fr-FR" baseline="-25000" dirty="0" smtClean="0"/>
              <a:t>min3</a:t>
            </a: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P</a:t>
            </a:r>
            <a:r>
              <a:rPr lang="fr-FR" sz="1400" dirty="0" smtClean="0"/>
              <a:t>i :  </a:t>
            </a:r>
            <a:r>
              <a:rPr lang="fr-FR" sz="1200" dirty="0" smtClean="0"/>
              <a:t>Prix virtuel  de l’opération 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400" dirty="0" err="1" smtClean="0"/>
              <a:t>F</a:t>
            </a:r>
            <a:r>
              <a:rPr lang="fr-FR" sz="1200" dirty="0" err="1" smtClean="0"/>
              <a:t>minj</a:t>
            </a:r>
            <a:r>
              <a:rPr lang="fr-FR" sz="1200" dirty="0" smtClean="0"/>
              <a:t> </a:t>
            </a:r>
            <a:r>
              <a:rPr lang="fr-FR" sz="1400" dirty="0" smtClean="0"/>
              <a:t>:</a:t>
            </a:r>
            <a:r>
              <a:rPr lang="fr-FR" sz="1200" dirty="0" smtClean="0"/>
              <a:t>  </a:t>
            </a:r>
            <a:r>
              <a:rPr lang="fr-FR" sz="1200" dirty="0"/>
              <a:t>Profit minimal virtuel </a:t>
            </a:r>
            <a:r>
              <a:rPr lang="fr-FR" sz="1200" dirty="0" smtClean="0"/>
              <a:t>du robot j</a:t>
            </a:r>
          </a:p>
          <a:p>
            <a:r>
              <a:rPr lang="fr-FR" dirty="0"/>
              <a:t>CH={</a:t>
            </a:r>
            <a:r>
              <a:rPr lang="fr-FR" dirty="0"/>
              <a:t>P1,P2,P3,P4,P5,P6,P7,P8</a:t>
            </a:r>
            <a:r>
              <a:rPr lang="fr-FR" dirty="0"/>
              <a:t>,</a:t>
            </a:r>
            <a:r>
              <a:rPr lang="fr-FR" dirty="0"/>
              <a:t> </a:t>
            </a:r>
            <a:r>
              <a:rPr lang="fr-FR" dirty="0"/>
              <a:t>Fmin1,Fmin2,Fmin3}</a:t>
            </a:r>
            <a:endParaRPr lang="fr-FR" dirty="0"/>
          </a:p>
          <a:p>
            <a:pPr marL="0" indent="0">
              <a:buNone/>
            </a:pPr>
            <a:endParaRPr lang="fr-FR" sz="1400" dirty="0"/>
          </a:p>
          <a:p>
            <a:r>
              <a:rPr lang="fr-FR" b="1" i="1" dirty="0" err="1" smtClean="0"/>
              <a:t>F</a:t>
            </a:r>
            <a:r>
              <a:rPr lang="fr-FR" b="1" i="1" baseline="-25000" dirty="0" err="1" smtClean="0"/>
              <a:t>i,j</a:t>
            </a:r>
            <a:r>
              <a:rPr lang="fr-FR" b="1" i="1" dirty="0" smtClean="0"/>
              <a:t>=P</a:t>
            </a:r>
            <a:r>
              <a:rPr lang="fr-FR" b="1" i="1" baseline="-25000" dirty="0" smtClean="0"/>
              <a:t>i</a:t>
            </a:r>
            <a:r>
              <a:rPr lang="fr-FR" b="1" i="1" dirty="0" smtClean="0"/>
              <a:t>-</a:t>
            </a:r>
            <a:r>
              <a:rPr lang="fr-FR" b="1" i="1" dirty="0" err="1" smtClean="0"/>
              <a:t>C</a:t>
            </a:r>
            <a:r>
              <a:rPr lang="fr-FR" b="1" i="1" baseline="-25000" dirty="0" err="1" smtClean="0"/>
              <a:t>i,j</a:t>
            </a:r>
            <a:r>
              <a:rPr lang="fr-FR" b="1" i="1" baseline="-25000" dirty="0" smtClean="0"/>
              <a:t> </a:t>
            </a:r>
            <a:r>
              <a:rPr lang="fr-FR" b="1" dirty="0"/>
              <a:t> </a:t>
            </a:r>
            <a:r>
              <a:rPr lang="fr-FR" sz="1400" dirty="0" smtClean="0"/>
              <a:t>:</a:t>
            </a:r>
            <a:r>
              <a:rPr lang="fr-FR" b="1" dirty="0" smtClean="0"/>
              <a:t> </a:t>
            </a:r>
            <a:r>
              <a:rPr lang="fr-FR" sz="1200" dirty="0" smtClean="0"/>
              <a:t>Profit </a:t>
            </a:r>
            <a:r>
              <a:rPr lang="fr-FR" sz="1200" dirty="0" smtClean="0"/>
              <a:t>virtuel</a:t>
            </a:r>
            <a:r>
              <a:rPr lang="fr-FR" sz="1200" dirty="0" smtClean="0"/>
              <a:t>, </a:t>
            </a:r>
            <a:r>
              <a:rPr lang="fr-FR" sz="1200" dirty="0" smtClean="0"/>
              <a:t>différence entre</a:t>
            </a:r>
            <a:r>
              <a:rPr lang="fr-FR" b="1" dirty="0" smtClean="0"/>
              <a:t> </a:t>
            </a:r>
            <a:r>
              <a:rPr lang="fr-FR" sz="1200" dirty="0" smtClean="0"/>
              <a:t>le prix virtuel et le Coût réel de l’opération </a:t>
            </a:r>
          </a:p>
          <a:p>
            <a:pPr marL="0" indent="0"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                                i par le robot j</a:t>
            </a:r>
            <a:endParaRPr lang="fr-FR" sz="1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30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79" y="1360885"/>
            <a:ext cx="2151254" cy="46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57949" y="832441"/>
            <a:ext cx="9003270" cy="4838232"/>
            <a:chOff x="57949" y="832441"/>
            <a:chExt cx="9003270" cy="4838232"/>
          </a:xfrm>
        </p:grpSpPr>
        <p:grpSp>
          <p:nvGrpSpPr>
            <p:cNvPr id="30" name="Groupe 29"/>
            <p:cNvGrpSpPr/>
            <p:nvPr/>
          </p:nvGrpSpPr>
          <p:grpSpPr>
            <a:xfrm>
              <a:off x="57949" y="832441"/>
              <a:ext cx="9003270" cy="4838232"/>
              <a:chOff x="57949" y="832441"/>
              <a:chExt cx="9003270" cy="483823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7949" y="832441"/>
                <a:ext cx="3070544" cy="19927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9" name="Groupe 28"/>
              <p:cNvGrpSpPr/>
              <p:nvPr/>
            </p:nvGrpSpPr>
            <p:grpSpPr>
              <a:xfrm>
                <a:off x="103516" y="844394"/>
                <a:ext cx="8957703" cy="4826279"/>
                <a:chOff x="103516" y="844394"/>
                <a:chExt cx="8957703" cy="482627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769738" y="3749198"/>
                  <a:ext cx="2291481" cy="140322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Sélection du chromosome ayant le coût le plus bas</a:t>
                  </a:r>
                  <a:endPara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7" name="Groupe 26"/>
                <p:cNvGrpSpPr/>
                <p:nvPr/>
              </p:nvGrpSpPr>
              <p:grpSpPr>
                <a:xfrm>
                  <a:off x="103516" y="2845912"/>
                  <a:ext cx="6666222" cy="2824761"/>
                  <a:chOff x="103516" y="2845912"/>
                  <a:chExt cx="6666222" cy="2824761"/>
                </a:xfrm>
              </p:grpSpPr>
              <p:sp>
                <p:nvSpPr>
                  <p:cNvPr id="46" name="Flèche droite 45"/>
                  <p:cNvSpPr/>
                  <p:nvPr/>
                </p:nvSpPr>
                <p:spPr>
                  <a:xfrm>
                    <a:off x="6159808" y="4258412"/>
                    <a:ext cx="609930" cy="262956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6" name="Groupe 25"/>
                  <p:cNvGrpSpPr/>
                  <p:nvPr/>
                </p:nvGrpSpPr>
                <p:grpSpPr>
                  <a:xfrm>
                    <a:off x="103516" y="3263963"/>
                    <a:ext cx="6007285" cy="2406710"/>
                    <a:chOff x="103516" y="3263963"/>
                    <a:chExt cx="6007285" cy="2406710"/>
                  </a:xfrm>
                </p:grpSpPr>
                <p:grpSp>
                  <p:nvGrpSpPr>
                    <p:cNvPr id="25" name="Groupe 24"/>
                    <p:cNvGrpSpPr/>
                    <p:nvPr/>
                  </p:nvGrpSpPr>
                  <p:grpSpPr>
                    <a:xfrm>
                      <a:off x="103516" y="3263963"/>
                      <a:ext cx="6007285" cy="2406710"/>
                      <a:chOff x="103516" y="3263963"/>
                      <a:chExt cx="6007285" cy="2406710"/>
                    </a:xfrm>
                  </p:grpSpPr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103516" y="3263963"/>
                        <a:ext cx="6007285" cy="240671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" name="Rectangle 9"/>
                      <p:cNvSpPr/>
                      <p:nvPr/>
                    </p:nvSpPr>
                    <p:spPr>
                      <a:xfrm>
                        <a:off x="3581022" y="4660596"/>
                        <a:ext cx="2375625" cy="82784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Evaluation des chromosomes</a:t>
                        </a:r>
                        <a:endPara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243797" y="4608178"/>
                        <a:ext cx="2863361" cy="82784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Validation des Chromosomes</a:t>
                        </a:r>
                        <a:endParaRPr lang="fr-F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3531905" y="3402184"/>
                        <a:ext cx="2397318" cy="82475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Création d’une nouvelle génération avec les  enfants croisés et mutés, et les meilleurs parents</a:t>
                        </a:r>
                        <a:endParaRPr lang="fr-F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>
                        <a:off x="207034" y="3402184"/>
                        <a:ext cx="2920941" cy="76724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7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Sélection des chromosomes pour effectuer des croisement et mutation</a:t>
                        </a:r>
                        <a:endParaRPr lang="fr-F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" name="Étoile à 12 branches 49"/>
                      <p:cNvSpPr/>
                      <p:nvPr/>
                    </p:nvSpPr>
                    <p:spPr>
                      <a:xfrm>
                        <a:off x="2821443" y="4724793"/>
                        <a:ext cx="201283" cy="195260"/>
                      </a:xfrm>
                      <a:prstGeom prst="star12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37" name="Flèche droite 36"/>
                    <p:cNvSpPr/>
                    <p:nvPr/>
                  </p:nvSpPr>
                  <p:spPr>
                    <a:xfrm rot="5400000">
                      <a:off x="1467750" y="4329670"/>
                      <a:ext cx="296348" cy="153832"/>
                    </a:xfrm>
                    <a:prstGeom prst="rightArrow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4" name="Flèche droite 33"/>
                    <p:cNvSpPr/>
                    <p:nvPr/>
                  </p:nvSpPr>
                  <p:spPr>
                    <a:xfrm rot="16200000">
                      <a:off x="1822571" y="4312417"/>
                      <a:ext cx="296348" cy="153832"/>
                    </a:xfrm>
                    <a:prstGeom prst="rightArrow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47" name="Flèche droite 46"/>
                  <p:cNvSpPr/>
                  <p:nvPr/>
                </p:nvSpPr>
                <p:spPr>
                  <a:xfrm rot="5400000">
                    <a:off x="1453452" y="2931468"/>
                    <a:ext cx="434067" cy="262956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4" name="Groupe 23"/>
                <p:cNvGrpSpPr/>
                <p:nvPr/>
              </p:nvGrpSpPr>
              <p:grpSpPr>
                <a:xfrm>
                  <a:off x="3278145" y="844394"/>
                  <a:ext cx="5488379" cy="2126940"/>
                  <a:chOff x="3278145" y="844394"/>
                  <a:chExt cx="5488379" cy="2126940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3278145" y="844394"/>
                    <a:ext cx="5488379" cy="1599757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3" name="Groupe 22"/>
                  <p:cNvGrpSpPr/>
                  <p:nvPr/>
                </p:nvGrpSpPr>
                <p:grpSpPr>
                  <a:xfrm>
                    <a:off x="3449717" y="892411"/>
                    <a:ext cx="5148512" cy="2078923"/>
                    <a:chOff x="3449717" y="892411"/>
                    <a:chExt cx="5148512" cy="2078923"/>
                  </a:xfrm>
                </p:grpSpPr>
                <p:grpSp>
                  <p:nvGrpSpPr>
                    <p:cNvPr id="33" name="Groupe 32"/>
                    <p:cNvGrpSpPr/>
                    <p:nvPr/>
                  </p:nvGrpSpPr>
                  <p:grpSpPr>
                    <a:xfrm>
                      <a:off x="3449717" y="1334433"/>
                      <a:ext cx="5148512" cy="812692"/>
                      <a:chOff x="3467381" y="1193853"/>
                      <a:chExt cx="5237317" cy="812692"/>
                    </a:xfrm>
                    <a:solidFill>
                      <a:schemeClr val="accent6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8" name="Rectangle 7"/>
                      <p:cNvSpPr/>
                      <p:nvPr/>
                    </p:nvSpPr>
                    <p:spPr>
                      <a:xfrm>
                        <a:off x="3467381" y="1226514"/>
                        <a:ext cx="2126216" cy="74737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Coordination des enchères</a:t>
                        </a:r>
                        <a:endPara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" name="Rectangle 8"/>
                      <p:cNvSpPr/>
                      <p:nvPr/>
                    </p:nvSpPr>
                    <p:spPr>
                      <a:xfrm>
                        <a:off x="6326600" y="1193853"/>
                        <a:ext cx="2378098" cy="812692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Soumission aux contraintes</a:t>
                        </a:r>
                        <a:endPara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" name="Flèche droite 12"/>
                      <p:cNvSpPr/>
                      <p:nvPr/>
                    </p:nvSpPr>
                    <p:spPr>
                      <a:xfrm>
                        <a:off x="5726866" y="1519089"/>
                        <a:ext cx="428536" cy="215959"/>
                      </a:xfrm>
                      <a:prstGeom prst="rightArrow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4804660" y="892411"/>
                      <a:ext cx="243534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fr-FR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Validation Chromosome</a:t>
                      </a:r>
                      <a:endParaRPr lang="fr-FR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1" name="Étoile à 12 branches 50"/>
                    <p:cNvSpPr/>
                    <p:nvPr/>
                  </p:nvSpPr>
                  <p:spPr>
                    <a:xfrm>
                      <a:off x="5716438" y="2776074"/>
                      <a:ext cx="201283" cy="195260"/>
                    </a:xfrm>
                    <a:prstGeom prst="star12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2" name="Flèche droite 51"/>
                    <p:cNvSpPr/>
                    <p:nvPr/>
                  </p:nvSpPr>
                  <p:spPr>
                    <a:xfrm rot="16200000">
                      <a:off x="5691939" y="2565174"/>
                      <a:ext cx="260218" cy="118955"/>
                    </a:xfrm>
                    <a:prstGeom prst="rightArrow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</p:grpSp>
        </p:grpSp>
        <p:grpSp>
          <p:nvGrpSpPr>
            <p:cNvPr id="31" name="Groupe 30"/>
            <p:cNvGrpSpPr/>
            <p:nvPr/>
          </p:nvGrpSpPr>
          <p:grpSpPr>
            <a:xfrm>
              <a:off x="377475" y="1230037"/>
              <a:ext cx="2356859" cy="1446374"/>
              <a:chOff x="382569" y="1088287"/>
              <a:chExt cx="2356859" cy="1446374"/>
            </a:xfrm>
            <a:solidFill>
              <a:schemeClr val="accent6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" name="Rectangle 5"/>
              <p:cNvSpPr/>
              <p:nvPr/>
            </p:nvSpPr>
            <p:spPr>
              <a:xfrm>
                <a:off x="389519" y="1088287"/>
                <a:ext cx="2349909" cy="564534"/>
              </a:xfrm>
              <a:prstGeom prst="rect">
                <a:avLst/>
              </a:prstGeom>
              <a:grpFill/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Génération d’un chromosome 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2569" y="1970127"/>
                <a:ext cx="2349909" cy="5645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Validation du chromosome</a:t>
                </a: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Algorithme d’Allocation et d’optimisation</a:t>
            </a:r>
            <a:endParaRPr lang="fr-F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146" y="872518"/>
            <a:ext cx="2527199" cy="39686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Population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30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7</a:t>
            </a:fld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3212213" y="4968832"/>
            <a:ext cx="332925" cy="2113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16200000">
            <a:off x="4533249" y="4337420"/>
            <a:ext cx="342850" cy="1848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10800000">
            <a:off x="3165946" y="3688787"/>
            <a:ext cx="296348" cy="23335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12 branches 17"/>
          <p:cNvSpPr/>
          <p:nvPr/>
        </p:nvSpPr>
        <p:spPr>
          <a:xfrm>
            <a:off x="2415396" y="2198884"/>
            <a:ext cx="201283" cy="195260"/>
          </a:xfrm>
          <a:prstGeom prst="star12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droite 52"/>
          <p:cNvSpPr/>
          <p:nvPr/>
        </p:nvSpPr>
        <p:spPr>
          <a:xfrm rot="5400000">
            <a:off x="1373695" y="1893607"/>
            <a:ext cx="296348" cy="1538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Flèche droite 54"/>
          <p:cNvSpPr/>
          <p:nvPr/>
        </p:nvSpPr>
        <p:spPr>
          <a:xfrm rot="16200000">
            <a:off x="1810388" y="1876308"/>
            <a:ext cx="296348" cy="1538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9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Résultats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Total time: </a:t>
            </a:r>
            <a:r>
              <a:rPr lang="fr-FR" dirty="0" smtClean="0"/>
              <a:t>864.0s</a:t>
            </a:r>
            <a:endParaRPr lang="fr-FR" dirty="0"/>
          </a:p>
          <a:p>
            <a:r>
              <a:rPr lang="fr-FR" dirty="0" smtClean="0"/>
              <a:t>Winners=[ 3.  2.  1.  3.  2.  2.  1.  3.]</a:t>
            </a:r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026EE-CEBC-449E-A472-E21EEF770EE0}" type="datetime3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 May, 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7148F-0EE0-404E-BA88-3945C52427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831744" y="1231490"/>
            <a:ext cx="6266249" cy="2956725"/>
            <a:chOff x="882174" y="1103441"/>
            <a:chExt cx="7699832" cy="391775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174" y="1682570"/>
              <a:ext cx="7699832" cy="3338623"/>
            </a:xfrm>
            <a:prstGeom prst="rect">
              <a:avLst/>
            </a:prstGeom>
          </p:spPr>
        </p:pic>
        <p:sp>
          <p:nvSpPr>
            <p:cNvPr id="6" name="Pensées 5"/>
            <p:cNvSpPr/>
            <p:nvPr/>
          </p:nvSpPr>
          <p:spPr>
            <a:xfrm>
              <a:off x="6485324" y="1103441"/>
              <a:ext cx="1048412" cy="1052423"/>
            </a:xfrm>
            <a:prstGeom prst="cloudCallout">
              <a:avLst>
                <a:gd name="adj1" fmla="val -75119"/>
                <a:gd name="adj2" fmla="val 99658"/>
              </a:avLst>
            </a:prstGeom>
            <a:solidFill>
              <a:srgbClr val="86F6C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Busy Time</a:t>
              </a:r>
              <a:endPara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Pensées 7"/>
            <p:cNvSpPr/>
            <p:nvPr/>
          </p:nvSpPr>
          <p:spPr>
            <a:xfrm>
              <a:off x="4955573" y="1103441"/>
              <a:ext cx="1048412" cy="1052423"/>
            </a:xfrm>
            <a:prstGeom prst="cloudCallout">
              <a:avLst>
                <a:gd name="adj1" fmla="val -75119"/>
                <a:gd name="adj2" fmla="val 99658"/>
              </a:avLst>
            </a:prstGeom>
            <a:solidFill>
              <a:srgbClr val="FBA97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Idle Time</a:t>
              </a:r>
              <a:endPara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74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6" y="4852106"/>
            <a:ext cx="2345966" cy="15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60538" y="53277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optimiser le « </a:t>
            </a:r>
            <a:r>
              <a:rPr lang="fr-FR" sz="2000" i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000" i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dle</a:t>
            </a:r>
            <a:r>
              <a:rPr lang="fr-FR" sz="2000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-time » pour un second produit???</a:t>
            </a:r>
            <a:endParaRPr lang="fr-FR" sz="2000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88966" y="982670"/>
            <a:ext cx="1253706" cy="133496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1" idx="4"/>
          </p:cNvCxnSpPr>
          <p:nvPr/>
        </p:nvCxnSpPr>
        <p:spPr>
          <a:xfrm flipH="1">
            <a:off x="4495061" y="2317630"/>
            <a:ext cx="2020758" cy="30101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r>
              <a:rPr lang="en-GB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proposée</a:t>
            </a:r>
            <a:endParaRPr lang="en-GB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6EE-CEBC-449E-A472-E21EEF770EE0}" type="datetime3">
              <a:rPr lang="en-GB" smtClean="0"/>
              <a:t>31 May, 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148F-0EE0-404E-BA88-3945C5242772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28650" y="829733"/>
            <a:ext cx="7886700" cy="5375536"/>
          </a:xfrm>
        </p:spPr>
        <p:txBody>
          <a:bodyPr/>
          <a:lstStyle/>
          <a:p>
            <a:pPr marL="0" indent="0">
              <a:buNone/>
            </a:pPr>
            <a:endParaRPr lang="fr-FR" b="1" i="1" dirty="0"/>
          </a:p>
        </p:txBody>
      </p:sp>
      <p:sp>
        <p:nvSpPr>
          <p:cNvPr id="9" name="Rectangle 8"/>
          <p:cNvSpPr/>
          <p:nvPr/>
        </p:nvSpPr>
        <p:spPr>
          <a:xfrm>
            <a:off x="993058" y="1622672"/>
            <a:ext cx="2694039" cy="1366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actuelle pour enchérir à une opération:</a:t>
            </a:r>
          </a:p>
          <a:p>
            <a:pPr algn="ctr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&gt;=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Fmin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7397" y="2045110"/>
            <a:ext cx="737419" cy="51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5116" y="1617582"/>
            <a:ext cx="2694039" cy="1366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Nouvelle Condition:</a:t>
            </a:r>
          </a:p>
          <a:p>
            <a:pPr algn="ctr"/>
            <a:endParaRPr lang="fr-FR" b="1" i="1" dirty="0" smtClean="0"/>
          </a:p>
          <a:p>
            <a:pPr algn="ctr"/>
            <a:endParaRPr lang="fr-FR" b="1" i="1" dirty="0"/>
          </a:p>
          <a:p>
            <a:pPr algn="ctr"/>
            <a:r>
              <a:rPr lang="fr-FR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Disponibilité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67777"/>
              </p:ext>
            </p:extLst>
          </p:nvPr>
        </p:nvGraphicFramePr>
        <p:xfrm>
          <a:off x="2050628" y="3300476"/>
          <a:ext cx="4762500" cy="2836863"/>
        </p:xfrm>
        <a:graphic>
          <a:graphicData uri="http://schemas.openxmlformats.org/drawingml/2006/table">
            <a:tbl>
              <a:tblPr firstRow="1" firstCol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48140639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68841801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16966504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83276280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Operations time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BufferTime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Robot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BufferTime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Robot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BufferTime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Robot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7037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à 100s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4317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à 210s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826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 à 342s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4493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 à 457s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4567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 à 485s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8873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 à 600s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0540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à 716s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060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716 à  864s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085850" algn="l"/>
                        </a:tabLst>
                      </a:pP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Busy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3374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281350" y="4041380"/>
            <a:ext cx="1725489" cy="1426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Opération 1:</a:t>
            </a:r>
          </a:p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Tr1=70s</a:t>
            </a:r>
          </a:p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Tr2=80s</a:t>
            </a:r>
          </a:p>
          <a:p>
            <a:pPr algn="ctr"/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Tr3=100s</a:t>
            </a: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27832" y="4004804"/>
            <a:ext cx="890421" cy="256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0-70s</a:t>
            </a: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7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87493"/>
      </a:dk2>
      <a:lt2>
        <a:srgbClr val="E7E6E6"/>
      </a:lt2>
      <a:accent1>
        <a:srgbClr val="487493"/>
      </a:accent1>
      <a:accent2>
        <a:srgbClr val="F68712"/>
      </a:accent2>
      <a:accent3>
        <a:srgbClr val="7B7979"/>
      </a:accent3>
      <a:accent4>
        <a:srgbClr val="231F2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10FFB7F25494FA2E0506E3151057D" ma:contentTypeVersion="6" ma:contentTypeDescription="Crée un document." ma:contentTypeScope="" ma:versionID="a51ed83e654f408bf9f33f84deab1dd7">
  <xsd:schema xmlns:xsd="http://www.w3.org/2001/XMLSchema" xmlns:xs="http://www.w3.org/2001/XMLSchema" xmlns:p="http://schemas.microsoft.com/office/2006/metadata/properties" xmlns:ns2="32d5d929-a75c-4374-a92b-16143c062843" xmlns:ns3="948a191a-5296-4c1c-9065-ed9455105b83" targetNamespace="http://schemas.microsoft.com/office/2006/metadata/properties" ma:root="true" ma:fieldsID="a8d44dd9e91cf88f4e87faeefb64ec73" ns2:_="" ns3:_="">
    <xsd:import namespace="32d5d929-a75c-4374-a92b-16143c062843"/>
    <xsd:import namespace="948a191a-5296-4c1c-9065-ed9455105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5d929-a75c-4374-a92b-16143c062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a191a-5296-4c1c-9065-ed9455105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1DC27-819E-4F78-B6F1-4C1D52FEF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5d929-a75c-4374-a92b-16143c062843"/>
    <ds:schemaRef ds:uri="948a191a-5296-4c1c-9065-ed9455105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0747F-C12B-4952-AD8D-5F36CEAFE5E6}">
  <ds:schemaRefs>
    <ds:schemaRef ds:uri="http://schemas.microsoft.com/office/infopath/2007/PartnerControls"/>
    <ds:schemaRef ds:uri="http://purl.org/dc/elements/1.1/"/>
    <ds:schemaRef ds:uri="http://purl.org/dc/dcmitype/"/>
    <ds:schemaRef ds:uri="948a191a-5296-4c1c-9065-ed9455105b83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2d5d929-a75c-4374-a92b-16143c06284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CC44B6-9C23-42E4-BCE6-E3F148A1D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16027</TotalTime>
  <Words>691</Words>
  <Application>Microsoft Office PowerPoint</Application>
  <PresentationFormat>Affichage à l'écran (4:3)</PresentationFormat>
  <Paragraphs>174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Times New Roman</vt:lpstr>
      <vt:lpstr>Wingdings</vt:lpstr>
      <vt:lpstr>Thème Office</vt:lpstr>
      <vt:lpstr>Diapositive Microsoft PowerPoint 97-2003</vt:lpstr>
      <vt:lpstr>Supervision d’un atelier de production flexible constitué de robot collaboratifs</vt:lpstr>
      <vt:lpstr>Contexte</vt:lpstr>
      <vt:lpstr>Etat de l’art: Supervision( en cours…)</vt:lpstr>
      <vt:lpstr>DIMS</vt:lpstr>
      <vt:lpstr>Implémentation de DIMS</vt:lpstr>
      <vt:lpstr>Coordination des enchères</vt:lpstr>
      <vt:lpstr>Algorithme d’Allocation et d’optimisation</vt:lpstr>
      <vt:lpstr>Résultats</vt:lpstr>
      <vt:lpstr>Solution proposée</vt:lpstr>
      <vt:lpstr>Implémentation en utilisant ROS </vt:lpstr>
      <vt:lpstr>Conclusion: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Baudry, David</dc:creator>
  <cp:lastModifiedBy>MOUSSA Souleymane</cp:lastModifiedBy>
  <cp:revision>139</cp:revision>
  <dcterms:created xsi:type="dcterms:W3CDTF">2017-05-18T12:06:47Z</dcterms:created>
  <dcterms:modified xsi:type="dcterms:W3CDTF">2018-06-01T06:33:04Z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0x0101007EA10FFB7F25494FA2E0506E3151057D</vt:lpwstr>
  </property>
</Properties>
</file>